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4" r:id="rId5"/>
    <p:sldId id="263" r:id="rId6"/>
    <p:sldId id="268" r:id="rId7"/>
    <p:sldId id="265" r:id="rId8"/>
    <p:sldId id="267" r:id="rId9"/>
    <p:sldId id="270" r:id="rId10"/>
    <p:sldId id="269" r:id="rId11"/>
    <p:sldId id="266" r:id="rId12"/>
    <p:sldId id="271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74286"/>
  </p:normalViewPr>
  <p:slideViewPr>
    <p:cSldViewPr snapToGrid="0">
      <p:cViewPr varScale="1">
        <p:scale>
          <a:sx n="93" d="100"/>
          <a:sy n="93" d="100"/>
        </p:scale>
        <p:origin x="1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72735-56FD-3B4B-B96B-605EC5653F0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2E3B-862D-AD46-9940-12A224C78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7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7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6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8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0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1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2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80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24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2E3B-862D-AD46-9940-12A224C78F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0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B214-4544-9E1E-EAE0-6D12F3991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6D21C-1528-3972-5BA2-DCE36FDF60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B598-872B-3040-01E9-EC35EC87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F3E0-929B-1788-4ECE-92714D63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0CF50-BF04-1DB4-4B58-7A82A393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451-0E6E-6B63-C576-1681CF78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0DDC-3D25-D392-53F2-1497B386B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14F9-5AEA-9BB9-7B38-ABAB4ED6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C11E3-0ABA-66E5-D892-70A5330E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B37CC-C047-C6BD-A437-96C4E43B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7B74E-D9B2-D695-E6B3-EA547EA4A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11C17-3878-5170-AABB-9CFF951D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F0C9A-DFDC-86FB-1490-E4540EAE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5848-6D83-A1BD-7EB3-173C9E0F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0C49B-D715-3A72-002C-DBFFB73D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9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E28C-B021-B783-6136-1670A54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A2E7-FF18-667F-1CFB-C8145222F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F4F0E-7598-5CDC-2FE5-47FE4BA5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F558-EF48-DE9B-D9BF-0EF518B6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839BF-9474-D52F-A4D4-612DCB33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4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A763-23A1-5999-8E60-C7AF6FF8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0AAF9-D752-78C2-4D7D-77DECC8A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1C7-3593-4D8C-FDF5-189F0F87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64692-70C9-4CF4-EB48-EFF713B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6AE0A-6CDE-8CBB-E9BA-71BD56058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4EC9-5C6A-DD79-BEC4-FFC50FB3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C4D-ED36-32A6-2A98-85FFDA7DF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B90C-83CC-7872-35C7-6D10A3257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58E47-D8FE-7147-1366-8046C4B1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D845-3DBE-7963-2F2F-F790AB1C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6C257-4520-AE34-BAA3-74D63499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18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84E9-5E61-224B-849C-951EACA7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3E24-8D27-AE00-4D22-B8F7D20D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8CFEB-AFAA-3B3D-CEAD-5E7678AC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A210A-A919-CFAF-5A73-B530CDB9E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032E9-5F8C-FDFB-9385-803DEB109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03698-AD37-D2B9-7BED-6F2FB17E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92A42-0A27-415B-58E1-733739ECC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288E1-25DE-9A45-CA8D-00DE4699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A393-B831-0954-429C-BD010127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D6E9D-9F3C-5E0D-84D2-78873AF9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3A8D1A-605F-1833-3C7D-6F3C29AE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2B5E9-36B5-1F9F-EE95-2512D93D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24EEB-5164-A629-41A0-FB6568E9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502EA-9C72-B541-1C5E-56948EE8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01DFC-E738-6068-77E4-4BD40549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4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3588-0751-4763-AA81-F38757EE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60E6-BECC-125A-46B4-B4257831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8660E-FA22-692C-2493-09B6B6D7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EA840-5CA8-CF97-CA55-52455BF6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B3C50-873E-2733-4543-80A5B092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920F-3E30-19A8-E03C-F82F0406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F77-6907-EE5F-A114-E8CCDE60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7B518-25C9-2C2C-F25F-A2B0082F6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B4CE-058B-EFDB-004B-04C8FE0C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D4C2-C1B8-A554-7C3B-C71265DB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61CE-3633-52A6-C828-AC3A588FB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0E1AF-0414-39DC-089C-804D08D6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5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8D76A-E1FE-A87C-2577-B5521FF2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1A4C0-0E25-0FB6-146D-1C0D1B1EF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BFC4-0F42-0CE9-717C-0D42E2A1B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AAEA52-2C63-094B-A2BB-9BCFF814FFB6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2E14C-268C-B437-B31A-D627F00BF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F60BE-EBA6-6C74-9213-4C8EC532A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66AD7-F36E-F544-A3CA-1429C6501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983BBA-3028-6A87-8170-4FFC23903821}"/>
              </a:ext>
            </a:extLst>
          </p:cNvPr>
          <p:cNvSpPr txBox="1">
            <a:spLocks/>
          </p:cNvSpPr>
          <p:nvPr/>
        </p:nvSpPr>
        <p:spPr>
          <a:xfrm>
            <a:off x="977376" y="1174769"/>
            <a:ext cx="10216576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Traffic Sign Detection and Classification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01E6B98-729C-95EC-122E-AC933943F121}"/>
              </a:ext>
            </a:extLst>
          </p:cNvPr>
          <p:cNvSpPr txBox="1">
            <a:spLocks/>
          </p:cNvSpPr>
          <p:nvPr/>
        </p:nvSpPr>
        <p:spPr>
          <a:xfrm>
            <a:off x="1523998" y="4115215"/>
            <a:ext cx="329979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Romil Patel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2F2D28-97F0-257C-2706-F90C5C6B4392}"/>
              </a:ext>
            </a:extLst>
          </p:cNvPr>
          <p:cNvSpPr txBox="1">
            <a:spLocks/>
          </p:cNvSpPr>
          <p:nvPr/>
        </p:nvSpPr>
        <p:spPr>
          <a:xfrm>
            <a:off x="6758607" y="4115215"/>
            <a:ext cx="390939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B67A0F3B-93A7-516B-129C-E47041214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20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82D24-871C-5A9D-CD34-8991BD8B9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C9DE051-6072-1857-02DA-1CC2FFD4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980E3-6458-68BC-76BB-56A250CC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5DF432-FEB2-83E0-4CFF-30C837803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E793D0-B5A9-1E94-DFB5-DFB71CC6C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5EE7525-B983-C089-A92B-61F564B81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0004AE-6F65-6F0F-2DF7-DEEC300CA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0EF88-C5EA-2C45-3E62-C15B20B3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9100EFFD-ED73-E377-84C1-0CE345302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D2917D-648C-4DC3-B346-2693DD681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332" y="649480"/>
            <a:ext cx="8098620" cy="60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CE01A-D75F-7564-10CC-3F7E32046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94F0E58-72CD-CAC1-3822-17C353922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7C6EC-2ED2-F36C-4006-C8A4E6912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4ABDD7-2066-0B4D-FE3C-7CB0742E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627FA-A0FD-EA3D-A33D-114CC2538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A561A1-8DA3-FD93-DF8D-402B94483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B90B0F-B182-7438-DA33-6E4A0CA89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A6415-E7D0-FDF6-23C6-15B5D19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Down streaming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3C4EBF2D-C542-65FD-E991-ABB398A3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4D575E-A46A-C432-2211-72F30256878F}"/>
              </a:ext>
            </a:extLst>
          </p:cNvPr>
          <p:cNvSpPr txBox="1"/>
          <p:nvPr/>
        </p:nvSpPr>
        <p:spPr>
          <a:xfrm>
            <a:off x="4229018" y="325705"/>
            <a:ext cx="74950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b="1" dirty="0"/>
              <a:t>1. Input</a:t>
            </a:r>
            <a:r>
              <a:rPr lang="en-CA" sz="2200" dirty="0"/>
              <a:t>:</a:t>
            </a:r>
          </a:p>
          <a:p>
            <a:r>
              <a:rPr lang="en-CA" sz="2200" dirty="0"/>
              <a:t>Real-time camera feed from vehicles or static traffic cameras.</a:t>
            </a:r>
          </a:p>
          <a:p>
            <a:endParaRPr lang="en-CA" sz="2200" dirty="0"/>
          </a:p>
          <a:p>
            <a:r>
              <a:rPr lang="en-CA" sz="2200" b="1" dirty="0"/>
              <a:t>2. Detection</a:t>
            </a:r>
            <a:r>
              <a:rPr lang="en-CA" sz="2200" dirty="0"/>
              <a:t>:</a:t>
            </a:r>
          </a:p>
          <a:p>
            <a:r>
              <a:rPr lang="en-CA" sz="2200" dirty="0"/>
              <a:t>Process images/video frames with the trained YOLO model to detect traffic signs.</a:t>
            </a:r>
          </a:p>
          <a:p>
            <a:endParaRPr lang="en-CA" sz="2200" dirty="0"/>
          </a:p>
          <a:p>
            <a:r>
              <a:rPr lang="en-CA" sz="2200" b="1" dirty="0"/>
              <a:t>3. Output Processing</a:t>
            </a:r>
            <a:r>
              <a:rPr lang="en-CA" sz="2200" dirty="0"/>
              <a:t>:</a:t>
            </a:r>
          </a:p>
          <a:p>
            <a:r>
              <a:rPr lang="en-CA" sz="2200" dirty="0"/>
              <a:t>Generate predictions with labels, confidence scores, and bounding boxes.</a:t>
            </a:r>
          </a:p>
          <a:p>
            <a:endParaRPr lang="en-CA" sz="2200" dirty="0"/>
          </a:p>
          <a:p>
            <a:r>
              <a:rPr lang="en-CA" sz="2200" b="1" dirty="0"/>
              <a:t>4. Actionable Insights</a:t>
            </a:r>
            <a:r>
              <a:rPr lang="en-CA" sz="2200" dirty="0"/>
              <a:t>:</a:t>
            </a:r>
          </a:p>
          <a:p>
            <a:r>
              <a:rPr lang="en-CA" sz="2200" dirty="0"/>
              <a:t>Send detection results to decision-making modules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Visualizing traffic signs on dashboards.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Triggering automated actions in vehicles (e.g., speed adjustments).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200" dirty="0"/>
              <a:t>Alerting drivers to critical signs or hazards.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ED0528-F960-4BAA-334E-21175EF7C6C9}"/>
              </a:ext>
            </a:extLst>
          </p:cNvPr>
          <p:cNvSpPr/>
          <p:nvPr/>
        </p:nvSpPr>
        <p:spPr>
          <a:xfrm>
            <a:off x="8408767" y="1067960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281EE72-B20C-D343-A1C6-A7BACB64E1B0}"/>
              </a:ext>
            </a:extLst>
          </p:cNvPr>
          <p:cNvSpPr/>
          <p:nvPr/>
        </p:nvSpPr>
        <p:spPr>
          <a:xfrm>
            <a:off x="8408767" y="3998702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23726C4-E572-B593-10CA-062DC14B0E6A}"/>
              </a:ext>
            </a:extLst>
          </p:cNvPr>
          <p:cNvSpPr/>
          <p:nvPr/>
        </p:nvSpPr>
        <p:spPr>
          <a:xfrm>
            <a:off x="8408767" y="2583354"/>
            <a:ext cx="430434" cy="6874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1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A9539-AF34-F89D-D1D8-B3BF82C9F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7554E7-1449-438D-2F2E-47BB134D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F4E24-46AF-B4FA-C4EF-4A9BB4291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635566-55B9-FFAC-21FB-C2B9E5E72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65840-FCB7-1421-6C6B-0E4D12B7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6DE2D14-D93D-FF18-242A-D9847A320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CABCB5-2C62-18EA-C8A1-2358A00D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D1DE4-222A-2D7A-A77C-A755F353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2BB757A5-44E2-717D-074F-B8245472C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9E32D2-63C0-1706-B816-8758CA3A7EDC}"/>
              </a:ext>
            </a:extLst>
          </p:cNvPr>
          <p:cNvSpPr txBox="1"/>
          <p:nvPr/>
        </p:nvSpPr>
        <p:spPr>
          <a:xfrm>
            <a:off x="4290513" y="1351623"/>
            <a:ext cx="69965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/>
              <a:t>Challenges:</a:t>
            </a:r>
          </a:p>
          <a:p>
            <a:endParaRPr lang="en-C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Dataset Class Imbalance.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Representation Bias.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Constraints of CPU-only training.</a:t>
            </a:r>
          </a:p>
          <a:p>
            <a:endParaRPr lang="en-CA" sz="2800" dirty="0"/>
          </a:p>
          <a:p>
            <a:r>
              <a:rPr lang="en-CA" sz="2800" b="1" dirty="0"/>
              <a:t>Future Directions:</a:t>
            </a:r>
          </a:p>
          <a:p>
            <a:endParaRPr lang="en-CA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Dataset Enrichment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Temporal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rgbClr val="000000"/>
                </a:solidFill>
                <a:effectLst/>
              </a:rPr>
              <a:t>Transferable Learning</a:t>
            </a:r>
          </a:p>
        </p:txBody>
      </p:sp>
    </p:spTree>
    <p:extLst>
      <p:ext uri="{BB962C8B-B14F-4D97-AF65-F5344CB8AC3E}">
        <p14:creationId xmlns:p14="http://schemas.microsoft.com/office/powerpoint/2010/main" val="145484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B568-9EB3-2B3C-F4AC-51C7E989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912" y="1251955"/>
            <a:ext cx="5559552" cy="829691"/>
          </a:xfrm>
        </p:spPr>
        <p:txBody>
          <a:bodyPr>
            <a:normAutofit/>
          </a:bodyPr>
          <a:lstStyle/>
          <a:p>
            <a:r>
              <a:rPr lang="en-US" sz="2400" b="1" dirty="0"/>
              <a:t>Class Imbalance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52D00-9B1E-A3C0-6641-90525B864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16" y="2603310"/>
            <a:ext cx="3130926" cy="2795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5C6251-F3B6-28E9-217E-783CE25EC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120" y="2603310"/>
            <a:ext cx="3234944" cy="28575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7F67817-C4DE-A8C8-CF04-AE500ECB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26207"/>
            <a:ext cx="5957184" cy="3462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9DE00-9F8D-D01C-64FB-BABD103443AC}"/>
              </a:ext>
            </a:extLst>
          </p:cNvPr>
          <p:cNvSpPr txBox="1"/>
          <p:nvPr/>
        </p:nvSpPr>
        <p:spPr>
          <a:xfrm>
            <a:off x="1704279" y="1435969"/>
            <a:ext cx="400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Representation Bias</a:t>
            </a:r>
          </a:p>
        </p:txBody>
      </p:sp>
      <p:pic>
        <p:nvPicPr>
          <p:cNvPr id="10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8B74159B-C028-7510-2B3B-AD468D5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77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8284B-D287-6135-FC0B-D4FCE86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409D90-AF07-D4B5-0B06-206F4A322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92383-2AA1-5EE0-B459-EDAA36A17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F1C488-C5AA-9A0F-A3D8-4ECD76BEA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1D5702-FEDD-32CB-C8F7-01E6B7BAA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9749A-955F-1F89-2C17-770DA4441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DCA6AD-A266-E155-DA2E-CD27D3BC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E44EF4-0349-0BDB-35EE-36BD851E7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15C48F-1F1A-4EE4-D471-7D582A23F181}"/>
              </a:ext>
            </a:extLst>
          </p:cNvPr>
          <p:cNvSpPr txBox="1">
            <a:spLocks/>
          </p:cNvSpPr>
          <p:nvPr/>
        </p:nvSpPr>
        <p:spPr>
          <a:xfrm>
            <a:off x="977341" y="1913877"/>
            <a:ext cx="10234840" cy="2574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13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1A9601A3-0F7F-D2D9-ED6F-9EE109CD4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4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022AFE-3B13-E77C-EEE2-F47B35DE4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DC8F4-2BEB-B8C6-214A-A90CEE12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691783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effectLst/>
              </a:rPr>
              <a:t>Problem Statement:</a:t>
            </a:r>
          </a:p>
          <a:p>
            <a:pPr lvl="1"/>
            <a:r>
              <a:rPr lang="en-CA" b="0" i="0" u="none" strike="noStrike" dirty="0">
                <a:effectLst/>
              </a:rPr>
              <a:t>Real-time detection and classification of traffic signs using YOLO models.</a:t>
            </a:r>
          </a:p>
          <a:p>
            <a:pPr lvl="1"/>
            <a:r>
              <a:rPr lang="en-CA" b="0" i="0" u="none" strike="noStrike" dirty="0">
                <a:effectLst/>
              </a:rPr>
              <a:t>Adapting to diverse conditions (lighting, weather, angles).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400" b="1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i="0" u="none" strike="noStrike" dirty="0">
                <a:effectLst/>
              </a:rPr>
              <a:t>Importance:</a:t>
            </a:r>
          </a:p>
          <a:p>
            <a:pPr lvl="1"/>
            <a:r>
              <a:rPr lang="en-CA" dirty="0"/>
              <a:t>Automotive Industry</a:t>
            </a:r>
          </a:p>
          <a:p>
            <a:pPr lvl="1"/>
            <a:r>
              <a:rPr lang="en-CA" dirty="0"/>
              <a:t>Society</a:t>
            </a:r>
          </a:p>
          <a:p>
            <a:pPr lvl="1"/>
            <a:r>
              <a:rPr lang="en-CA" dirty="0"/>
              <a:t>Researchers and Developers</a:t>
            </a:r>
            <a:endParaRPr lang="en-US" dirty="0"/>
          </a:p>
        </p:txBody>
      </p:sp>
      <p:pic>
        <p:nvPicPr>
          <p:cNvPr id="4" name="Graphic 3" descr="Traffic Light">
            <a:extLst>
              <a:ext uri="{FF2B5EF4-FFF2-40B4-BE49-F238E27FC236}">
                <a16:creationId xmlns:a16="http://schemas.microsoft.com/office/drawing/2014/main" id="{41944DC7-0AAC-5912-6366-F1768641F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3563" y="3252362"/>
            <a:ext cx="3615776" cy="3615776"/>
          </a:xfrm>
          <a:prstGeom prst="rect">
            <a:avLst/>
          </a:prstGeom>
        </p:spPr>
      </p:pic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8C633336-066D-A02A-1230-ECE15C4F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CBAB4-8AB3-69D9-71A6-5BFB5182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9E06D-97D0-64C1-8181-1F993667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024" y="74789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Sourced from Kaggle.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Example:</a:t>
            </a:r>
          </a:p>
          <a:p>
            <a:pPr marL="457200" lvl="1" indent="0">
              <a:buNone/>
            </a:pPr>
            <a:endParaRPr lang="en-CA" sz="2800" dirty="0"/>
          </a:p>
        </p:txBody>
      </p:sp>
      <p:pic>
        <p:nvPicPr>
          <p:cNvPr id="13" name="Picture 12" descr="A road sign on a pole&#10;&#10;Description automatically generated">
            <a:extLst>
              <a:ext uri="{FF2B5EF4-FFF2-40B4-BE49-F238E27FC236}">
                <a16:creationId xmlns:a16="http://schemas.microsoft.com/office/drawing/2014/main" id="{AB1A60B9-D54C-FA7C-40D3-299B45BD9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201" y="2548551"/>
            <a:ext cx="1425801" cy="1425801"/>
          </a:xfrm>
          <a:prstGeom prst="rect">
            <a:avLst/>
          </a:prstGeom>
        </p:spPr>
      </p:pic>
      <p:pic>
        <p:nvPicPr>
          <p:cNvPr id="17" name="Picture 16" descr="A stop sign on a pole&#10;&#10;Description automatically generated">
            <a:extLst>
              <a:ext uri="{FF2B5EF4-FFF2-40B4-BE49-F238E27FC236}">
                <a16:creationId xmlns:a16="http://schemas.microsoft.com/office/drawing/2014/main" id="{4B06FB1F-E857-7D7E-CCDE-8D9048765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192" y="2559128"/>
            <a:ext cx="1425801" cy="1425801"/>
          </a:xfrm>
          <a:prstGeom prst="rect">
            <a:avLst/>
          </a:prstGeom>
        </p:spPr>
      </p:pic>
      <p:pic>
        <p:nvPicPr>
          <p:cNvPr id="19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5975EAC1-C9B1-0378-78AB-675DA53E7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sign with a number on it&#10;&#10;Description automatically generated">
            <a:extLst>
              <a:ext uri="{FF2B5EF4-FFF2-40B4-BE49-F238E27FC236}">
                <a16:creationId xmlns:a16="http://schemas.microsoft.com/office/drawing/2014/main" id="{EED54C89-211E-6368-ACA9-D8DB1FACD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019" y="4237437"/>
            <a:ext cx="1953966" cy="19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59068-7062-26B1-592A-793F04E8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Class Distribution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5BDC6-01CC-9E8B-B2DB-86FE13D49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24" y="904457"/>
            <a:ext cx="8123128" cy="5416706"/>
          </a:xfrm>
          <a:prstGeom prst="rect">
            <a:avLst/>
          </a:prstGeom>
        </p:spPr>
      </p:pic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6014995A-C722-7F56-0C56-85F7FAFB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9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7E04B-3BE8-D2C2-F2EB-109182F11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129B331-4602-630A-31A5-A7C13BC7B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9644E-8112-9252-9349-265F46C0D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09FD76-BA28-BA09-CCDD-27AA4180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0A4C3A-2C08-446A-5916-A31F95A4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062B2C-240B-8B6E-2E0E-9C640B8D8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E0E817-E11A-2EA6-22C6-A54F6EC8A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B8920-BC67-84CB-0396-F64B2BF5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33564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Data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DB79-0404-74F3-4E82-39FCCF3A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7477751" cy="5546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Augmentation Techniques:</a:t>
            </a:r>
          </a:p>
          <a:p>
            <a:pPr lvl="1"/>
            <a:r>
              <a:rPr lang="en-CA" dirty="0"/>
              <a:t>Brightness/contrast adjustments</a:t>
            </a:r>
          </a:p>
          <a:p>
            <a:pPr lvl="1"/>
            <a:r>
              <a:rPr lang="en-CA" dirty="0"/>
              <a:t>Scaling </a:t>
            </a:r>
          </a:p>
          <a:p>
            <a:pPr lvl="1"/>
            <a:r>
              <a:rPr lang="en-CA" dirty="0"/>
              <a:t>Rotation </a:t>
            </a:r>
          </a:p>
          <a:p>
            <a:pPr lvl="1"/>
            <a:r>
              <a:rPr lang="en-CA" dirty="0"/>
              <a:t>Hue-saturation alterations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CA" b="1" dirty="0"/>
          </a:p>
          <a:p>
            <a:r>
              <a:rPr lang="en-CA" b="1" dirty="0"/>
              <a:t>Preprocessing:</a:t>
            </a:r>
          </a:p>
          <a:p>
            <a:pPr lvl="1"/>
            <a:r>
              <a:rPr lang="en-CA" dirty="0"/>
              <a:t>Images resized to 640x640 pixels for YOLO compatibility.</a:t>
            </a:r>
          </a:p>
          <a:p>
            <a:endParaRPr lang="en-US" dirty="0"/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B2AA1F95-9459-8A2B-39C3-E88C5EC1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6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EB3AF-BCC1-2FEF-3190-72F409481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96F84B-466A-9ED2-DB71-AB411369E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8E5DC-7373-A9D4-412E-6EE175EDC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B379A0-E53E-35F7-B5A0-6438AC8A8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8C874F-1387-945B-EF44-EB094E950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88FEB5-D41E-008C-C8E9-1DF65FCE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B56733-6A48-0B3E-DED9-F527BBEF5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430EB-8DF9-9496-5264-777D70C78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Methodology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EB19B591-53B5-94EE-F9F6-25CC168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51741-05A4-CCCD-2531-E2BF37470FC3}"/>
              </a:ext>
            </a:extLst>
          </p:cNvPr>
          <p:cNvSpPr txBox="1"/>
          <p:nvPr/>
        </p:nvSpPr>
        <p:spPr>
          <a:xfrm>
            <a:off x="4367048" y="511388"/>
            <a:ext cx="644937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dataset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Apply data-preprocessing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YOLO V8N model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Load the pre-trained model weights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Train the model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Evaluate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Down streaming </a:t>
            </a:r>
          </a:p>
        </p:txBody>
      </p:sp>
    </p:spTree>
    <p:extLst>
      <p:ext uri="{BB962C8B-B14F-4D97-AF65-F5344CB8AC3E}">
        <p14:creationId xmlns:p14="http://schemas.microsoft.com/office/powerpoint/2010/main" val="166724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05C78-1D34-D4C5-6164-5C4E507B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EA2DD5-D218-D89B-A99A-B6CB7A2CA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A45950-6631-22EA-E0BB-D4FA27398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972AE9-E7A7-F254-A401-312EEED7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15208E-F73F-8904-6CE2-06BDE29A9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9AFA8A9-EC9C-8CB8-EC74-4C10E4DCC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0E6853-7FD0-0CDC-6F29-D79F3384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FCE4F-1127-346C-7F7E-61BD4C3F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Model Selection</a:t>
            </a:r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701FD34-BDF4-C039-A5FA-DE811737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7822" y="1256980"/>
            <a:ext cx="8151126" cy="1959678"/>
          </a:xfrm>
        </p:spPr>
      </p:pic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5F16226F-0B64-D791-E460-7822148A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993EA-9EA3-1A15-EE4B-2F839FE57FEE}"/>
              </a:ext>
            </a:extLst>
          </p:cNvPr>
          <p:cNvSpPr txBox="1"/>
          <p:nvPr/>
        </p:nvSpPr>
        <p:spPr>
          <a:xfrm>
            <a:off x="4776467" y="3740086"/>
            <a:ext cx="7050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 V8N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Lowest training time (37% lower than V9)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Highest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mAP50 score</a:t>
            </a:r>
          </a:p>
        </p:txBody>
      </p:sp>
    </p:spTree>
    <p:extLst>
      <p:ext uri="{BB962C8B-B14F-4D97-AF65-F5344CB8AC3E}">
        <p14:creationId xmlns:p14="http://schemas.microsoft.com/office/powerpoint/2010/main" val="155002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23776-BB31-538D-1C50-3286CD5E3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5A40AB-89BA-4E4C-8CE0-29A717B11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9F319-FED9-E5CF-0510-02EFCCC79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0D0842-1B33-C74B-73D1-14ACE5A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31873D-726F-7DF9-E11F-A1858D55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469C5E-FC73-B920-E62B-D9A6EF0D5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32CCA5-96E5-9322-50BB-A39088047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E385E-AC89-EC78-6DE8-44D01B92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Yolo V8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3F2073DB-43C2-9A9A-5CF0-34CFD7B1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AE6E48-9097-C62D-EB61-540F87B69082}"/>
              </a:ext>
            </a:extLst>
          </p:cNvPr>
          <p:cNvSpPr txBox="1"/>
          <p:nvPr/>
        </p:nvSpPr>
        <p:spPr>
          <a:xfrm>
            <a:off x="4318627" y="1636687"/>
            <a:ext cx="7589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Features:</a:t>
            </a:r>
          </a:p>
          <a:p>
            <a:endParaRPr lang="en-U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Advanced Backbone and Neck Architectures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Anchor-free Split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Optimized Accuracy-Speed </a:t>
            </a:r>
            <a:r>
              <a:rPr lang="en-CA" sz="2800" i="0" u="none" strike="noStrike" dirty="0" err="1">
                <a:effectLst/>
              </a:rPr>
              <a:t>Tradeoff</a:t>
            </a:r>
            <a:endParaRPr lang="en-CA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i="0" u="none" strike="noStrik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i="0" u="none" strike="noStrike" dirty="0">
                <a:effectLst/>
              </a:rPr>
              <a:t>Variety of Pre-trained Models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1429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B36C8-9D3F-B0B7-7126-BDADC93E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E41B53-E2CC-A4D0-1E65-3AEA87126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C74151-D15E-C888-4F2C-561748699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52B0B-C3B8-8030-770C-1CB3F7493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19EB6-509B-2B68-63DE-79C34322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19C8344-98A2-4146-47F8-648F4677B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89E4B2-2571-1831-F52F-6FF470EC1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E00BB-A5B6-3A51-8D23-D120C1FB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7138" y="649480"/>
            <a:ext cx="472036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6" name="Picture 2" descr="A logo with black text&#10;&#10;Description automatically generated">
            <a:extLst>
              <a:ext uri="{FF2B5EF4-FFF2-40B4-BE49-F238E27FC236}">
                <a16:creationId xmlns:a16="http://schemas.microsoft.com/office/drawing/2014/main" id="{F81898FD-72C9-2EC9-CCBE-189F5939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19" y="-10142"/>
            <a:ext cx="1375581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C6553E-435F-9142-D1F3-3124ECBC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3" t="2551" r="8282" b="2723"/>
          <a:stretch/>
        </p:blipFill>
        <p:spPr>
          <a:xfrm>
            <a:off x="4037826" y="649480"/>
            <a:ext cx="7281338" cy="61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2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2889</TotalTime>
  <Words>272</Words>
  <Application>Microsoft Macintosh PowerPoint</Application>
  <PresentationFormat>Widescreen</PresentationFormat>
  <Paragraphs>98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Introduction</vt:lpstr>
      <vt:lpstr>Dataset</vt:lpstr>
      <vt:lpstr>Class Distribution</vt:lpstr>
      <vt:lpstr>Data  Pre-Processing</vt:lpstr>
      <vt:lpstr>Methodology</vt:lpstr>
      <vt:lpstr>Model Selection</vt:lpstr>
      <vt:lpstr>Yolo V8</vt:lpstr>
      <vt:lpstr>Results</vt:lpstr>
      <vt:lpstr>Results</vt:lpstr>
      <vt:lpstr>Down streaming</vt:lpstr>
      <vt:lpstr>Challenges</vt:lpstr>
      <vt:lpstr>Class Imbalance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Romil R Patel</dc:creator>
  <cp:lastModifiedBy>Romil R Patel</cp:lastModifiedBy>
  <cp:revision>47</cp:revision>
  <dcterms:created xsi:type="dcterms:W3CDTF">2024-12-03T22:59:17Z</dcterms:created>
  <dcterms:modified xsi:type="dcterms:W3CDTF">2025-03-17T04:24:33Z</dcterms:modified>
</cp:coreProperties>
</file>