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914446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1828891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2743337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3657782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4572229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5486674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6401120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7315565" algn="l" defTabSz="182889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4">
            <a:lumOff val="-83000"/>
          </a:schemeClr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05C"/>
    <a:srgbClr val="E86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  <a:alpha val="20000"/>
            </a:schemeClr>
          </a:solidFill>
        </a:fill>
      </a:tcStyle>
    </a:firstCol>
    <a:lastRow>
      <a:tcTxStyle b="on" i="off">
        <a:fontRef idx="min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>
            <a:lumOff val="-83000"/>
          </a:schemeClr>
        </a:fontRef>
        <a:schemeClr val="accent4">
          <a:lumOff val="-83000"/>
        </a:schemeClr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2F3131"/>
        </a:fontRef>
        <a:srgbClr val="2F3131"/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Col>
    <a:la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>
                  <a:lumOff val="-83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4">
              <a:lumOff val="-83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59458"/>
  </p:normalViewPr>
  <p:slideViewPr>
    <p:cSldViewPr snapToGrid="0" snapToObjects="1" showGuides="1">
      <p:cViewPr varScale="1">
        <p:scale>
          <a:sx n="26" d="100"/>
          <a:sy n="26" d="100"/>
        </p:scale>
        <p:origin x="486" y="1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-1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1pPr>
    <a:lvl2pPr indent="2286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2pPr>
    <a:lvl3pPr indent="4572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3pPr>
    <a:lvl4pPr indent="6858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4pPr>
    <a:lvl5pPr indent="9144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5pPr>
    <a:lvl6pPr indent="11430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6pPr>
    <a:lvl7pPr indent="13716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7pPr>
    <a:lvl8pPr indent="16002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8pPr>
    <a:lvl9pPr indent="1828800" defTabSz="1828891" latinLnBrk="0">
      <a:defRPr sz="1200">
        <a:solidFill>
          <a:schemeClr val="accent4">
            <a:lumOff val="-83000"/>
          </a:schemeClr>
        </a:solidFill>
        <a:latin typeface="+mj-lt"/>
        <a:ea typeface="+mj-ea"/>
        <a:cs typeface="+mj-cs"/>
        <a:sym typeface="Helvetica Neue 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243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Introdução 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Estado da Arte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 Semana 1 : Progresso e Próximos Passos (8-14/05/23)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Conclusões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03028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Introdução 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/>
              <a:t> Objetivos: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Estado da Arte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  Semana 1 : Progresso e Próximos Passos (8-14/05/23)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Conclusões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84899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Data: [Insira a data]</a:t>
            </a:r>
          </a:p>
          <a:p>
            <a:pPr algn="l">
              <a:buFont typeface="+mj-lt"/>
              <a:buAutoNum type="arabicPeriod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Trabalho e Resultados Alcançados: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Download das funções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readmidi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() e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midiInfo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().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Implementação da leitura de ficheiros MIDI.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Identificação de duração e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pitch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das notas.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Geração de sinais usando Séries de Fourier.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Implementação da modulação da envolvente.</a:t>
            </a:r>
          </a:p>
          <a:p>
            <a:pPr algn="l">
              <a:buFont typeface="+mj-lt"/>
              <a:buAutoNum type="arabicPeriod" startAt="2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Próximos Passos: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Refinar o sintetizador MIDI.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Explorar técnicas avançadas de síntese sonora.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Implementar gravação em ficheiros .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wav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3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Obstáculos: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Complexidade da representação de ficheiros MIDI.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Limitações da síntese baseada em Fourier.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Integração de bibliotecas e ferramentas adicionais.</a:t>
            </a:r>
          </a:p>
          <a:p>
            <a:pPr algn="l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[Insira a data]</a:t>
            </a:r>
          </a:p>
        </p:txBody>
      </p:sp>
    </p:spTree>
    <p:extLst>
      <p:ext uri="{BB962C8B-B14F-4D97-AF65-F5344CB8AC3E}">
        <p14:creationId xmlns:p14="http://schemas.microsoft.com/office/powerpoint/2010/main" val="44789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090398" y="5349875"/>
            <a:ext cx="13074402" cy="3016250"/>
          </a:xfrm>
          <a:prstGeom prst="rect">
            <a:avLst/>
          </a:prstGeom>
        </p:spPr>
        <p:txBody>
          <a:bodyPr/>
          <a:lstStyle>
            <a:lvl1pPr algn="ctr">
              <a:defRPr sz="13800">
                <a:solidFill>
                  <a:schemeClr val="accent6"/>
                </a:solidFill>
                <a:latin typeface="PCBius"/>
                <a:ea typeface="PCBius"/>
                <a:cs typeface="PCBius"/>
                <a:sym typeface="PCBius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0090398" y="2428875"/>
            <a:ext cx="13074402" cy="3016250"/>
          </a:xfrm>
          <a:prstGeom prst="rect">
            <a:avLst/>
          </a:prstGeom>
        </p:spPr>
        <p:txBody>
          <a:bodyPr/>
          <a:lstStyle>
            <a:lvl1pPr algn="ctr">
              <a:defRPr sz="13800">
                <a:solidFill>
                  <a:schemeClr val="accent6"/>
                </a:solidFill>
                <a:latin typeface="PCBius"/>
                <a:ea typeface="PCBius"/>
                <a:cs typeface="PCBius"/>
                <a:sym typeface="PCBius"/>
              </a:defRPr>
            </a:lvl1pPr>
          </a:lstStyle>
          <a:p>
            <a:r>
              <a:t>Title Text</a:t>
            </a:r>
          </a:p>
        </p:txBody>
      </p:sp>
      <p:grpSp>
        <p:nvGrpSpPr>
          <p:cNvPr id="28" name="Group"/>
          <p:cNvGrpSpPr/>
          <p:nvPr/>
        </p:nvGrpSpPr>
        <p:grpSpPr>
          <a:xfrm>
            <a:off x="5856547" y="10295702"/>
            <a:ext cx="8119672" cy="3034558"/>
            <a:chOff x="0" y="0"/>
            <a:chExt cx="8119670" cy="3034557"/>
          </a:xfrm>
        </p:grpSpPr>
        <p:pic>
          <p:nvPicPr>
            <p:cNvPr id="25" name="Group" descr="Group"/>
            <p:cNvPicPr>
              <a:picLocks noChangeAspect="1"/>
            </p:cNvPicPr>
            <p:nvPr/>
          </p:nvPicPr>
          <p:blipFill>
            <a:blip r:embed="rId3"/>
            <a:srcRect l="22280" t="78665" r="21396" b="6441"/>
            <a:stretch>
              <a:fillRect/>
            </a:stretch>
          </p:blipFill>
          <p:spPr>
            <a:xfrm>
              <a:off x="0" y="0"/>
              <a:ext cx="8119671" cy="3034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3"/>
            <a:srcRect l="88991" b="54779"/>
            <a:stretch>
              <a:fillRect/>
            </a:stretch>
          </p:blipFill>
          <p:spPr>
            <a:xfrm rot="16200000">
              <a:off x="4315676" y="1616428"/>
              <a:ext cx="403433" cy="2342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ESTG_IPVC.png" descr="ESTG_IPVC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23184" y="46837"/>
              <a:ext cx="4067013" cy="14883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" name="Sub Title Text"/>
          <p:cNvSpPr txBox="1">
            <a:spLocks noGrp="1"/>
          </p:cNvSpPr>
          <p:nvPr>
            <p:ph type="body" sz="quarter" idx="13"/>
          </p:nvPr>
        </p:nvSpPr>
        <p:spPr>
          <a:xfrm>
            <a:off x="10090398" y="5349875"/>
            <a:ext cx="13074402" cy="301625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z="7800">
                <a:solidFill>
                  <a:schemeClr val="accent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Sub 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228600" indent="-228600"/>
            <a:lvl2pPr marL="914400" indent="0"/>
            <a:lvl3pPr marL="1828800" indent="0"/>
            <a:lvl4pPr marL="2743200" indent="0"/>
            <a:lvl5pPr marL="3657600" indent="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rmal_with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/>
            <a:lvl2pPr marL="914400" indent="0"/>
            <a:lvl3pPr marL="1828800" indent="0"/>
            <a:lvl4pPr marL="2743200" indent="0"/>
            <a:lvl5pPr marL="3657600" indent="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Logo_ERSC_900dpi.png" descr="Logo_ERSC_900dp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0470" y="12843671"/>
            <a:ext cx="4393164" cy="69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ESTG_IPVC.png" descr="ESTG_IPVC.png"/>
          <p:cNvPicPr>
            <a:picLocks noChangeAspect="1"/>
          </p:cNvPicPr>
          <p:nvPr/>
        </p:nvPicPr>
        <p:blipFill>
          <a:blip r:embed="rId8">
            <a:alphaModFix amt="80245"/>
          </a:blip>
          <a:stretch>
            <a:fillRect/>
          </a:stretch>
        </p:blipFill>
        <p:spPr>
          <a:xfrm>
            <a:off x="8569854" y="12627984"/>
            <a:ext cx="2718229" cy="9947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219200" y="438150"/>
            <a:ext cx="21945600" cy="301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134031" y="12782470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3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708400"/>
            <a:ext cx="21945600" cy="8589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914446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1828891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2743337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3657782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4572229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5486674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6401120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7315565" algn="l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solidFill>
            <a:schemeClr val="accent1">
              <a:hueOff val="1247524"/>
              <a:satOff val="81451"/>
              <a:lumOff val="7372"/>
            </a:schemeClr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441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-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1pPr>
      <a:lvl2pPr marL="822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-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2pPr>
      <a:lvl3pPr marL="1203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-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3pPr>
      <a:lvl4pPr marL="1584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-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4pPr>
      <a:lvl5pPr marL="1965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-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5pPr>
      <a:lvl6pPr marL="2346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6pPr>
      <a:lvl7pPr marL="2727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7pPr>
      <a:lvl8pPr marL="3108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8pPr>
      <a:lvl9pPr marL="3489157" marR="0" indent="-441157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4">
              <a:lumOff val="-83000"/>
            </a:schemeClr>
          </a:solidFill>
          <a:uFillTx/>
          <a:latin typeface="+mj-lt"/>
          <a:ea typeface="+mj-ea"/>
          <a:cs typeface="+mj-cs"/>
          <a:sym typeface="Helvetica Neue Light"/>
        </a:defRPr>
      </a:lvl9pPr>
    </p:bodyStyle>
    <p:otherStyle>
      <a:lvl1pPr marL="0" marR="0" indent="0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914446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1828891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2743337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3657782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4572229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5486674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6401120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7315565" algn="r" defTabSz="182889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C9C9C9"/>
            </a:gs>
            <a:gs pos="32000">
              <a:srgbClr val="C5C5C5"/>
            </a:gs>
            <a:gs pos="18293">
              <a:srgbClr val="C5C5C5"/>
            </a:gs>
            <a:gs pos="20000">
              <a:srgbClr val="C5C5C5"/>
            </a:gs>
            <a:gs pos="6300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emplo de Apresentação"/>
          <p:cNvSpPr txBox="1">
            <a:spLocks noGrp="1"/>
          </p:cNvSpPr>
          <p:nvPr>
            <p:ph type="body" idx="13"/>
          </p:nvPr>
        </p:nvSpPr>
        <p:spPr>
          <a:xfrm>
            <a:off x="10569699" y="5281213"/>
            <a:ext cx="13074402" cy="17239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sz="11500" i="1" dirty="0">
                <a:latin typeface="Aldhabi" panose="020B0604020202020204" pitchFamily="2" charset="-78"/>
                <a:cs typeface="Aldhabi" panose="020B0604020202020204" pitchFamily="2" charset="-78"/>
              </a:rPr>
              <a:t>Progresso e Próximos Passos</a:t>
            </a:r>
          </a:p>
        </p:txBody>
      </p:sp>
      <p:sp>
        <p:nvSpPr>
          <p:cNvPr id="61" name="Aluno:…"/>
          <p:cNvSpPr txBox="1"/>
          <p:nvPr/>
        </p:nvSpPr>
        <p:spPr>
          <a:xfrm>
            <a:off x="12618444" y="8049568"/>
            <a:ext cx="11765556" cy="389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1828800">
              <a:defRPr sz="4900" b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5400" dirty="0">
                <a:latin typeface="Arial" panose="020B0604020202020204" pitchFamily="34" charset="0"/>
                <a:cs typeface="Arial" panose="020B0604020202020204" pitchFamily="34" charset="0"/>
              </a:rPr>
              <a:t>Aluno: Romilson Tavares Monteiro</a:t>
            </a:r>
          </a:p>
          <a:p>
            <a:pPr defTabSz="1828800">
              <a:defRPr sz="4900" b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5400" dirty="0">
                <a:latin typeface="Arial" panose="020B0604020202020204" pitchFamily="34" charset="0"/>
                <a:cs typeface="Arial" panose="020B0604020202020204" pitchFamily="34" charset="0"/>
              </a:rPr>
              <a:t>	   Belizard Carlitos Té</a:t>
            </a:r>
          </a:p>
          <a:p>
            <a:pPr defTabSz="1828800">
              <a:lnSpc>
                <a:spcPct val="150000"/>
              </a:lnSpc>
              <a:defRPr sz="4900" b="1">
                <a:solidFill>
                  <a:schemeClr val="accent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err="1">
                <a:latin typeface="Arial" panose="020B0604020202020204" pitchFamily="34" charset="0"/>
                <a:cs typeface="Arial" panose="020B0604020202020204" pitchFamily="34" charset="0"/>
              </a:rPr>
              <a:t>Orientação</a:t>
            </a:r>
            <a:r>
              <a:rPr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PT" sz="5400" dirty="0">
                <a:latin typeface="Arial" panose="020B0604020202020204" pitchFamily="34" charset="0"/>
                <a:cs typeface="Arial" panose="020B0604020202020204" pitchFamily="34" charset="0"/>
              </a:rPr>
              <a:t> João</a:t>
            </a:r>
            <a:r>
              <a:rPr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dirty="0">
                <a:latin typeface="Arial" panose="020B0604020202020204" pitchFamily="34" charset="0"/>
                <a:cs typeface="Arial" panose="020B0604020202020204" pitchFamily="34" charset="0"/>
              </a:rPr>
              <a:t>Faria 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0B1200-6E24-F943-AE99-1A6A8926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001" y="1078046"/>
            <a:ext cx="14135100" cy="4378325"/>
          </a:xfrm>
        </p:spPr>
        <p:txBody>
          <a:bodyPr>
            <a:normAutofit/>
          </a:bodyPr>
          <a:lstStyle/>
          <a:p>
            <a:pPr algn="r"/>
            <a:r>
              <a:rPr lang="pt-PT" sz="10300" dirty="0">
                <a:latin typeface="Arial" panose="020B0604020202020204" pitchFamily="34" charset="0"/>
                <a:cs typeface="Arial" panose="020B0604020202020204" pitchFamily="34" charset="0"/>
              </a:rPr>
              <a:t>PRJ-06 - Sequenciador e Sintetizador MIDI</a:t>
            </a:r>
            <a:endParaRPr lang="en-PT" sz="10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B33DF6-828C-9659-91B9-4F1E847EED98}"/>
              </a:ext>
            </a:extLst>
          </p:cNvPr>
          <p:cNvSpPr txBox="1"/>
          <p:nvPr/>
        </p:nvSpPr>
        <p:spPr>
          <a:xfrm>
            <a:off x="18856448" y="12365415"/>
            <a:ext cx="552755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914400" algn="l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6000" b="1" i="1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2022/23</a:t>
            </a:r>
            <a:endParaRPr lang="pt-PT" sz="6000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RSC_900dpi.png" descr="Logo_ERSC_900d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470" y="12843671"/>
            <a:ext cx="4393164" cy="69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ESTG_IPVC.png" descr="ESTG_IPVC.png"/>
          <p:cNvPicPr>
            <a:picLocks noChangeAspect="1"/>
          </p:cNvPicPr>
          <p:nvPr/>
        </p:nvPicPr>
        <p:blipFill>
          <a:blip r:embed="rId5">
            <a:alphaModFix amt="80245"/>
          </a:blip>
          <a:stretch>
            <a:fillRect/>
          </a:stretch>
        </p:blipFill>
        <p:spPr>
          <a:xfrm>
            <a:off x="8569854" y="12627984"/>
            <a:ext cx="2718229" cy="99477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dirty="0">
              <a:solidFill>
                <a:srgbClr val="E864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68" name="Introdução (1-2 slides max.) (âmbito e motivação)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</a:t>
            </a:r>
            <a:r>
              <a:rPr lang="pt-PT" dirty="0">
                <a:hlinkClick r:id="rId6" action="ppaction://hlinksldjump"/>
              </a:rPr>
              <a:t>Objetivos</a:t>
            </a:r>
            <a:endParaRPr lang="pt-PT" dirty="0"/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 Semana 1 : Progresso e Próximos Passos (8-14/05/23)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RSC_900dpi.png" descr="Logo_ERSC_900dp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470" y="12843671"/>
            <a:ext cx="4393164" cy="69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ESTG_IPVC.png" descr="ESTG_IPVC.png"/>
          <p:cNvPicPr>
            <a:picLocks noChangeAspect="1"/>
          </p:cNvPicPr>
          <p:nvPr/>
        </p:nvPicPr>
        <p:blipFill>
          <a:blip r:embed="rId5">
            <a:alphaModFix amt="80245"/>
          </a:blip>
          <a:stretch>
            <a:fillRect/>
          </a:stretch>
        </p:blipFill>
        <p:spPr>
          <a:xfrm>
            <a:off x="8569854" y="12627984"/>
            <a:ext cx="2718229" cy="99477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Agenda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21945600" cy="3016250"/>
          </a:xfrm>
          <a:prstGeom prst="rect">
            <a:avLst/>
          </a:prstGeom>
        </p:spPr>
        <p:txBody>
          <a:bodyPr/>
          <a:lstStyle/>
          <a:p>
            <a:r>
              <a:rPr lang="pt-PT" dirty="0"/>
              <a:t>Objetivos:</a:t>
            </a:r>
            <a:endParaRPr dirty="0">
              <a:solidFill>
                <a:srgbClr val="E864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8" name="Introdução (1-2 slides max.) (âmbito e motivação)…"/>
          <p:cNvSpPr txBox="1">
            <a:spLocks noGrp="1"/>
          </p:cNvSpPr>
          <p:nvPr>
            <p:ph type="body" idx="13"/>
          </p:nvPr>
        </p:nvSpPr>
        <p:spPr>
          <a:xfrm>
            <a:off x="800100" y="2781300"/>
            <a:ext cx="23023532" cy="951648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Ler um arquivo MIDI com apenas um instrumento;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Extrair as informações relevantes sobre duração 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cada nota do arquivo MIDI;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Gerar sinais de áudio utilizando Séries de Fourier discretas, levando em consideração as informações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duração;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Implementar uma função para modular a envolvente dos sinais gerados;</a:t>
            </a:r>
          </a:p>
          <a:p>
            <a:pPr defTabSz="1645919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 sz="4769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Gravar os resultados em arquivos de áudio no formato WAV.</a:t>
            </a:r>
          </a:p>
        </p:txBody>
      </p:sp>
    </p:spTree>
    <p:extLst>
      <p:ext uri="{BB962C8B-B14F-4D97-AF65-F5344CB8AC3E}">
        <p14:creationId xmlns:p14="http://schemas.microsoft.com/office/powerpoint/2010/main" val="13030466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Logo_ERSC_900dpi.png" descr="Logo_ERSC_900d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70" y="12843671"/>
            <a:ext cx="4393164" cy="69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ESTG_IPVC.png" descr="ESTG_IPVC.png"/>
          <p:cNvPicPr>
            <a:picLocks noChangeAspect="1"/>
          </p:cNvPicPr>
          <p:nvPr/>
        </p:nvPicPr>
        <p:blipFill>
          <a:blip r:embed="rId4">
            <a:alphaModFix amt="80245"/>
          </a:blip>
          <a:stretch>
            <a:fillRect/>
          </a:stretch>
        </p:blipFill>
        <p:spPr>
          <a:xfrm>
            <a:off x="8569854" y="12627984"/>
            <a:ext cx="2718229" cy="99477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rabalhos Relacionados"/>
          <p:cNvSpPr txBox="1">
            <a:spLocks noGrp="1"/>
          </p:cNvSpPr>
          <p:nvPr>
            <p:ph type="title"/>
          </p:nvPr>
        </p:nvSpPr>
        <p:spPr>
          <a:xfrm>
            <a:off x="292101" y="430031"/>
            <a:ext cx="23531531" cy="30162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PT" sz="8800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 : Progresso e Próximos Passos </a:t>
            </a:r>
            <a:br>
              <a:rPr lang="pt-PT" sz="8800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8800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8 - 14/05/23 &gt;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3"/>
          </p:nvPr>
        </p:nvSpPr>
        <p:spPr>
          <a:xfrm>
            <a:off x="514084" y="5012102"/>
            <a:ext cx="11543782" cy="356222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Download das funções </a:t>
            </a:r>
            <a:r>
              <a:rPr lang="pt-PT" sz="480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readmidi</a:t>
            </a: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e </a:t>
            </a:r>
            <a:r>
              <a:rPr lang="pt-PT" sz="480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midiInfo</a:t>
            </a: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Implementação da leitura de ficheiros MIDI.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dentificação de duração e </a:t>
            </a:r>
            <a:r>
              <a:rPr lang="pt-PT" sz="480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notas.</a:t>
            </a:r>
          </a:p>
          <a:p>
            <a:pPr marL="0" indent="0" algn="l">
              <a:lnSpc>
                <a:spcPct val="100000"/>
              </a:lnSpc>
              <a:buNone/>
            </a:pPr>
            <a:endParaRPr lang="pt-PT" sz="4800" b="1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balhos Relacionados">
            <a:extLst>
              <a:ext uri="{FF2B5EF4-FFF2-40B4-BE49-F238E27FC236}">
                <a16:creationId xmlns:a16="http://schemas.microsoft.com/office/drawing/2014/main" id="{FD26E75E-3BE4-C881-63FB-3E1DD4707817}"/>
              </a:ext>
            </a:extLst>
          </p:cNvPr>
          <p:cNvSpPr txBox="1">
            <a:spLocks/>
          </p:cNvSpPr>
          <p:nvPr/>
        </p:nvSpPr>
        <p:spPr>
          <a:xfrm>
            <a:off x="529503" y="3626133"/>
            <a:ext cx="11543782" cy="131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914446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1828891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2743337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3657782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4572229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5486674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6401120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7315565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algn="ctr" hangingPunct="1"/>
            <a:r>
              <a:rPr lang="pt-PT" sz="5400" b="1" dirty="0">
                <a:solidFill>
                  <a:srgbClr val="EE9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/ Resultados Alcançados:</a:t>
            </a:r>
          </a:p>
        </p:txBody>
      </p:sp>
      <p:sp>
        <p:nvSpPr>
          <p:cNvPr id="3" name="Trabalhos Relacionados">
            <a:extLst>
              <a:ext uri="{FF2B5EF4-FFF2-40B4-BE49-F238E27FC236}">
                <a16:creationId xmlns:a16="http://schemas.microsoft.com/office/drawing/2014/main" id="{AEF97655-25F3-DF35-C959-20FFA497167E}"/>
              </a:ext>
            </a:extLst>
          </p:cNvPr>
          <p:cNvSpPr txBox="1">
            <a:spLocks/>
          </p:cNvSpPr>
          <p:nvPr/>
        </p:nvSpPr>
        <p:spPr>
          <a:xfrm>
            <a:off x="12310717" y="3626132"/>
            <a:ext cx="7296934" cy="131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hangingPunct="1">
              <a:defRPr sz="5400" b="1">
                <a:solidFill>
                  <a:srgbClr val="EE9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2pPr>
            <a:lvl3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3pPr>
            <a:lvl4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4pPr>
            <a:lvl5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5pPr>
            <a:lvl6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6pPr>
            <a:lvl7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7pPr>
            <a:lvl8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8pPr>
            <a:lvl9pPr>
              <a:defRPr sz="1200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</a:defRPr>
            </a:lvl9pPr>
          </a:lstStyle>
          <a:p>
            <a:r>
              <a:rPr lang="pt-PT" dirty="0"/>
              <a:t>Próximos Passos:</a:t>
            </a:r>
          </a:p>
        </p:txBody>
      </p:sp>
      <p:sp>
        <p:nvSpPr>
          <p:cNvPr id="4" name="Body Level One…">
            <a:extLst>
              <a:ext uri="{FF2B5EF4-FFF2-40B4-BE49-F238E27FC236}">
                <a16:creationId xmlns:a16="http://schemas.microsoft.com/office/drawing/2014/main" id="{B686E81F-7144-9752-9B13-A12BB24AEC41}"/>
              </a:ext>
            </a:extLst>
          </p:cNvPr>
          <p:cNvSpPr txBox="1">
            <a:spLocks/>
          </p:cNvSpPr>
          <p:nvPr/>
        </p:nvSpPr>
        <p:spPr>
          <a:xfrm>
            <a:off x="13050805" y="4941190"/>
            <a:ext cx="11125326" cy="4021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85000" lnSpcReduction="10000"/>
          </a:bodyPr>
          <a:lstStyle>
            <a:lvl1pPr marL="228600" marR="0" indent="-22860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914400" marR="0" indent="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1828800" marR="0" indent="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2743200" marR="0" indent="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3657600" marR="0" indent="0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2346157" marR="0" indent="-441157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2727157" marR="0" indent="-441157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3108157" marR="0" indent="-441157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3489157" marR="0" indent="-441157" algn="l" defTabSz="182880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chemeClr val="accent4">
                    <a:lumOff val="-83000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algn="just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Geração de sinais usando Séries de Fourier. </a:t>
            </a:r>
          </a:p>
          <a:p>
            <a:pPr algn="just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Refinar o sintetizador MIDI.</a:t>
            </a:r>
          </a:p>
          <a:p>
            <a:pPr algn="just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Explorar técnicas avançadas de síntese sonora.</a:t>
            </a:r>
          </a:p>
          <a:p>
            <a:pPr algn="just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4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Implementar gravação em ficheiros .</a:t>
            </a:r>
            <a:r>
              <a:rPr lang="pt-PT" sz="4800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</a:t>
            </a:r>
            <a:r>
              <a:rPr lang="pt-PT" sz="4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hangingPunct="1">
              <a:lnSpc>
                <a:spcPct val="100000"/>
              </a:lnSpc>
              <a:buNone/>
            </a:pPr>
            <a:endParaRPr lang="pt-PT" sz="4800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rabalhos Relacionados">
            <a:extLst>
              <a:ext uri="{FF2B5EF4-FFF2-40B4-BE49-F238E27FC236}">
                <a16:creationId xmlns:a16="http://schemas.microsoft.com/office/drawing/2014/main" id="{C0FDCEA6-1A8D-F087-2BF3-9C36C944880E}"/>
              </a:ext>
            </a:extLst>
          </p:cNvPr>
          <p:cNvSpPr txBox="1">
            <a:spLocks/>
          </p:cNvSpPr>
          <p:nvPr/>
        </p:nvSpPr>
        <p:spPr>
          <a:xfrm>
            <a:off x="529503" y="9011460"/>
            <a:ext cx="4022881" cy="1315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914446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1828891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2743337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3657782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4572229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5486674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6401120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7315565" algn="l" defTabSz="182889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 i="0" u="none" strike="noStrike" cap="none" spc="0" baseline="0">
                <a:solidFill>
                  <a:schemeClr val="accent1">
                    <a:hueOff val="1247524"/>
                    <a:satOff val="81451"/>
                    <a:lumOff val="7372"/>
                  </a:schemeClr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pPr algn="ctr" hangingPunct="1"/>
            <a:r>
              <a:rPr lang="pt-PT" sz="5400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Obstáculos: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FEF297-865E-C7A0-48FF-7F40AA50E8A8}"/>
              </a:ext>
            </a:extLst>
          </p:cNvPr>
          <p:cNvSpPr txBox="1"/>
          <p:nvPr/>
        </p:nvSpPr>
        <p:spPr>
          <a:xfrm>
            <a:off x="804986" y="10553390"/>
            <a:ext cx="12192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36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Complexidade da representação de ficheiros MIDI.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36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 de bibliotecas.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3B7F8E-E68B-1569-D9DF-C660F4F4758D}"/>
              </a:ext>
            </a:extLst>
          </p:cNvPr>
          <p:cNvSpPr txBox="1"/>
          <p:nvPr/>
        </p:nvSpPr>
        <p:spPr>
          <a:xfrm>
            <a:off x="21733018" y="11981653"/>
            <a:ext cx="209061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3600" dirty="0">
                <a:solidFill>
                  <a:srgbClr val="E864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14/05/23</a:t>
            </a:r>
            <a:endParaRPr lang="pt-PT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IM"/>
          <p:cNvSpPr txBox="1">
            <a:spLocks noGrp="1"/>
          </p:cNvSpPr>
          <p:nvPr>
            <p:ph type="title"/>
          </p:nvPr>
        </p:nvSpPr>
        <p:spPr>
          <a:xfrm>
            <a:off x="10395198" y="5349875"/>
            <a:ext cx="13074402" cy="301625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919191"/>
      </a:accent2>
      <a:accent3>
        <a:srgbClr val="B3B3B3"/>
      </a:accent3>
      <a:accent4>
        <a:srgbClr val="D4D4D4"/>
      </a:accent4>
      <a:accent5>
        <a:srgbClr val="F5F5F5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 cap="flat">
          <a:solidFill>
            <a:schemeClr val="accent4">
              <a:lumOff val="-83000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8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4">
                <a:lumOff val="-83000"/>
              </a:schemeClr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4">
              <a:lumOff val="-83000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8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4">
                <a:lumOff val="-83000"/>
              </a:schemeClr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919191"/>
      </a:accent2>
      <a:accent3>
        <a:srgbClr val="B3B3B3"/>
      </a:accent3>
      <a:accent4>
        <a:srgbClr val="D4D4D4"/>
      </a:accent4>
      <a:accent5>
        <a:srgbClr val="F5F5F5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12700" cap="flat">
          <a:solidFill>
            <a:schemeClr val="accent4">
              <a:lumOff val="-83000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8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4">
                <a:lumOff val="-83000"/>
              </a:schemeClr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4">
              <a:lumOff val="-83000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89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4">
                <a:lumOff val="-83000"/>
              </a:schemeClr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Personalizados</PresentationFormat>
  <Paragraphs>58</Paragraphs>
  <Slides>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4" baseType="lpstr">
      <vt:lpstr>Aldhabi</vt:lpstr>
      <vt:lpstr>Arial</vt:lpstr>
      <vt:lpstr>Helvetica</vt:lpstr>
      <vt:lpstr>Helvetica Light</vt:lpstr>
      <vt:lpstr>Helvetica Neue Light</vt:lpstr>
      <vt:lpstr>PCBius</vt:lpstr>
      <vt:lpstr>Söhne</vt:lpstr>
      <vt:lpstr>Wingdings</vt:lpstr>
      <vt:lpstr>Office Theme</vt:lpstr>
      <vt:lpstr>PRJ-06 - Sequenciador e Sintetizador MIDI</vt:lpstr>
      <vt:lpstr>Sumário</vt:lpstr>
      <vt:lpstr>Objetivos:</vt:lpstr>
      <vt:lpstr>Semana 1 : Progresso e Próximos Passos  &lt; 8 - 14/05/23 &gt;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</dc:title>
  <cp:lastModifiedBy>Romilson Monteiro</cp:lastModifiedBy>
  <cp:revision>16</cp:revision>
  <dcterms:modified xsi:type="dcterms:W3CDTF">2023-05-14T23:50:29Z</dcterms:modified>
</cp:coreProperties>
</file>