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7"/>
  </p:notesMasterIdLst>
  <p:sldIdLst>
    <p:sldId id="262" r:id="rId3"/>
    <p:sldId id="263" r:id="rId4"/>
    <p:sldId id="264" r:id="rId5"/>
    <p:sldId id="269" r:id="rId6"/>
    <p:sldId id="256" r:id="rId7"/>
    <p:sldId id="266" r:id="rId8"/>
    <p:sldId id="268" r:id="rId9"/>
    <p:sldId id="258" r:id="rId10"/>
    <p:sldId id="260" r:id="rId11"/>
    <p:sldId id="261" r:id="rId12"/>
    <p:sldId id="259" r:id="rId13"/>
    <p:sldId id="257"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43"/>
  </p:normalViewPr>
  <p:slideViewPr>
    <p:cSldViewPr snapToGrid="0" snapToObjects="1">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E3CE-07C4-4646-BDEA-F4A17E0BA069}" type="datetimeFigureOut">
              <a:rPr lang="en-US" smtClean="0"/>
              <a:t>4/19/2020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97C61-3B6A-4764-ACCD-E1970EC4F1ED}" type="slidenum">
              <a:rPr lang="en-US" smtClean="0"/>
              <a:t>‹#›</a:t>
            </a:fld>
            <a:endParaRPr lang="en-US"/>
          </a:p>
        </p:txBody>
      </p:sp>
    </p:spTree>
    <p:extLst>
      <p:ext uri="{BB962C8B-B14F-4D97-AF65-F5344CB8AC3E}">
        <p14:creationId xmlns:p14="http://schemas.microsoft.com/office/powerpoint/2010/main" val="40034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A97C61-3B6A-4764-ACCD-E1970EC4F1ED}" type="slidenum">
              <a:rPr lang="en-US" smtClean="0"/>
              <a:t>12</a:t>
            </a:fld>
            <a:endParaRPr lang="en-US"/>
          </a:p>
        </p:txBody>
      </p:sp>
    </p:spTree>
    <p:extLst>
      <p:ext uri="{BB962C8B-B14F-4D97-AF65-F5344CB8AC3E}">
        <p14:creationId xmlns:p14="http://schemas.microsoft.com/office/powerpoint/2010/main" val="355082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8D7BF7-23DB-0949-BC77-118F0AB4BCA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749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5601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29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5230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396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3946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314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36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7765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6153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701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7BF7-23DB-0949-BC77-118F0AB4BCA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D7BF7-23DB-0949-BC77-118F0AB4BCA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D7BF7-23DB-0949-BC77-118F0AB4BCA1}"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D7BF7-23DB-0949-BC77-118F0AB4BCA1}"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7BF7-23DB-0949-BC77-118F0AB4BCA1}"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7BF7-23DB-0949-BC77-118F0AB4BCA1}" type="datetimeFigureOut">
              <a:rPr lang="en-US" smtClean="0"/>
              <a:t>4/19/2020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FDA5-CA9D-8E49-A1A6-F66F2B4234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7BF7-23DB-0949-BC77-118F0AB4BCA1}" type="datetimeFigureOut">
              <a:rPr lang="en-US" smtClean="0">
                <a:solidFill>
                  <a:prstClr val="black">
                    <a:tint val="75000"/>
                  </a:prstClr>
                </a:solidFill>
              </a:rPr>
              <a:pPr/>
              <a:t>4/19/2020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FDA5-CA9D-8E49-A1A6-F66F2B4234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297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6846" y="0"/>
            <a:ext cx="11170025" cy="6858000"/>
          </a:xfrm>
        </p:spPr>
        <p:txBody>
          <a:bodyPr anchor="ctr" anchorCtr="1">
            <a:noAutofit/>
          </a:bodyPr>
          <a:lstStyle/>
          <a:p>
            <a:pPr algn="l">
              <a:spcBef>
                <a:spcPts val="1200"/>
              </a:spcBef>
            </a:pPr>
            <a:r>
              <a:rPr lang="en-US" sz="2000" b="1" dirty="0">
                <a:solidFill>
                  <a:schemeClr val="accent4">
                    <a:lumMod val="60000"/>
                    <a:lumOff val="40000"/>
                  </a:schemeClr>
                </a:solidFill>
              </a:rPr>
              <a:t>This template is guide for creating your Game Project credits. However, your credits must be listed in this exact order shown on this page.</a:t>
            </a:r>
            <a:r>
              <a:rPr lang="en-US" sz="2000" dirty="0">
                <a:solidFill>
                  <a:schemeClr val="bg1"/>
                </a:solidFill>
              </a:rPr>
              <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a:solidFill>
                  <a:schemeClr val="bg1"/>
                </a:solidFill>
              </a:rPr>
              <a:t>The first two screens/sections come </a:t>
            </a:r>
            <a:r>
              <a:rPr lang="en-US" sz="2000" u="sng" dirty="0">
                <a:solidFill>
                  <a:schemeClr val="bg1"/>
                </a:solidFill>
              </a:rPr>
              <a:t>before </a:t>
            </a:r>
            <a:r>
              <a:rPr lang="en-US" sz="2000" dirty="0">
                <a:solidFill>
                  <a:schemeClr val="bg1"/>
                </a:solidFill>
              </a:rPr>
              <a:t>your game launches.</a:t>
            </a:r>
            <a:br>
              <a:rPr lang="en-US" sz="2000" dirty="0">
                <a:solidFill>
                  <a:schemeClr val="bg1"/>
                </a:solidFill>
              </a:rPr>
            </a:br>
            <a:r>
              <a:rPr lang="en-US" sz="2000" dirty="0">
                <a:solidFill>
                  <a:schemeClr val="bg1"/>
                </a:solidFill>
              </a:rPr>
              <a:t>1. The official  white </a:t>
            </a:r>
            <a:r>
              <a:rPr lang="en-US" sz="2000" dirty="0" err="1">
                <a:solidFill>
                  <a:schemeClr val="bg1"/>
                </a:solidFill>
              </a:rPr>
              <a:t>DigiPen</a:t>
            </a:r>
            <a:r>
              <a:rPr lang="en-US" sz="2000" dirty="0">
                <a:solidFill>
                  <a:schemeClr val="bg1"/>
                </a:solidFill>
              </a:rPr>
              <a:t> logo on a black screen – The logo must be large and centered. This also needs a small copyright notice at the bottom center. </a:t>
            </a:r>
            <a:br>
              <a:rPr lang="en-US" sz="2000" dirty="0">
                <a:solidFill>
                  <a:schemeClr val="bg1"/>
                </a:solidFill>
              </a:rPr>
            </a:br>
            <a:r>
              <a:rPr lang="en-US" sz="2000" dirty="0">
                <a:solidFill>
                  <a:schemeClr val="bg1"/>
                </a:solidFill>
              </a:rPr>
              <a:t>2. Game name and/or game logo </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a:solidFill>
                  <a:schemeClr val="bg1"/>
                </a:solidFill>
              </a:rPr>
              <a:t>The rest of these credits screens or sections come in this order </a:t>
            </a:r>
            <a:r>
              <a:rPr lang="en-US" sz="2000" u="sng" dirty="0">
                <a:solidFill>
                  <a:schemeClr val="bg1"/>
                </a:solidFill>
              </a:rPr>
              <a:t>after</a:t>
            </a:r>
            <a:r>
              <a:rPr lang="en-US" sz="2000" dirty="0">
                <a:solidFill>
                  <a:schemeClr val="bg1"/>
                </a:solidFill>
              </a:rPr>
              <a:t> </a:t>
            </a:r>
            <a:r>
              <a:rPr lang="en-US" sz="2000" dirty="0" err="1">
                <a:solidFill>
                  <a:schemeClr val="bg1"/>
                </a:solidFill>
              </a:rPr>
              <a:t>gameplay</a:t>
            </a:r>
            <a:r>
              <a:rPr lang="en-US" sz="2000" dirty="0">
                <a:solidFill>
                  <a:schemeClr val="bg1"/>
                </a:solidFill>
              </a:rPr>
              <a:t> is complete:</a:t>
            </a:r>
            <a:br>
              <a:rPr lang="en-US" sz="2000" dirty="0">
                <a:solidFill>
                  <a:schemeClr val="bg1"/>
                </a:solidFill>
              </a:rPr>
            </a:br>
            <a:r>
              <a:rPr lang="en-US" sz="2000" dirty="0">
                <a:solidFill>
                  <a:schemeClr val="bg1"/>
                </a:solidFill>
              </a:rPr>
              <a:t>3. Team name and/or logo</a:t>
            </a:r>
            <a:br>
              <a:rPr lang="en-US" sz="2000" dirty="0">
                <a:solidFill>
                  <a:schemeClr val="bg1"/>
                </a:solidFill>
              </a:rPr>
            </a:br>
            <a:r>
              <a:rPr lang="en-US" sz="2000" dirty="0">
                <a:solidFill>
                  <a:schemeClr val="bg1"/>
                </a:solidFill>
              </a:rPr>
              <a:t>4. List of students and their credits who worked on the game</a:t>
            </a:r>
            <a:br>
              <a:rPr lang="en-US" sz="2000" dirty="0">
                <a:solidFill>
                  <a:schemeClr val="bg1"/>
                </a:solidFill>
              </a:rPr>
            </a:br>
            <a:r>
              <a:rPr lang="en-US" sz="2000" dirty="0">
                <a:solidFill>
                  <a:schemeClr val="bg1"/>
                </a:solidFill>
              </a:rPr>
              <a:t>5. List of faculty and advisors</a:t>
            </a:r>
            <a:br>
              <a:rPr lang="en-US" sz="2000" dirty="0">
                <a:solidFill>
                  <a:schemeClr val="bg1"/>
                </a:solidFill>
              </a:rPr>
            </a:br>
            <a:r>
              <a:rPr lang="en-US" sz="2000" dirty="0">
                <a:solidFill>
                  <a:schemeClr val="bg1"/>
                </a:solidFill>
              </a:rPr>
              <a:t>6. “Created at </a:t>
            </a:r>
            <a:r>
              <a:rPr lang="en-US" sz="2000" dirty="0" err="1">
                <a:solidFill>
                  <a:schemeClr val="bg1"/>
                </a:solidFill>
              </a:rPr>
              <a:t>DigiPen</a:t>
            </a:r>
            <a:r>
              <a:rPr lang="en-US" sz="2000" dirty="0">
                <a:solidFill>
                  <a:schemeClr val="bg1"/>
                </a:solidFill>
              </a:rPr>
              <a:t>” screen with President and Executives listed and a small, correct copyright notice at the bottom</a:t>
            </a:r>
            <a:br>
              <a:rPr lang="en-US" sz="2000" dirty="0">
                <a:solidFill>
                  <a:schemeClr val="bg1"/>
                </a:solidFill>
              </a:rPr>
            </a:br>
            <a:r>
              <a:rPr lang="en-US" sz="2000" dirty="0">
                <a:solidFill>
                  <a:schemeClr val="bg1"/>
                </a:solidFill>
              </a:rPr>
              <a:t>7. Credits and/or logos for software, tools and libraries used on your project</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a:solidFill>
                  <a:schemeClr val="bg1"/>
                </a:solidFill>
              </a:rPr>
              <a:t>You may use multiple screens or rolling credits. </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a:solidFill>
                  <a:schemeClr val="bg1"/>
                </a:solidFill>
              </a:rPr>
              <a:t>The exact fonts, colors, background, etc can be changed to suit the art style of your game. You can be creative with our credits if you wish but they must be clear and legible.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cap="small" dirty="0">
                <a:solidFill>
                  <a:schemeClr val="bg1"/>
                </a:solidFill>
              </a:rPr>
              <a:t>GRAPHICS PROGRAMMER</a:t>
            </a:r>
            <a:br>
              <a:rPr lang="en-US" sz="2800" b="1" cap="small" dirty="0">
                <a:solidFill>
                  <a:schemeClr val="bg1"/>
                </a:solidFill>
              </a:rPr>
            </a:br>
            <a:r>
              <a:rPr lang="en-US" sz="4400" b="1" dirty="0">
                <a:solidFill>
                  <a:schemeClr val="bg1"/>
                </a:solidFill>
              </a:rPr>
              <a:t>CHING-YEN LIN</a:t>
            </a:r>
            <a:br>
              <a:rPr lang="en-US" sz="4400" b="1" dirty="0">
                <a:solidFill>
                  <a:schemeClr val="bg1"/>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LEVEL DESIGNER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PRATYUSH GAWAI</a:t>
            </a:r>
            <a:br>
              <a:rPr lang="en-US" sz="4400" b="1" dirty="0">
                <a:solidFill>
                  <a:schemeClr val="bg1"/>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ENVIRONMENT ARTIST </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SUPREETH RAO PEJAWAR</a:t>
            </a:r>
            <a:br>
              <a:rPr lang="en-US" sz="4400" b="1" dirty="0">
                <a:solidFill>
                  <a:schemeClr val="bg1"/>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COMPOSER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ROMIL TENDULKAR</a:t>
            </a:r>
            <a:br>
              <a:rPr lang="en-US" sz="4400" b="1" dirty="0">
                <a:solidFill>
                  <a:schemeClr val="bg1"/>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ui</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CHING-YEN LIN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dirty="0">
                <a:solidFill>
                  <a:schemeClr val="bg1"/>
                </a:solidFill>
              </a:rPr>
              <a:t/>
            </a:r>
            <a:br>
              <a:rPr lang="en-US" sz="2800" b="1" dirty="0">
                <a:solidFill>
                  <a:schemeClr val="bg1"/>
                </a:solidFill>
              </a:rPr>
            </a:br>
            <a:r>
              <a:rPr lang="en-US" sz="3600" b="1" dirty="0">
                <a:solidFill>
                  <a:schemeClr val="bg1"/>
                </a:solidFill>
              </a:rPr>
              <a:t>Faculty and Advisors</a:t>
            </a:r>
            <a:br>
              <a:rPr lang="en-US" sz="3600" b="1" dirty="0">
                <a:solidFill>
                  <a:schemeClr val="bg1"/>
                </a:solidFill>
              </a:rPr>
            </a:br>
            <a:r>
              <a:rPr lang="en-US" sz="2800" b="1" dirty="0">
                <a:solidFill>
                  <a:schemeClr val="bg1"/>
                </a:solidFill>
              </a:rPr>
              <a:t/>
            </a:r>
            <a:br>
              <a:rPr lang="en-US" sz="2800" b="1" dirty="0">
                <a:solidFill>
                  <a:schemeClr val="bg1"/>
                </a:solidFill>
              </a:rPr>
            </a:br>
            <a:r>
              <a:rPr lang="en-US" sz="2400" b="1" dirty="0">
                <a:solidFill>
                  <a:schemeClr val="bg1"/>
                </a:solidFill>
              </a:rPr>
              <a:t>Design and Production </a:t>
            </a:r>
            <a:br>
              <a:rPr lang="en-US" sz="2400" b="1" dirty="0">
                <a:solidFill>
                  <a:schemeClr val="bg1"/>
                </a:solidFill>
              </a:rPr>
            </a:br>
            <a:r>
              <a:rPr lang="en-US" sz="2400" b="1" dirty="0">
                <a:solidFill>
                  <a:schemeClr val="bg1"/>
                </a:solidFill>
              </a:rPr>
              <a:t>PROF.ANDREW KAPLAN</a:t>
            </a:r>
            <a:br>
              <a:rPr lang="en-US" sz="2400" b="1" dirty="0">
                <a:solidFill>
                  <a:schemeClr val="bg1"/>
                </a:solidFill>
              </a:rPr>
            </a:br>
            <a:r>
              <a:rPr lang="en-US" sz="2400" b="1" dirty="0">
                <a:solidFill>
                  <a:schemeClr val="bg1"/>
                </a:solidFill>
              </a:rPr>
              <a:t>Art</a:t>
            </a:r>
            <a:br>
              <a:rPr lang="en-US" sz="2400" b="1" dirty="0">
                <a:solidFill>
                  <a:schemeClr val="bg1"/>
                </a:solidFill>
              </a:rPr>
            </a:br>
            <a:r>
              <a:rPr lang="en-US" sz="2400" b="1" dirty="0">
                <a:solidFill>
                  <a:schemeClr val="bg1"/>
                </a:solidFill>
                <a:sym typeface="+mn-ea"/>
              </a:rPr>
              <a:t>PROF.ANDREW KAPLAN</a:t>
            </a:r>
            <a:br>
              <a:rPr lang="en-US" sz="2400" b="1" dirty="0">
                <a:solidFill>
                  <a:schemeClr val="bg1"/>
                </a:solidFill>
                <a:sym typeface="+mn-ea"/>
              </a:rPr>
            </a:br>
            <a:r>
              <a:rPr lang="en-US" sz="2400" b="1" dirty="0">
                <a:solidFill>
                  <a:schemeClr val="bg1"/>
                </a:solidFill>
              </a:rPr>
              <a:t>Programming</a:t>
            </a:r>
            <a:br>
              <a:rPr lang="en-US" sz="2400" b="1" dirty="0">
                <a:solidFill>
                  <a:schemeClr val="bg1"/>
                </a:solidFill>
              </a:rPr>
            </a:br>
            <a:r>
              <a:rPr lang="en-US" sz="2400" b="1" dirty="0">
                <a:solidFill>
                  <a:schemeClr val="bg1"/>
                </a:solidFill>
                <a:sym typeface="+mn-ea"/>
              </a:rPr>
              <a:t>PROF.ANDREW KAPLAN</a:t>
            </a:r>
            <a:br>
              <a:rPr lang="en-US" sz="2400" b="1" dirty="0">
                <a:solidFill>
                  <a:schemeClr val="bg1"/>
                </a:solidFill>
                <a:sym typeface="+mn-ea"/>
              </a:rPr>
            </a:br>
            <a:r>
              <a:rPr lang="en-US" sz="2400" b="1" dirty="0">
                <a:solidFill>
                  <a:schemeClr val="bg1"/>
                </a:solidFill>
              </a:rPr>
              <a:t>Audio</a:t>
            </a:r>
            <a:br>
              <a:rPr lang="en-US" sz="2400" b="1" dirty="0">
                <a:solidFill>
                  <a:schemeClr val="bg1"/>
                </a:solidFill>
              </a:rPr>
            </a:br>
            <a:r>
              <a:rPr lang="en-US" sz="2400" b="1" dirty="0">
                <a:solidFill>
                  <a:schemeClr val="bg1"/>
                </a:solidFill>
                <a:sym typeface="+mn-ea"/>
              </a:rPr>
              <a:t>PROF.ANDREW KAPLAN</a:t>
            </a:r>
            <a:br>
              <a:rPr lang="en-US" sz="2400" b="1" dirty="0">
                <a:solidFill>
                  <a:schemeClr val="bg1"/>
                </a:solidFill>
                <a:sym typeface="+mn-ea"/>
              </a:rPr>
            </a:br>
            <a:r>
              <a:rPr lang="en-US" sz="2400" b="1" dirty="0">
                <a:solidFill>
                  <a:schemeClr val="bg1"/>
                </a:solidFill>
              </a:rPr>
              <a:t>Lab management and IT</a:t>
            </a:r>
            <a:br>
              <a:rPr lang="en-US" sz="2400" b="1" dirty="0">
                <a:solidFill>
                  <a:schemeClr val="bg1"/>
                </a:solidFill>
              </a:rPr>
            </a:br>
            <a:r>
              <a:rPr lang="en-US" sz="2400" b="1" dirty="0">
                <a:solidFill>
                  <a:schemeClr val="bg1"/>
                </a:solidFill>
                <a:sym typeface="+mn-ea"/>
              </a:rPr>
              <a:t>PROF.ANDREW KAPLAN</a:t>
            </a:r>
            <a:br>
              <a:rPr lang="en-US" sz="2400" b="1" dirty="0">
                <a:solidFill>
                  <a:schemeClr val="bg1"/>
                </a:solidFill>
                <a:sym typeface="+mn-ea"/>
              </a:rPr>
            </a:br>
            <a:endParaRPr lang="en-US" sz="2400" b="1" dirty="0">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dirty="0">
                <a:solidFill>
                  <a:schemeClr val="bg1"/>
                </a:solidFill>
              </a:rPr>
              <a:t>Created at </a:t>
            </a:r>
            <a:br>
              <a:rPr lang="en-US" sz="2800" b="1" dirty="0">
                <a:solidFill>
                  <a:schemeClr val="bg1"/>
                </a:solidFill>
              </a:rPr>
            </a:br>
            <a:r>
              <a:rPr lang="en-US" sz="2800" b="1" dirty="0" err="1">
                <a:solidFill>
                  <a:schemeClr val="bg1"/>
                </a:solidFill>
              </a:rPr>
              <a:t>DigiPen</a:t>
            </a:r>
            <a:r>
              <a:rPr lang="en-US" sz="2800" b="1" dirty="0">
                <a:solidFill>
                  <a:schemeClr val="bg1"/>
                </a:solidFill>
              </a:rPr>
              <a:t> Institute of Technology</a:t>
            </a:r>
            <a:br>
              <a:rPr lang="en-US" sz="2800" b="1" dirty="0">
                <a:solidFill>
                  <a:schemeClr val="bg1"/>
                </a:solidFill>
              </a:rPr>
            </a:br>
            <a:r>
              <a:rPr lang="en-US" sz="2800" b="1" dirty="0">
                <a:solidFill>
                  <a:schemeClr val="bg1"/>
                </a:solidFill>
              </a:rPr>
              <a:t/>
            </a:r>
            <a:br>
              <a:rPr lang="en-US" sz="2800" b="1" dirty="0">
                <a:solidFill>
                  <a:schemeClr val="bg1"/>
                </a:solidFill>
              </a:rPr>
            </a:br>
            <a:r>
              <a:rPr lang="en-US" sz="3600" b="1" dirty="0">
                <a:solidFill>
                  <a:schemeClr val="bg1"/>
                </a:solidFill>
              </a:rPr>
              <a:t>PRESIDENT</a:t>
            </a:r>
            <a:r>
              <a:rPr lang="en-US" sz="3200" b="1" dirty="0">
                <a:solidFill>
                  <a:schemeClr val="bg1"/>
                </a:solidFill>
              </a:rPr>
              <a:t/>
            </a:r>
            <a:br>
              <a:rPr lang="en-US" sz="3200" b="1" dirty="0">
                <a:solidFill>
                  <a:schemeClr val="bg1"/>
                </a:solidFill>
              </a:rPr>
            </a:br>
            <a:r>
              <a:rPr lang="en-US" sz="2800" b="1" dirty="0">
                <a:solidFill>
                  <a:schemeClr val="bg1"/>
                </a:solidFill>
              </a:rPr>
              <a:t>CLAUDE COMAIR</a:t>
            </a:r>
            <a:r>
              <a:rPr lang="en-US" sz="4400" b="1" dirty="0">
                <a:solidFill>
                  <a:schemeClr val="bg1"/>
                </a:solidFill>
              </a:rPr>
              <a:t/>
            </a:r>
            <a:br>
              <a:rPr lang="en-US" sz="4400" b="1" dirty="0">
                <a:solidFill>
                  <a:schemeClr val="bg1"/>
                </a:solidFill>
              </a:rPr>
            </a:br>
            <a:r>
              <a:rPr lang="en-US" sz="1600" b="1" dirty="0">
                <a:solidFill>
                  <a:schemeClr val="bg1"/>
                </a:solidFill>
              </a:rPr>
              <a:t/>
            </a:r>
            <a:br>
              <a:rPr lang="en-US" sz="1600" b="1" dirty="0">
                <a:solidFill>
                  <a:schemeClr val="bg1"/>
                </a:solidFill>
              </a:rPr>
            </a:br>
            <a:r>
              <a:rPr lang="en-US" sz="3600" b="1" dirty="0">
                <a:solidFill>
                  <a:schemeClr val="bg1"/>
                </a:solidFill>
              </a:rPr>
              <a:t>EXECUTIVES</a:t>
            </a:r>
            <a:r>
              <a:rPr lang="en-US" sz="2800" b="1" dirty="0">
                <a:solidFill>
                  <a:schemeClr val="bg1"/>
                </a:solidFill>
              </a:rPr>
              <a:t/>
            </a:r>
            <a:br>
              <a:rPr lang="en-US" sz="2800" b="1" dirty="0">
                <a:solidFill>
                  <a:schemeClr val="bg1"/>
                </a:solidFill>
              </a:rPr>
            </a:br>
            <a:r>
              <a:rPr lang="en-US" sz="2800" b="1" dirty="0">
                <a:solidFill>
                  <a:schemeClr val="bg1"/>
                </a:solidFill>
              </a:rPr>
              <a:t> JASON CHU   SAMIR ABOU SAMRA   MICHELE COMAIR</a:t>
            </a:r>
            <a:br>
              <a:rPr lang="en-US" sz="2800" b="1" dirty="0">
                <a:solidFill>
                  <a:schemeClr val="bg1"/>
                </a:solidFill>
              </a:rPr>
            </a:br>
            <a:r>
              <a:rPr lang="en-US" sz="2800" b="1" dirty="0">
                <a:solidFill>
                  <a:schemeClr val="bg1"/>
                </a:solidFill>
              </a:rPr>
              <a:t>  ANGELA KUGLER   ERIK MOHRMANN</a:t>
            </a:r>
            <a:br>
              <a:rPr lang="en-US" sz="2800" b="1" dirty="0">
                <a:solidFill>
                  <a:schemeClr val="bg1"/>
                </a:solidFill>
              </a:rPr>
            </a:br>
            <a:r>
              <a:rPr lang="en-US" sz="2800" b="1" dirty="0">
                <a:solidFill>
                  <a:schemeClr val="bg1"/>
                </a:solidFill>
              </a:rPr>
              <a:t>BENJAMIN ELLINGER   MELVIN GONSALVEZ</a:t>
            </a:r>
            <a:br>
              <a:rPr lang="en-US" sz="2800" b="1" dirty="0">
                <a:solidFill>
                  <a:schemeClr val="bg1"/>
                </a:solidFill>
              </a:rPr>
            </a:br>
            <a:r>
              <a:rPr lang="en-US" sz="4400" b="1" dirty="0">
                <a:solidFill>
                  <a:schemeClr val="bg1"/>
                </a:solidFill>
              </a:rPr>
              <a:t/>
            </a:r>
            <a:br>
              <a:rPr lang="en-US" sz="4400" b="1" dirty="0">
                <a:solidFill>
                  <a:schemeClr val="bg1"/>
                </a:solidFill>
              </a:rPr>
            </a:br>
            <a:endParaRPr lang="en-US" sz="1050" b="1" dirty="0">
              <a:solidFill>
                <a:schemeClr val="bg1"/>
              </a:solidFill>
            </a:endParaRPr>
          </a:p>
        </p:txBody>
      </p:sp>
      <p:sp>
        <p:nvSpPr>
          <p:cNvPr id="3" name="Rectangle 2"/>
          <p:cNvSpPr/>
          <p:nvPr/>
        </p:nvSpPr>
        <p:spPr>
          <a:xfrm>
            <a:off x="3048000" y="6194735"/>
            <a:ext cx="6096000" cy="461665"/>
          </a:xfrm>
          <a:prstGeom prst="rect">
            <a:avLst/>
          </a:prstGeom>
        </p:spPr>
        <p:txBody>
          <a:bodyPr>
            <a:spAutoFit/>
          </a:bodyPr>
          <a:lstStyle/>
          <a:p>
            <a:pPr algn="ctr"/>
            <a:r>
              <a:rPr lang="en-US" sz="1200" dirty="0">
                <a:solidFill>
                  <a:schemeClr val="bg1"/>
                </a:solidFill>
              </a:rPr>
              <a:t>WWW.DIGIPEN.EDU</a:t>
            </a:r>
            <a:br>
              <a:rPr lang="en-US" sz="1200" dirty="0">
                <a:solidFill>
                  <a:schemeClr val="bg1"/>
                </a:solidFill>
              </a:rPr>
            </a:br>
            <a:r>
              <a:rPr lang="en-US" sz="1200" dirty="0">
                <a:solidFill>
                  <a:schemeClr val="bg1"/>
                </a:solidFill>
              </a:rPr>
              <a:t>COPYRIGHT © </a:t>
            </a:r>
            <a:r>
              <a:rPr lang="en-US" sz="1200" dirty="0" smtClean="0">
                <a:solidFill>
                  <a:schemeClr val="bg1"/>
                </a:solidFill>
              </a:rPr>
              <a:t>2020 </a:t>
            </a:r>
            <a:r>
              <a:rPr lang="en-US" sz="1200" dirty="0">
                <a:solidFill>
                  <a:schemeClr val="bg1"/>
                </a:solidFill>
              </a:rPr>
              <a:t>BY DIGIPEN (USA), LLC. ALL RIGHTS RESERVED</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706" y="0"/>
            <a:ext cx="10963835" cy="6858000"/>
          </a:xfrm>
        </p:spPr>
        <p:txBody>
          <a:bodyPr anchor="ctr" anchorCtr="1">
            <a:noAutofit/>
          </a:bodyPr>
          <a:lstStyle/>
          <a:p>
            <a:pPr>
              <a:spcBef>
                <a:spcPts val="1200"/>
              </a:spcBef>
            </a:pPr>
            <a:r>
              <a:rPr lang="en-US" sz="2400" b="1" dirty="0">
                <a:solidFill>
                  <a:schemeClr val="bg1"/>
                </a:solidFill>
              </a:rPr>
              <a:t>This slide includes all copyrights and logos for software, tools or libraries </a:t>
            </a:r>
            <a:br>
              <a:rPr lang="en-US" sz="2400" b="1" dirty="0">
                <a:solidFill>
                  <a:schemeClr val="bg1"/>
                </a:solidFill>
              </a:rPr>
            </a:br>
            <a:r>
              <a:rPr lang="en-US" sz="2400" b="1" dirty="0">
                <a:solidFill>
                  <a:schemeClr val="bg1"/>
                </a:solidFill>
              </a:rPr>
              <a:t>that you used on your project.  Each of these might have their own requirements which you must look up and follow. If in doubt, include them.</a:t>
            </a:r>
            <a:br>
              <a:rPr lang="en-US" sz="2400" b="1" dirty="0">
                <a:solidFill>
                  <a:schemeClr val="bg1"/>
                </a:solidFill>
              </a:rPr>
            </a:br>
            <a:r>
              <a:rPr lang="en-US" sz="2400" b="1" dirty="0">
                <a:solidFill>
                  <a:schemeClr val="bg1"/>
                </a:solidFill>
              </a:rPr>
              <a:t/>
            </a:r>
            <a:br>
              <a:rPr lang="en-US" sz="2400" b="1" dirty="0">
                <a:solidFill>
                  <a:schemeClr val="bg1"/>
                </a:solidFill>
              </a:rPr>
            </a:br>
            <a:r>
              <a:rPr lang="en-US" sz="2400" b="1" dirty="0">
                <a:solidFill>
                  <a:schemeClr val="bg1"/>
                </a:solidFill>
              </a:rPr>
              <a:t>This list might include: </a:t>
            </a:r>
            <a:br>
              <a:rPr lang="en-US" sz="2400" b="1" dirty="0">
                <a:solidFill>
                  <a:schemeClr val="bg1"/>
                </a:solidFill>
              </a:rPr>
            </a:br>
            <a:r>
              <a:rPr lang="en-US" sz="2400" b="1" dirty="0">
                <a:solidFill>
                  <a:schemeClr val="bg1"/>
                </a:solidFill>
              </a:rPr>
              <a:t>Direct X, FMOD, Spine, Adobe Photoshop, Maya, Unity - or any others that were granted </a:t>
            </a:r>
            <a:r>
              <a:rPr lang="en-US" sz="2400" b="1" dirty="0">
                <a:solidFill>
                  <a:schemeClr val="bg1">
                    <a:lumMod val="95000"/>
                  </a:schemeClr>
                </a:solidFill>
              </a:rPr>
              <a:t>under a students license.</a:t>
            </a:r>
            <a:br>
              <a:rPr lang="en-US" sz="2400" b="1" dirty="0">
                <a:solidFill>
                  <a:schemeClr val="bg1">
                    <a:lumMod val="95000"/>
                  </a:schemeClr>
                </a:solidFill>
              </a:rPr>
            </a:br>
            <a:r>
              <a:rPr lang="en-US" sz="2400" b="1" dirty="0">
                <a:solidFill>
                  <a:schemeClr val="bg1">
                    <a:lumMod val="95000"/>
                  </a:schemeClr>
                </a:solidFill>
              </a:rPr>
              <a:t/>
            </a:r>
            <a:br>
              <a:rPr lang="en-US" sz="2400" b="1" dirty="0">
                <a:solidFill>
                  <a:schemeClr val="bg1">
                    <a:lumMod val="95000"/>
                  </a:schemeClr>
                </a:solidFill>
              </a:rPr>
            </a:br>
            <a:r>
              <a:rPr lang="en-US" sz="2400" b="1" dirty="0">
                <a:solidFill>
                  <a:schemeClr val="bg1">
                    <a:lumMod val="95000"/>
                  </a:schemeClr>
                </a:solidFill>
              </a:rPr>
              <a:t>The “Allowed Software Libraries” list is on Game Central</a:t>
            </a:r>
            <a:br>
              <a:rPr lang="en-US" sz="2400" b="1" dirty="0">
                <a:solidFill>
                  <a:schemeClr val="bg1">
                    <a:lumMod val="95000"/>
                  </a:schemeClr>
                </a:solidFill>
              </a:rPr>
            </a:br>
            <a:r>
              <a:rPr lang="en-US" sz="2400" b="1" dirty="0">
                <a:solidFill>
                  <a:schemeClr val="bg1">
                    <a:lumMod val="95000"/>
                  </a:schemeClr>
                </a:solidFill>
              </a:rPr>
              <a:t/>
            </a:r>
            <a:br>
              <a:rPr lang="en-US" sz="2400" b="1" dirty="0">
                <a:solidFill>
                  <a:schemeClr val="bg1">
                    <a:lumMod val="95000"/>
                  </a:schemeClr>
                </a:solidFill>
              </a:rPr>
            </a:br>
            <a:r>
              <a:rPr lang="en-US" sz="2400" b="1" dirty="0">
                <a:solidFill>
                  <a:schemeClr val="bg1">
                    <a:lumMod val="95000"/>
                  </a:schemeClr>
                </a:solidFill>
              </a:rPr>
              <a:t>(You must include this if you use FMOD)</a:t>
            </a:r>
            <a:r>
              <a:rPr lang="en-US" sz="2400" dirty="0">
                <a:solidFill>
                  <a:schemeClr val="bg1">
                    <a:lumMod val="95000"/>
                  </a:schemeClr>
                </a:solidFill>
              </a:rPr>
              <a:t/>
            </a:r>
            <a:br>
              <a:rPr lang="en-US" sz="2400" dirty="0">
                <a:solidFill>
                  <a:schemeClr val="bg1">
                    <a:lumMod val="95000"/>
                  </a:schemeClr>
                </a:solidFill>
              </a:rPr>
            </a:br>
            <a:r>
              <a:rPr lang="en-US" sz="2400" dirty="0">
                <a:solidFill>
                  <a:schemeClr val="bg1"/>
                </a:solidFill>
              </a:rPr>
              <a:t> FMOD Sound System </a:t>
            </a:r>
            <a:r>
              <a:rPr lang="en-US" sz="2400" b="1" dirty="0">
                <a:solidFill>
                  <a:schemeClr val="bg1"/>
                </a:solidFill>
              </a:rPr>
              <a:t>© </a:t>
            </a:r>
            <a:r>
              <a:rPr lang="en-US" sz="2400" dirty="0" err="1">
                <a:solidFill>
                  <a:schemeClr val="bg1"/>
                </a:solidFill>
              </a:rPr>
              <a:t>FireLight</a:t>
            </a:r>
            <a:r>
              <a:rPr lang="en-US" sz="2400" dirty="0">
                <a:solidFill>
                  <a:schemeClr val="bg1"/>
                </a:solidFill>
              </a:rPr>
              <a:t> Technologies Pty Ltd (1998 - 2020)</a:t>
            </a:r>
            <a:br>
              <a:rPr lang="en-US" sz="2400" dirty="0">
                <a:solidFill>
                  <a:schemeClr val="bg1"/>
                </a:solidFill>
              </a:rPr>
            </a:br>
            <a:r>
              <a:rPr lang="en-US" sz="2400" dirty="0">
                <a:solidFill>
                  <a:schemeClr val="bg1">
                    <a:lumMod val="95000"/>
                  </a:schemeClr>
                </a:solidFill>
              </a:rPr>
              <a:t/>
            </a:r>
            <a:br>
              <a:rPr lang="en-US" sz="2400" dirty="0">
                <a:solidFill>
                  <a:schemeClr val="bg1">
                    <a:lumMod val="95000"/>
                  </a:schemeClr>
                </a:solidFill>
              </a:rPr>
            </a:br>
            <a:r>
              <a:rPr lang="en-US" sz="2400" b="1" dirty="0">
                <a:solidFill>
                  <a:schemeClr val="bg1">
                    <a:lumMod val="95000"/>
                  </a:schemeClr>
                </a:solidFill>
              </a:rPr>
              <a:t/>
            </a:r>
            <a:br>
              <a:rPr lang="en-US" sz="2400" b="1" dirty="0">
                <a:solidFill>
                  <a:schemeClr val="bg1">
                    <a:lumMod val="95000"/>
                  </a:schemeClr>
                </a:solidFill>
              </a:rPr>
            </a:br>
            <a:endParaRPr lang="en-US" sz="2400" b="1" dirty="0">
              <a:solidFill>
                <a:schemeClr val="bg1">
                  <a:lumMod val="9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706" y="0"/>
            <a:ext cx="10963835" cy="6858000"/>
          </a:xfrm>
        </p:spPr>
        <p:txBody>
          <a:bodyPr anchor="ctr" anchorCtr="1">
            <a:noAutofit/>
          </a:bodyPr>
          <a:lstStyle/>
          <a:p>
            <a:pPr>
              <a:spcBef>
                <a:spcPts val="1200"/>
              </a:spcBef>
            </a:pPr>
            <a:r>
              <a:rPr lang="en-US" sz="2400" dirty="0">
                <a:solidFill>
                  <a:schemeClr val="bg1"/>
                </a:solidFill>
              </a:rPr>
              <a:t/>
            </a:r>
            <a:br>
              <a:rPr lang="en-US" sz="2400" dirty="0">
                <a:solidFill>
                  <a:schemeClr val="bg1"/>
                </a:solidFill>
              </a:rPr>
            </a:br>
            <a:r>
              <a:rPr lang="en-US" sz="2400" dirty="0">
                <a:solidFill>
                  <a:schemeClr val="bg1">
                    <a:lumMod val="95000"/>
                  </a:schemeClr>
                </a:solidFill>
              </a:rPr>
              <a:t/>
            </a:r>
            <a:br>
              <a:rPr lang="en-US" sz="2400" dirty="0">
                <a:solidFill>
                  <a:schemeClr val="bg1">
                    <a:lumMod val="95000"/>
                  </a:schemeClr>
                </a:solidFill>
              </a:rPr>
            </a:br>
            <a:r>
              <a:rPr lang="en-US" sz="2400" b="1" dirty="0">
                <a:solidFill>
                  <a:schemeClr val="bg1">
                    <a:lumMod val="95000"/>
                  </a:schemeClr>
                </a:solidFill>
              </a:rPr>
              <a:t/>
            </a:r>
            <a:br>
              <a:rPr lang="en-US" sz="2400" b="1" dirty="0">
                <a:solidFill>
                  <a:schemeClr val="bg1">
                    <a:lumMod val="95000"/>
                  </a:schemeClr>
                </a:solidFill>
              </a:rPr>
            </a:br>
            <a:endParaRPr lang="en-US" sz="2400" b="1" dirty="0">
              <a:solidFill>
                <a:schemeClr val="bg1">
                  <a:lumMod val="95000"/>
                </a:schemeClr>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632" y="961864"/>
            <a:ext cx="3431707" cy="905065"/>
          </a:xfrm>
          <a:prstGeom prst="rect">
            <a:avLst/>
          </a:prstGeom>
        </p:spPr>
      </p:pic>
      <p:pic>
        <p:nvPicPr>
          <p:cNvPr id="6" name="圖片 5"/>
          <p:cNvPicPr>
            <a:picLocks noChangeAspect="1"/>
          </p:cNvPicPr>
          <p:nvPr/>
        </p:nvPicPr>
        <p:blipFill>
          <a:blip r:embed="rId3"/>
          <a:stretch>
            <a:fillRect/>
          </a:stretch>
        </p:blipFill>
        <p:spPr>
          <a:xfrm>
            <a:off x="1297081" y="515699"/>
            <a:ext cx="4003582" cy="1797394"/>
          </a:xfrm>
          <a:prstGeom prst="rect">
            <a:avLst/>
          </a:prstGeom>
        </p:spPr>
      </p:pic>
      <p:pic>
        <p:nvPicPr>
          <p:cNvPr id="7" name="圖片 6"/>
          <p:cNvPicPr>
            <a:picLocks noChangeAspect="1"/>
          </p:cNvPicPr>
          <p:nvPr/>
        </p:nvPicPr>
        <p:blipFill>
          <a:blip r:embed="rId4"/>
          <a:stretch>
            <a:fillRect/>
          </a:stretch>
        </p:blipFill>
        <p:spPr>
          <a:xfrm>
            <a:off x="1033093" y="2025657"/>
            <a:ext cx="4267570" cy="2027096"/>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50" y="2209788"/>
            <a:ext cx="4483924" cy="1496510"/>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8963" y="2562955"/>
            <a:ext cx="904875" cy="9525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2748" y="4620157"/>
            <a:ext cx="7143750" cy="1276350"/>
          </a:xfrm>
          <a:prstGeom prst="rect">
            <a:avLst/>
          </a:prstGeom>
        </p:spPr>
      </p:pic>
    </p:spTree>
    <p:extLst>
      <p:ext uri="{BB962C8B-B14F-4D97-AF65-F5344CB8AC3E}">
        <p14:creationId xmlns:p14="http://schemas.microsoft.com/office/powerpoint/2010/main" val="59037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5482" y="0"/>
            <a:ext cx="11394142" cy="6858000"/>
          </a:xfrm>
        </p:spPr>
        <p:txBody>
          <a:bodyPr anchor="ctr" anchorCtr="1">
            <a:noAutofit/>
          </a:bodyPr>
          <a:lstStyle/>
          <a:p>
            <a:pPr algn="l">
              <a:spcBef>
                <a:spcPts val="1200"/>
              </a:spcBef>
            </a:pPr>
            <a:r>
              <a:rPr lang="en-US" sz="2800" dirty="0">
                <a:solidFill>
                  <a:schemeClr val="accent4">
                    <a:lumMod val="60000"/>
                    <a:lumOff val="40000"/>
                  </a:schemeClr>
                </a:solidFill>
                <a:latin typeface="+mn-lt"/>
              </a:rPr>
              <a:t/>
            </a:r>
            <a:br>
              <a:rPr lang="en-US" sz="2800" dirty="0">
                <a:solidFill>
                  <a:schemeClr val="accent4">
                    <a:lumMod val="60000"/>
                    <a:lumOff val="40000"/>
                  </a:schemeClr>
                </a:solidFill>
                <a:latin typeface="+mn-lt"/>
              </a:rPr>
            </a:br>
            <a:r>
              <a:rPr lang="en-US" sz="2800" dirty="0">
                <a:solidFill>
                  <a:schemeClr val="accent4">
                    <a:lumMod val="60000"/>
                    <a:lumOff val="40000"/>
                  </a:schemeClr>
                </a:solidFill>
                <a:latin typeface="+mn-lt"/>
              </a:rPr>
              <a:t/>
            </a:r>
            <a:br>
              <a:rPr lang="en-US" sz="2800" dirty="0">
                <a:solidFill>
                  <a:schemeClr val="accent4">
                    <a:lumMod val="60000"/>
                    <a:lumOff val="40000"/>
                  </a:schemeClr>
                </a:solidFill>
                <a:latin typeface="+mn-lt"/>
              </a:rPr>
            </a:br>
            <a:r>
              <a:rPr lang="en-US" sz="2800" dirty="0">
                <a:solidFill>
                  <a:schemeClr val="accent4">
                    <a:lumMod val="60000"/>
                    <a:lumOff val="40000"/>
                  </a:schemeClr>
                </a:solidFill>
                <a:latin typeface="+mn-lt"/>
              </a:rPr>
              <a:t>Helpful information about making your credits</a:t>
            </a: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If a student was on your team in the past but no longer has </a:t>
            </a:r>
            <a:r>
              <a:rPr lang="en-US" sz="2400" u="sng" dirty="0">
                <a:solidFill>
                  <a:schemeClr val="bg1"/>
                </a:solidFill>
              </a:rPr>
              <a:t>any </a:t>
            </a:r>
            <a:r>
              <a:rPr lang="en-US" sz="2400" dirty="0">
                <a:solidFill>
                  <a:schemeClr val="bg1"/>
                </a:solidFill>
              </a:rPr>
              <a:t>code, design, art or audio in the submitted final game, you must still list them in a “Special Thanks” section. (Consider the names of your TA’s that helped out here as well.)</a:t>
            </a:r>
            <a:br>
              <a:rPr lang="en-US" sz="2400" dirty="0">
                <a:solidFill>
                  <a:schemeClr val="bg1"/>
                </a:solidFill>
              </a:rPr>
            </a:br>
            <a:r>
              <a:rPr lang="en-US" sz="2800" dirty="0">
                <a:solidFill>
                  <a:schemeClr val="bg1"/>
                </a:solidFill>
              </a:rPr>
              <a:t/>
            </a:r>
            <a:br>
              <a:rPr lang="en-US" sz="2800" dirty="0">
                <a:solidFill>
                  <a:schemeClr val="bg1"/>
                </a:solidFill>
              </a:rPr>
            </a:br>
            <a:r>
              <a:rPr lang="en-US" sz="2400" dirty="0">
                <a:solidFill>
                  <a:schemeClr val="bg1"/>
                </a:solidFill>
              </a:rPr>
              <a:t>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a:t>
            </a:r>
            <a:r>
              <a:rPr lang="en-US" sz="2400" dirty="0" err="1">
                <a:solidFill>
                  <a:schemeClr val="bg1"/>
                </a:solidFill>
              </a:rPr>
              <a:t>Bae</a:t>
            </a:r>
            <a:r>
              <a:rPr lang="en-US" sz="2400" dirty="0">
                <a:solidFill>
                  <a:schemeClr val="bg1"/>
                </a:solidFill>
              </a:rPr>
              <a:t> - Producer, Level Design) Whichever way you choose, be consistent. </a:t>
            </a: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endParaRPr lang="en-US" sz="28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lgn="l">
              <a:spcBef>
                <a:spcPts val="1200"/>
              </a:spcBef>
            </a:pPr>
            <a:r>
              <a:rPr lang="en-US" sz="2800" b="1" dirty="0">
                <a:solidFill>
                  <a:schemeClr val="bg1"/>
                </a:solidFill>
              </a:rPr>
              <a:t>(For your reference, </a:t>
            </a:r>
            <a:br>
              <a:rPr lang="en-US" sz="2800" b="1" dirty="0">
                <a:solidFill>
                  <a:schemeClr val="bg1"/>
                </a:solidFill>
              </a:rPr>
            </a:br>
            <a:r>
              <a:rPr lang="en-US" sz="2800" b="1" dirty="0">
                <a:solidFill>
                  <a:schemeClr val="bg1"/>
                </a:solidFill>
              </a:rPr>
              <a:t>here is the full list of official instructors/advisors for the </a:t>
            </a:r>
            <a:br>
              <a:rPr lang="en-US" sz="2800" b="1" dirty="0">
                <a:solidFill>
                  <a:schemeClr val="bg1"/>
                </a:solidFill>
              </a:rPr>
            </a:br>
            <a:r>
              <a:rPr lang="en-US" sz="2800" b="1" dirty="0">
                <a:solidFill>
                  <a:schemeClr val="accent4">
                    <a:lumMod val="60000"/>
                    <a:lumOff val="40000"/>
                  </a:schemeClr>
                </a:solidFill>
              </a:rPr>
              <a:t>Sophomores</a:t>
            </a:r>
            <a:r>
              <a:rPr lang="en-US" sz="2800" b="1" dirty="0">
                <a:solidFill>
                  <a:srgbClr val="FFC000"/>
                </a:solidFill>
              </a:rPr>
              <a:t> </a:t>
            </a:r>
            <a:r>
              <a:rPr lang="en-US" sz="2800" b="1" dirty="0">
                <a:solidFill>
                  <a:schemeClr val="accent4">
                    <a:lumMod val="60000"/>
                    <a:lumOff val="40000"/>
                  </a:schemeClr>
                </a:solidFill>
              </a:rPr>
              <a:t>2019_2020 </a:t>
            </a:r>
            <a:r>
              <a:rPr lang="en-US" sz="2800" b="1" dirty="0">
                <a:solidFill>
                  <a:schemeClr val="bg1"/>
                </a:solidFill>
              </a:rPr>
              <a:t>year)</a:t>
            </a:r>
            <a:br>
              <a:rPr lang="en-US" sz="2800" b="1" dirty="0">
                <a:solidFill>
                  <a:schemeClr val="bg1"/>
                </a:solidFill>
              </a:rPr>
            </a:br>
            <a:r>
              <a:rPr lang="en-US" sz="2800" b="1" dirty="0">
                <a:solidFill>
                  <a:schemeClr val="bg1"/>
                </a:solidFill>
              </a:rPr>
              <a:t/>
            </a:r>
            <a:br>
              <a:rPr lang="en-US" sz="2800" b="1" dirty="0">
                <a:solidFill>
                  <a:schemeClr val="bg1"/>
                </a:solidFill>
              </a:rPr>
            </a:br>
            <a:r>
              <a:rPr lang="en-US" sz="2800" b="1" dirty="0">
                <a:solidFill>
                  <a:schemeClr val="bg1"/>
                </a:solidFill>
              </a:rPr>
              <a:t>Design and Production:  Ellen Beeman, Rachel Rutherford, Jeremy Holcomb, </a:t>
            </a:r>
            <a:br>
              <a:rPr lang="en-US" sz="2800" b="1" dirty="0">
                <a:solidFill>
                  <a:schemeClr val="bg1"/>
                </a:solidFill>
              </a:rPr>
            </a:br>
            <a:r>
              <a:rPr lang="en-US" sz="2800" b="1" dirty="0">
                <a:solidFill>
                  <a:schemeClr val="bg1"/>
                </a:solidFill>
              </a:rPr>
              <a:t>Rich Rowan</a:t>
            </a:r>
            <a:br>
              <a:rPr lang="en-US" sz="2800" b="1" dirty="0">
                <a:solidFill>
                  <a:schemeClr val="bg1"/>
                </a:solidFill>
              </a:rPr>
            </a:br>
            <a:r>
              <a:rPr lang="en-US" sz="2800" b="1" dirty="0">
                <a:solidFill>
                  <a:schemeClr val="bg1"/>
                </a:solidFill>
              </a:rPr>
              <a:t>Art:  Matt Brunner, Rich Werner</a:t>
            </a:r>
            <a:br>
              <a:rPr lang="en-US" sz="2800" b="1" dirty="0">
                <a:solidFill>
                  <a:schemeClr val="bg1"/>
                </a:solidFill>
              </a:rPr>
            </a:br>
            <a:r>
              <a:rPr lang="en-US" sz="2800" b="1" dirty="0">
                <a:solidFill>
                  <a:schemeClr val="bg1"/>
                </a:solidFill>
              </a:rPr>
              <a:t>Programming:  Doug Schilling</a:t>
            </a:r>
            <a:br>
              <a:rPr lang="en-US" sz="2800" b="1" dirty="0">
                <a:solidFill>
                  <a:schemeClr val="bg1"/>
                </a:solidFill>
              </a:rPr>
            </a:br>
            <a:r>
              <a:rPr lang="en-US" sz="2800" b="1" dirty="0">
                <a:solidFill>
                  <a:schemeClr val="bg1"/>
                </a:solidFill>
              </a:rPr>
              <a:t>Audio:  Steven </a:t>
            </a:r>
            <a:r>
              <a:rPr lang="en-US" sz="2800" b="1" dirty="0" err="1">
                <a:solidFill>
                  <a:schemeClr val="bg1"/>
                </a:solidFill>
              </a:rPr>
              <a:t>Saulls</a:t>
            </a:r>
            <a:r>
              <a:rPr lang="en-US" sz="2800" b="1" dirty="0">
                <a:solidFill>
                  <a:schemeClr val="bg1"/>
                </a:solidFill>
              </a:rPr>
              <a:t>, Lawrence Schwedler, </a:t>
            </a:r>
            <a:r>
              <a:rPr lang="en-US" sz="2800" b="1" dirty="0" err="1">
                <a:solidFill>
                  <a:schemeClr val="bg1"/>
                </a:solidFill>
              </a:rPr>
              <a:t>Tacket</a:t>
            </a:r>
            <a:r>
              <a:rPr lang="en-US" sz="2800" b="1" dirty="0">
                <a:solidFill>
                  <a:schemeClr val="bg1"/>
                </a:solidFill>
              </a:rPr>
              <a:t> Brown, Nick </a:t>
            </a:r>
            <a:r>
              <a:rPr lang="en-US" sz="2800" b="1" dirty="0" err="1">
                <a:solidFill>
                  <a:schemeClr val="bg1"/>
                </a:solidFill>
              </a:rPr>
              <a:t>Wiswell</a:t>
            </a:r>
            <a:r>
              <a:rPr lang="en-US" sz="2800" b="1" dirty="0">
                <a:solidFill>
                  <a:schemeClr val="bg1"/>
                </a:solidFill>
              </a:rPr>
              <a:t/>
            </a:r>
            <a:br>
              <a:rPr lang="en-US" sz="2800" b="1" dirty="0">
                <a:solidFill>
                  <a:schemeClr val="bg1"/>
                </a:solidFill>
              </a:rPr>
            </a:br>
            <a:r>
              <a:rPr lang="en-US" sz="2800" b="1" dirty="0">
                <a:solidFill>
                  <a:schemeClr val="bg1"/>
                </a:solidFill>
              </a:rPr>
              <a:t>Lab Management:  Christopher Onorati</a:t>
            </a:r>
            <a:br>
              <a:rPr lang="en-US" sz="2800" b="1" dirty="0">
                <a:solidFill>
                  <a:schemeClr val="bg1"/>
                </a:solidFill>
              </a:rPr>
            </a:br>
            <a:endParaRPr lang="en-US" sz="2400" b="1" dirty="0">
              <a:solidFill>
                <a:schemeClr val="accent4">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lgn="l">
              <a:spcBef>
                <a:spcPts val="1200"/>
              </a:spcBef>
            </a:pPr>
            <a:r>
              <a:rPr lang="en-US" sz="2800" b="1" dirty="0">
                <a:solidFill>
                  <a:schemeClr val="bg1"/>
                </a:solidFill>
              </a:rPr>
              <a:t>(For your reference, </a:t>
            </a:r>
            <a:br>
              <a:rPr lang="en-US" sz="2800" b="1" dirty="0">
                <a:solidFill>
                  <a:schemeClr val="bg1"/>
                </a:solidFill>
              </a:rPr>
            </a:br>
            <a:r>
              <a:rPr lang="en-US" sz="2800" b="1" dirty="0">
                <a:solidFill>
                  <a:schemeClr val="bg1"/>
                </a:solidFill>
              </a:rPr>
              <a:t>here is the full list of official instructors/advisors for the </a:t>
            </a:r>
            <a:br>
              <a:rPr lang="en-US" sz="2800" b="1" dirty="0">
                <a:solidFill>
                  <a:schemeClr val="bg1"/>
                </a:solidFill>
              </a:rPr>
            </a:br>
            <a:r>
              <a:rPr lang="en-US" sz="2800" b="1" dirty="0">
                <a:solidFill>
                  <a:schemeClr val="accent4">
                    <a:lumMod val="60000"/>
                    <a:lumOff val="40000"/>
                  </a:schemeClr>
                </a:solidFill>
              </a:rPr>
              <a:t>Juniors 2019_2020 </a:t>
            </a:r>
            <a:r>
              <a:rPr lang="en-US" sz="2800" b="1" dirty="0">
                <a:solidFill>
                  <a:schemeClr val="bg1"/>
                </a:solidFill>
              </a:rPr>
              <a:t>year)</a:t>
            </a:r>
            <a:br>
              <a:rPr lang="en-US" sz="2800" b="1" dirty="0">
                <a:solidFill>
                  <a:schemeClr val="bg1"/>
                </a:solidFill>
              </a:rPr>
            </a:br>
            <a:r>
              <a:rPr lang="en-US" sz="2800" b="1" dirty="0">
                <a:solidFill>
                  <a:schemeClr val="bg1"/>
                </a:solidFill>
              </a:rPr>
              <a:t/>
            </a:r>
            <a:br>
              <a:rPr lang="en-US" sz="2800" b="1" dirty="0">
                <a:solidFill>
                  <a:schemeClr val="bg1"/>
                </a:solidFill>
              </a:rPr>
            </a:br>
            <a:r>
              <a:rPr lang="en-US" sz="2800" b="1" dirty="0">
                <a:solidFill>
                  <a:schemeClr val="bg1"/>
                </a:solidFill>
              </a:rPr>
              <a:t>Design:  Christopher Orth, Jerry Darcy, Jo Cronk </a:t>
            </a:r>
            <a:br>
              <a:rPr lang="en-US" sz="2800" b="1" dirty="0">
                <a:solidFill>
                  <a:schemeClr val="bg1"/>
                </a:solidFill>
              </a:rPr>
            </a:br>
            <a:r>
              <a:rPr lang="en-US" sz="2800" b="1" dirty="0">
                <a:solidFill>
                  <a:schemeClr val="bg1"/>
                </a:solidFill>
              </a:rPr>
              <a:t>Art:  Brigitte Samson, Pamela </a:t>
            </a:r>
            <a:r>
              <a:rPr lang="en-US" sz="2800" b="1" dirty="0" err="1">
                <a:solidFill>
                  <a:schemeClr val="bg1"/>
                </a:solidFill>
              </a:rPr>
              <a:t>Mathues</a:t>
            </a:r>
            <a:r>
              <a:rPr lang="en-US" sz="2800" b="1" dirty="0">
                <a:solidFill>
                  <a:schemeClr val="bg1"/>
                </a:solidFill>
              </a:rPr>
              <a:t>, Peter Moehrle, Brad Bradbury</a:t>
            </a:r>
            <a:br>
              <a:rPr lang="en-US" sz="2800" b="1" dirty="0">
                <a:solidFill>
                  <a:schemeClr val="bg1"/>
                </a:solidFill>
              </a:rPr>
            </a:br>
            <a:r>
              <a:rPr lang="en-US" sz="2800" b="1" dirty="0">
                <a:solidFill>
                  <a:schemeClr val="bg1"/>
                </a:solidFill>
              </a:rPr>
              <a:t>Programming:  Matt </a:t>
            </a:r>
            <a:r>
              <a:rPr lang="en-US" sz="2800" b="1" dirty="0" err="1">
                <a:solidFill>
                  <a:schemeClr val="bg1"/>
                </a:solidFill>
              </a:rPr>
              <a:t>Picioccio</a:t>
            </a:r>
            <a:r>
              <a:rPr lang="en-US" sz="2800" b="1" dirty="0">
                <a:solidFill>
                  <a:schemeClr val="bg1"/>
                </a:solidFill>
              </a:rPr>
              <a:t/>
            </a:r>
            <a:br>
              <a:rPr lang="en-US" sz="2800" b="1" dirty="0">
                <a:solidFill>
                  <a:schemeClr val="bg1"/>
                </a:solidFill>
              </a:rPr>
            </a:br>
            <a:r>
              <a:rPr lang="en-US" sz="2800" b="1" dirty="0">
                <a:solidFill>
                  <a:schemeClr val="bg1"/>
                </a:solidFill>
              </a:rPr>
              <a:t>Audio</a:t>
            </a:r>
            <a:r>
              <a:rPr lang="en-US" sz="2800" b="1">
                <a:solidFill>
                  <a:schemeClr val="bg1"/>
                </a:solidFill>
              </a:rPr>
              <a:t>:  Greg </a:t>
            </a:r>
            <a:r>
              <a:rPr lang="en-US" sz="2800" b="1" dirty="0">
                <a:solidFill>
                  <a:schemeClr val="bg1"/>
                </a:solidFill>
              </a:rPr>
              <a:t>Dixon, Brian Schmidt</a:t>
            </a:r>
            <a:br>
              <a:rPr lang="en-US" sz="2800" b="1" dirty="0">
                <a:solidFill>
                  <a:schemeClr val="bg1"/>
                </a:solidFill>
              </a:rPr>
            </a:br>
            <a:r>
              <a:rPr lang="en-US" sz="2800" b="1" dirty="0">
                <a:solidFill>
                  <a:schemeClr val="bg1"/>
                </a:solidFill>
              </a:rPr>
              <a:t>Lab Management</a:t>
            </a:r>
            <a:r>
              <a:rPr lang="en-US" sz="2800" b="1">
                <a:solidFill>
                  <a:schemeClr val="bg1"/>
                </a:solidFill>
              </a:rPr>
              <a:t>:  Christopher </a:t>
            </a:r>
            <a:r>
              <a:rPr lang="en-US" sz="2800" b="1" dirty="0">
                <a:solidFill>
                  <a:schemeClr val="bg1"/>
                </a:solidFill>
              </a:rPr>
              <a:t>Onorati</a:t>
            </a:r>
            <a:br>
              <a:rPr lang="en-US" sz="2800" b="1" dirty="0">
                <a:solidFill>
                  <a:schemeClr val="bg1"/>
                </a:solidFill>
              </a:rPr>
            </a:br>
            <a:endParaRPr lang="en-US" sz="2400" b="1" dirty="0">
              <a:solidFill>
                <a:schemeClr val="accent4">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3200" b="1" dirty="0">
                <a:solidFill>
                  <a:schemeClr val="bg1"/>
                </a:solidFill>
              </a:rPr>
              <a:t/>
            </a:r>
            <a:br>
              <a:rPr lang="en-US" sz="3200" b="1" dirty="0">
                <a:solidFill>
                  <a:schemeClr val="bg1"/>
                </a:solidFill>
              </a:rPr>
            </a:br>
            <a:r>
              <a:rPr lang="en-US" sz="5400" b="1" dirty="0">
                <a:solidFill>
                  <a:schemeClr val="bg1"/>
                </a:solidFill>
              </a:rPr>
              <a:t/>
            </a:r>
            <a:br>
              <a:rPr lang="en-US" sz="5400" b="1" dirty="0">
                <a:solidFill>
                  <a:schemeClr val="bg1"/>
                </a:solidFill>
              </a:rPr>
            </a:b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pic>
        <p:nvPicPr>
          <p:cNvPr id="4" name="Picture 3" descr="DigiPen_WHITE_1024px.png"/>
          <p:cNvPicPr>
            <a:picLocks noChangeAspect="1"/>
          </p:cNvPicPr>
          <p:nvPr/>
        </p:nvPicPr>
        <p:blipFill>
          <a:blip r:embed="rId2"/>
          <a:stretch>
            <a:fillRect/>
          </a:stretch>
        </p:blipFill>
        <p:spPr>
          <a:xfrm>
            <a:off x="1366266" y="1714377"/>
            <a:ext cx="9459468" cy="2281727"/>
          </a:xfrm>
          <a:prstGeom prst="rect">
            <a:avLst/>
          </a:prstGeom>
        </p:spPr>
      </p:pic>
      <p:sp>
        <p:nvSpPr>
          <p:cNvPr id="5" name="Rectangle 4"/>
          <p:cNvSpPr/>
          <p:nvPr/>
        </p:nvSpPr>
        <p:spPr>
          <a:xfrm>
            <a:off x="3070860" y="6346105"/>
            <a:ext cx="6400800" cy="260350"/>
          </a:xfrm>
          <a:prstGeom prst="rect">
            <a:avLst/>
          </a:prstGeom>
        </p:spPr>
        <p:txBody>
          <a:bodyPr wrap="square">
            <a:spAutoFit/>
          </a:bodyPr>
          <a:lstStyle/>
          <a:p>
            <a:pPr algn="ctr"/>
            <a:r>
              <a:rPr lang="en-US" sz="1100" b="1" dirty="0">
                <a:solidFill>
                  <a:schemeClr val="bg1"/>
                </a:solidFill>
              </a:rPr>
              <a:t>Copyright © 2020, </a:t>
            </a:r>
            <a:r>
              <a:rPr lang="en-US" sz="1100" b="1" dirty="0" err="1">
                <a:solidFill>
                  <a:schemeClr val="bg1"/>
                </a:solidFill>
              </a:rPr>
              <a:t>DigiPen</a:t>
            </a:r>
            <a:r>
              <a:rPr lang="en-US" sz="1100" b="1" dirty="0">
                <a:solidFill>
                  <a:schemeClr val="bg1"/>
                </a:solidFill>
              </a:rPr>
              <a:t> Institute of Technology</a:t>
            </a:r>
            <a:endParaRPr lang="en-US"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3200" b="1" dirty="0">
                <a:solidFill>
                  <a:schemeClr val="bg1"/>
                </a:solidFill>
              </a:rPr>
              <a:t/>
            </a:r>
            <a:br>
              <a:rPr lang="en-US" sz="3200" b="1" dirty="0">
                <a:solidFill>
                  <a:schemeClr val="bg1"/>
                </a:solidFill>
              </a:rPr>
            </a:br>
            <a:r>
              <a:rPr lang="en-US" sz="5400" b="1" dirty="0">
                <a:solidFill>
                  <a:schemeClr val="bg1"/>
                </a:solidFill>
              </a:rPr>
              <a:t/>
            </a:r>
            <a:br>
              <a:rPr lang="en-US" sz="5400" b="1" dirty="0">
                <a:solidFill>
                  <a:schemeClr val="bg1"/>
                </a:solidFill>
              </a:rPr>
            </a:br>
            <a:r>
              <a:rPr lang="en-US" sz="5400" b="1" dirty="0">
                <a:solidFill>
                  <a:schemeClr val="bg1"/>
                </a:solidFill>
              </a:rPr>
              <a:t/>
            </a:r>
            <a:br>
              <a:rPr lang="en-US" sz="5400" b="1" dirty="0">
                <a:solidFill>
                  <a:schemeClr val="bg1"/>
                </a:solidFill>
              </a:rPr>
            </a:b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pic>
        <p:nvPicPr>
          <p:cNvPr id="4" name="Picture 3" descr="GameLogo1"/>
          <p:cNvPicPr>
            <a:picLocks noChangeAspect="1"/>
          </p:cNvPicPr>
          <p:nvPr/>
        </p:nvPicPr>
        <p:blipFill>
          <a:blip r:embed="rId2"/>
          <a:stretch>
            <a:fillRect/>
          </a:stretch>
        </p:blipFill>
        <p:spPr>
          <a:xfrm>
            <a:off x="2952750" y="2420620"/>
            <a:ext cx="6286500" cy="2017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0259" y="0"/>
            <a:ext cx="10372165"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5400" b="1" dirty="0">
                <a:solidFill>
                  <a:schemeClr val="bg1"/>
                </a:solidFill>
              </a:rPr>
              <a:t/>
            </a:r>
            <a:br>
              <a:rPr lang="en-US" sz="5400" b="1" dirty="0">
                <a:solidFill>
                  <a:schemeClr val="bg1"/>
                </a:solidFill>
              </a:rPr>
            </a:br>
            <a:r>
              <a:rPr lang="en-US" sz="5400" b="1" dirty="0">
                <a:solidFill>
                  <a:schemeClr val="bg1"/>
                </a:solidFill>
              </a:rPr>
              <a:t/>
            </a:r>
            <a:br>
              <a:rPr lang="en-US" sz="5400" b="1" dirty="0">
                <a:solidFill>
                  <a:schemeClr val="bg1"/>
                </a:solidFill>
              </a:rPr>
            </a:b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pic>
        <p:nvPicPr>
          <p:cNvPr id="3" name="Picture 2" descr="TeamLogo"/>
          <p:cNvPicPr>
            <a:picLocks noChangeAspect="1"/>
          </p:cNvPicPr>
          <p:nvPr/>
        </p:nvPicPr>
        <p:blipFill>
          <a:blip r:embed="rId2"/>
          <a:stretch>
            <a:fillRect/>
          </a:stretch>
        </p:blipFill>
        <p:spPr>
          <a:xfrm>
            <a:off x="2649855" y="1392555"/>
            <a:ext cx="6972300" cy="4072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4400" b="1" dirty="0">
                <a:solidFill>
                  <a:schemeClr val="bg1"/>
                </a:solidFill>
              </a:rPr>
              <a:t>CHING-YEN LIN</a:t>
            </a:r>
            <a:br>
              <a:rPr lang="en-US" sz="4400" b="1" dirty="0">
                <a:solidFill>
                  <a:schemeClr val="bg1"/>
                </a:solidFill>
              </a:rPr>
            </a:br>
            <a:r>
              <a:rPr lang="en-US" sz="4400" b="1" dirty="0">
                <a:solidFill>
                  <a:schemeClr val="bg1"/>
                </a:solidFill>
              </a:rPr>
              <a:t>ROMIL TENDULKAR</a:t>
            </a:r>
            <a:br>
              <a:rPr lang="en-US" sz="4400" b="1" dirty="0">
                <a:solidFill>
                  <a:schemeClr val="bg1"/>
                </a:solidFill>
              </a:rPr>
            </a:br>
            <a:r>
              <a:rPr lang="en-US" sz="4400" b="1" dirty="0">
                <a:solidFill>
                  <a:schemeClr val="bg1"/>
                </a:solidFill>
              </a:rPr>
              <a:t>VINEET DOGRA</a:t>
            </a:r>
            <a:br>
              <a:rPr lang="en-US" sz="4400" b="1" dirty="0">
                <a:solidFill>
                  <a:schemeClr val="bg1"/>
                </a:solidFill>
              </a:rPr>
            </a:br>
            <a:r>
              <a:rPr lang="en-US" sz="4400" b="1" dirty="0">
                <a:solidFill>
                  <a:schemeClr val="bg1"/>
                </a:solidFill>
              </a:rPr>
              <a:t>SUPREETH RAO PEJAWAR</a:t>
            </a:r>
            <a:br>
              <a:rPr lang="en-US" sz="4400" b="1" dirty="0">
                <a:solidFill>
                  <a:schemeClr val="bg1"/>
                </a:solidFill>
              </a:rPr>
            </a:br>
            <a:r>
              <a:rPr lang="en-US" sz="4400" b="1" dirty="0">
                <a:solidFill>
                  <a:schemeClr val="bg1"/>
                </a:solidFill>
              </a:rPr>
              <a:t>PRATYUSH GAWAI</a:t>
            </a:r>
            <a:br>
              <a:rPr lang="en-US" sz="4400" b="1" dirty="0">
                <a:solidFill>
                  <a:schemeClr val="bg1"/>
                </a:solidFill>
              </a:rPr>
            </a:br>
            <a:endParaRPr lang="en-US" sz="44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PRODUCER </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CHING-YEN LIN</a:t>
            </a: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TECHNICAL LEAD </a:t>
            </a:r>
            <a:r>
              <a:rPr lang="en-US" sz="2800" b="1" cap="small" dirty="0">
                <a:solidFill>
                  <a:schemeClr val="bg1"/>
                </a:solidFill>
                <a:sym typeface="+mn-ea"/>
              </a:rPr>
              <a:t>and</a:t>
            </a:r>
            <a:r>
              <a:rPr lang="en-US" sz="2800" b="1" cap="small" dirty="0">
                <a:solidFill>
                  <a:schemeClr val="bg1"/>
                </a:solidFill>
              </a:rPr>
              <a:t> TOOLS PROGRAMMER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altLang="zh-TW" sz="4400" b="1" dirty="0">
                <a:solidFill>
                  <a:schemeClr val="bg1"/>
                </a:solidFill>
              </a:rPr>
              <a:t>PRATYUSH </a:t>
            </a:r>
            <a:r>
              <a:rPr lang="en-US" altLang="zh-TW" sz="4400" b="1" dirty="0" smtClean="0">
                <a:solidFill>
                  <a:schemeClr val="bg1"/>
                </a:solidFill>
              </a:rPr>
              <a:t>GAWAI</a:t>
            </a: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SCRIPTING PROGRAMMER </a:t>
            </a:r>
            <a:r>
              <a:rPr lang="en-US" sz="2800" b="1" cap="small" dirty="0">
                <a:solidFill>
                  <a:schemeClr val="bg1"/>
                </a:solidFill>
                <a:sym typeface="+mn-ea"/>
              </a:rPr>
              <a:t>and</a:t>
            </a:r>
            <a:r>
              <a:rPr lang="en-US" sz="2800" b="1" cap="small" dirty="0">
                <a:solidFill>
                  <a:schemeClr val="bg1"/>
                </a:solidFill>
              </a:rPr>
              <a:t> ARTS LEAD</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SUPREETH RAO PEJAWAR</a:t>
            </a: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GAMEPLAY </a:t>
            </a:r>
            <a:r>
              <a:rPr lang="en-US" sz="2800" b="1" cap="small" dirty="0">
                <a:solidFill>
                  <a:schemeClr val="bg1"/>
                </a:solidFill>
                <a:sym typeface="+mn-ea"/>
              </a:rPr>
              <a:t>and AUDIO PROGRAMMER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bg1"/>
                </a:solidFill>
              </a:rPr>
              <a:t>ROMIL TENDULKAR</a:t>
            </a: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2800" b="1" dirty="0">
                <a:ln/>
                <a:solidFill>
                  <a:schemeClr val="tx1"/>
                </a:solidFill>
                <a:effectLst>
                  <a:outerShdw blurRad="38100" dist="19050" dir="2700000" algn="tl" rotWithShape="0">
                    <a:schemeClr val="dk1">
                      <a:alpha val="40000"/>
                    </a:schemeClr>
                  </a:outerShdw>
                </a:effectLst>
              </a:rPr>
              <a:t>S</a:t>
            </a: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2800" b="1" cap="small" dirty="0" smtClean="0">
                <a:solidFill>
                  <a:schemeClr val="bg1"/>
                </a:solidFill>
                <a:sym typeface="+mn-ea"/>
              </a:rPr>
              <a:t>AI </a:t>
            </a:r>
            <a:r>
              <a:rPr lang="en-US" sz="2800" b="1" cap="small" dirty="0">
                <a:solidFill>
                  <a:schemeClr val="bg1"/>
                </a:solidFill>
                <a:sym typeface="+mn-ea"/>
              </a:rPr>
              <a:t>and GAMEPLAY PROGRAMMER</a:t>
            </a:r>
            <a:r>
              <a:rPr lang="en-US" sz="2800" b="1" dirty="0">
                <a:solidFill>
                  <a:schemeClr val="accent4">
                    <a:lumMod val="60000"/>
                    <a:lumOff val="40000"/>
                  </a:schemeClr>
                </a:solidFill>
                <a:sym typeface="+mn-ea"/>
              </a:rPr>
              <a:t/>
            </a:r>
            <a:br>
              <a:rPr lang="en-US" sz="2800" b="1" dirty="0">
                <a:solidFill>
                  <a:schemeClr val="accent4">
                    <a:lumMod val="60000"/>
                    <a:lumOff val="40000"/>
                  </a:schemeClr>
                </a:solidFill>
                <a:sym typeface="+mn-ea"/>
              </a:rPr>
            </a:br>
            <a:r>
              <a:rPr lang="en-US" altLang="zh-TW" sz="4400" b="1" dirty="0">
                <a:solidFill>
                  <a:schemeClr val="bg1"/>
                </a:solidFill>
              </a:rPr>
              <a:t>VINEET DOGRA</a:t>
            </a:r>
            <a:r>
              <a:rPr lang="en-US" sz="4400" b="1" dirty="0">
                <a:solidFill>
                  <a:schemeClr val="accent4">
                    <a:lumMod val="60000"/>
                    <a:lumOff val="40000"/>
                  </a:schemeClr>
                </a:solidFill>
              </a:rPr>
              <a:t/>
            </a:r>
            <a:br>
              <a:rPr lang="en-US" sz="4400" b="1" dirty="0">
                <a:solidFill>
                  <a:schemeClr val="accent4">
                    <a:lumMod val="60000"/>
                    <a:lumOff val="40000"/>
                  </a:schemeClr>
                </a:solidFill>
              </a:rPr>
            </a:br>
            <a:endParaRPr lang="en-US" sz="4400" b="1" dirty="0">
              <a:solidFill>
                <a:schemeClr val="accent4">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64</Words>
  <Application>Microsoft Office PowerPoint</Application>
  <PresentationFormat>寬螢幕</PresentationFormat>
  <Paragraphs>17</Paragraphs>
  <Slides>14</Slides>
  <Notes>1</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14</vt:i4>
      </vt:variant>
    </vt:vector>
  </HeadingPairs>
  <TitlesOfParts>
    <vt:vector size="20" baseType="lpstr">
      <vt:lpstr>新細明體</vt:lpstr>
      <vt:lpstr>Arial</vt:lpstr>
      <vt:lpstr>Calibri</vt:lpstr>
      <vt:lpstr>Calibri Light</vt:lpstr>
      <vt:lpstr>Office Theme</vt:lpstr>
      <vt:lpstr>1_Office Theme</vt:lpstr>
      <vt:lpstr>This template is guide for creating your Game Project credits. However, your credits must be listed in this exact order shown on this page.  The first two screens/sections come before your game launches. 1. The official  white DigiPen logo on a black screen – The logo must be large and centered. This also needs a small copyright notice at the bottom center.  2. Game name and/or game logo   The rest of these credits screens or sections come in this order after gameplay is complete: 3. Team name and/or logo 4. List of students and their credits who worked on the game 5. List of faculty and advisors 6. “Created at DigiPen” screen with President and Executives listed and a small, correct copyright notice at the bottom 7. Credits and/or logos for software, tools and libraries used on your project  You may use multiple screens or rolling credits.   The exact fonts, colors, background, etc can be changed to suit the art style of your game. You can be creative with our credits if you wish but they must be clear and legible. </vt:lpstr>
      <vt:lpstr>  Helpful information about making your credits  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If a student was on your team in the past but no longer has any code, design, art or audio in the submitted final game, you must still list them in a “Special Thanks” section. (Consider the names of your TA’s that helped out here as well.)  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Bae - Producer, Level Design) Whichever way you choose, be consistent.     </vt:lpstr>
      <vt:lpstr>(For your reference,  here is the full list of official instructors/advisors for the  Sophomores 2019_2020 year)  Design and Production:  Ellen Beeman, Rachel Rutherford, Jeremy Holcomb,  Rich Rowan Art:  Matt Brunner, Rich Werner Programming:  Doug Schilling Audio:  Steven Saulls, Lawrence Schwedler, Tacket Brown, Nick Wiswell Lab Management:  Christopher Onorati </vt:lpstr>
      <vt:lpstr>(For your reference,  here is the full list of official instructors/advisors for the  Juniors 2019_2020 year)  Design:  Christopher Orth, Jerry Darcy, Jo Cronk  Art:  Brigitte Samson, Pamela Mathues, Peter Moehrle, Brad Bradbury Programming:  Matt Picioccio Audio:  Greg Dixon, Brian Schmidt Lab Management:  Christopher Onorati </vt:lpstr>
      <vt:lpstr>      </vt:lpstr>
      <vt:lpstr>       </vt:lpstr>
      <vt:lpstr>      </vt:lpstr>
      <vt:lpstr> CHING-YEN LIN ROMIL TENDULKAR VINEET DOGRA SUPREETH RAO PEJAWAR PRATYUSH GAWAI </vt:lpstr>
      <vt:lpstr>   PRODUCER  CHING-YEN LIN  TECHNICAL LEAD and TOOLS PROGRAMMER PRATYUSH GAWAI  SCRIPTING PROGRAMMER and ARTS LEAD SUPREETH RAO PEJAWAR  GAMEPLAY and AUDIO PROGRAMMER ROMIL TENDULKAR S AI and GAMEPLAY PROGRAMMER VINEET DOGRA </vt:lpstr>
      <vt:lpstr>GRAPHICS PROGRAMMER CHING-YEN LIN  LEVEL DESIGNER PRATYUSH GAWAI  ENVIRONMENT ARTIST  SUPREETH RAO PEJAWAR  COMPOSER ROMIL TENDULKAR  ui CHING-YEN LIN</vt:lpstr>
      <vt:lpstr> Faculty and Advisors  Design and Production  PROF.ANDREW KAPLAN Art PROF.ANDREW KAPLAN Programming PROF.ANDREW KAPLAN Audio PROF.ANDREW KAPLAN Lab management and IT PROF.ANDREW KAPLAN </vt:lpstr>
      <vt:lpstr>Created at  DigiPen Institute of Technology  PRESIDENT CLAUDE COMAIR  EXECUTIVES  JASON CHU   SAMIR ABOU SAMRA   MICHELE COMAIR   ANGELA KUGLER   ERIK MOHRMANN BENJAMIN ELLINGER   MELVIN GONSALVEZ  </vt:lpstr>
      <vt:lpstr>This slide includes all copyrights and logos for software, tools or libraries  that you used on your project.  Each of these might have their own requirements which you must look up and follow. If in doubt, include them.  This list might include:  Direct X, FMOD, Spine, Adobe Photoshop, Maya, Unity - or any others that were granted under a students license.  The “Allowed Software Libraries” list is on Game Central  (You must include this if you use FMOD)  FMOD Sound System © FireLight Technologies Pty Ltd (1998 - 2020)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DIGIPEN INSTITUTE OF TECHNOLOGY PRESENTS A TEAM NAME PRODUCTION “PROJECT NAME” PRESIDENT CLAUDE COMAIR EXECUTIVES JASON CHU  JOHN BAUER  SAMIR ABU SAMRA XIN LI   PRASANNA GHALI   RAYMOND YAN INSTRUCTORS INSTRUCTOR NAME  INSTRUCTOR NAME  INSTRUCTOR NAME DEVELOPED BY STUDENT NAME   STUDENT NAME   STUDENT NAME STUDENT NAME   STUDENT NAME   STUDENT NAME  games.digipen.edu COPYRIGHT (c) 20xx BY DIGIPEN CORP, USA. ALL RIGHTS RESERVED.</dc:title>
  <dc:creator>Benjamin Ellinger</dc:creator>
  <cp:lastModifiedBy>Tim Lin</cp:lastModifiedBy>
  <cp:revision>87</cp:revision>
  <dcterms:created xsi:type="dcterms:W3CDTF">2016-06-10T21:23:00Z</dcterms:created>
  <dcterms:modified xsi:type="dcterms:W3CDTF">2020-04-19T13:48:33Z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