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84A99E-59B2-49C8-99BD-89D3435E0CBC}" v="2" dt="2024-05-08T09:16:06.0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42" d="100"/>
          <a:sy n="242" d="100"/>
        </p:scale>
        <p:origin x="5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 Mohr" userId="37b91add12aa1431" providerId="LiveId" clId="{D684A99E-59B2-49C8-99BD-89D3435E0CBC}"/>
    <pc:docChg chg="custSel addSld modSld">
      <pc:chgData name="Tom Mohr" userId="37b91add12aa1431" providerId="LiveId" clId="{D684A99E-59B2-49C8-99BD-89D3435E0CBC}" dt="2024-05-08T09:30:06.014" v="50" actId="20577"/>
      <pc:docMkLst>
        <pc:docMk/>
      </pc:docMkLst>
      <pc:sldChg chg="modSp mod">
        <pc:chgData name="Tom Mohr" userId="37b91add12aa1431" providerId="LiveId" clId="{D684A99E-59B2-49C8-99BD-89D3435E0CBC}" dt="2024-05-08T09:13:06.254" v="1" actId="20577"/>
        <pc:sldMkLst>
          <pc:docMk/>
          <pc:sldMk cId="1465562190" sldId="256"/>
        </pc:sldMkLst>
        <pc:spChg chg="mod">
          <ac:chgData name="Tom Mohr" userId="37b91add12aa1431" providerId="LiveId" clId="{D684A99E-59B2-49C8-99BD-89D3435E0CBC}" dt="2024-05-08T09:13:06.254" v="1" actId="20577"/>
          <ac:spMkLst>
            <pc:docMk/>
            <pc:sldMk cId="1465562190" sldId="256"/>
            <ac:spMk id="3" creationId="{096E8B59-62B6-5B78-EA3C-36D67509F9B7}"/>
          </ac:spMkLst>
        </pc:spChg>
      </pc:sldChg>
      <pc:sldChg chg="modSp mod">
        <pc:chgData name="Tom Mohr" userId="37b91add12aa1431" providerId="LiveId" clId="{D684A99E-59B2-49C8-99BD-89D3435E0CBC}" dt="2024-05-08T09:30:06.014" v="50" actId="20577"/>
        <pc:sldMkLst>
          <pc:docMk/>
          <pc:sldMk cId="849065539" sldId="262"/>
        </pc:sldMkLst>
        <pc:spChg chg="mod">
          <ac:chgData name="Tom Mohr" userId="37b91add12aa1431" providerId="LiveId" clId="{D684A99E-59B2-49C8-99BD-89D3435E0CBC}" dt="2024-05-08T09:30:06.014" v="50" actId="20577"/>
          <ac:spMkLst>
            <pc:docMk/>
            <pc:sldMk cId="849065539" sldId="262"/>
            <ac:spMk id="3" creationId="{BC29C047-E894-38C4-7FCA-774AB85F9909}"/>
          </ac:spMkLst>
        </pc:spChg>
      </pc:sldChg>
      <pc:sldChg chg="addSp delSp modSp mod">
        <pc:chgData name="Tom Mohr" userId="37b91add12aa1431" providerId="LiveId" clId="{D684A99E-59B2-49C8-99BD-89D3435E0CBC}" dt="2024-05-08T09:15:44.479" v="6" actId="1076"/>
        <pc:sldMkLst>
          <pc:docMk/>
          <pc:sldMk cId="732989747" sldId="278"/>
        </pc:sldMkLst>
        <pc:spChg chg="mod">
          <ac:chgData name="Tom Mohr" userId="37b91add12aa1431" providerId="LiveId" clId="{D684A99E-59B2-49C8-99BD-89D3435E0CBC}" dt="2024-05-08T09:15:44.479" v="6" actId="1076"/>
          <ac:spMkLst>
            <pc:docMk/>
            <pc:sldMk cId="732989747" sldId="278"/>
            <ac:spMk id="7" creationId="{75FBDC87-65E8-2B79-B9B2-4ADDD3953E85}"/>
          </ac:spMkLst>
        </pc:spChg>
        <pc:picChg chg="mod">
          <ac:chgData name="Tom Mohr" userId="37b91add12aa1431" providerId="LiveId" clId="{D684A99E-59B2-49C8-99BD-89D3435E0CBC}" dt="2024-05-08T09:15:41.013" v="5" actId="1076"/>
          <ac:picMkLst>
            <pc:docMk/>
            <pc:sldMk cId="732989747" sldId="278"/>
            <ac:picMk id="5" creationId="{A4F949D6-2F1E-876D-3484-E849C12543F1}"/>
          </ac:picMkLst>
        </pc:picChg>
        <pc:picChg chg="add del mod">
          <ac:chgData name="Tom Mohr" userId="37b91add12aa1431" providerId="LiveId" clId="{D684A99E-59B2-49C8-99BD-89D3435E0CBC}" dt="2024-05-08T09:15:34.032" v="4" actId="21"/>
          <ac:picMkLst>
            <pc:docMk/>
            <pc:sldMk cId="732989747" sldId="278"/>
            <ac:picMk id="12" creationId="{6830C770-3966-1793-F90C-9CFE0D67DD2D}"/>
          </ac:picMkLst>
        </pc:picChg>
      </pc:sldChg>
      <pc:sldChg chg="addSp delSp modSp add mod">
        <pc:chgData name="Tom Mohr" userId="37b91add12aa1431" providerId="LiveId" clId="{D684A99E-59B2-49C8-99BD-89D3435E0CBC}" dt="2024-05-08T09:16:27.166" v="43" actId="1076"/>
        <pc:sldMkLst>
          <pc:docMk/>
          <pc:sldMk cId="4288381276" sldId="279"/>
        </pc:sldMkLst>
        <pc:spChg chg="add mod">
          <ac:chgData name="Tom Mohr" userId="37b91add12aa1431" providerId="LiveId" clId="{D684A99E-59B2-49C8-99BD-89D3435E0CBC}" dt="2024-05-08T09:16:27.166" v="43" actId="1076"/>
          <ac:spMkLst>
            <pc:docMk/>
            <pc:sldMk cId="4288381276" sldId="279"/>
            <ac:spMk id="2" creationId="{DD717632-20A9-C3CD-4667-BD58EC0DF5A2}"/>
          </ac:spMkLst>
        </pc:spChg>
        <pc:spChg chg="del">
          <ac:chgData name="Tom Mohr" userId="37b91add12aa1431" providerId="LiveId" clId="{D684A99E-59B2-49C8-99BD-89D3435E0CBC}" dt="2024-05-08T09:15:51.781" v="8" actId="478"/>
          <ac:spMkLst>
            <pc:docMk/>
            <pc:sldMk cId="4288381276" sldId="279"/>
            <ac:spMk id="7" creationId="{75FBDC87-65E8-2B79-B9B2-4ADDD3953E85}"/>
          </ac:spMkLst>
        </pc:spChg>
        <pc:picChg chg="del">
          <ac:chgData name="Tom Mohr" userId="37b91add12aa1431" providerId="LiveId" clId="{D684A99E-59B2-49C8-99BD-89D3435E0CBC}" dt="2024-05-08T09:15:52.642" v="9" actId="478"/>
          <ac:picMkLst>
            <pc:docMk/>
            <pc:sldMk cId="4288381276" sldId="279"/>
            <ac:picMk id="5" creationId="{A4F949D6-2F1E-876D-3484-E849C12543F1}"/>
          </ac:picMkLst>
        </pc:picChg>
        <pc:picChg chg="add mod">
          <ac:chgData name="Tom Mohr" userId="37b91add12aa1431" providerId="LiveId" clId="{D684A99E-59B2-49C8-99BD-89D3435E0CBC}" dt="2024-05-08T09:15:57.509" v="11" actId="1076"/>
          <ac:picMkLst>
            <pc:docMk/>
            <pc:sldMk cId="4288381276" sldId="279"/>
            <ac:picMk id="12" creationId="{6830C770-3966-1793-F90C-9CFE0D67DD2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1710D8-4750-4229-BCF0-D052A6D736A2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6F1A3-6B08-45EB-B18B-CB7EFCF91E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7577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da34dba85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da34dba85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da34dba85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da34dba85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4037E1-0B5E-8721-2B0F-745492D47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4BBC40F-209F-1BBD-0853-D3240BB8B1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0FF240-CD6F-9851-38E3-4DAF04F8F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9027-12F9-4009-AB09-CD14BAF800D9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776DB1-7119-034A-C428-A944607F4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0715A9-21BA-CB21-50C2-DF3B6DF5D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3138-80A5-41ED-B95C-D18873EA78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191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B897BF-CBDD-DB92-7BBD-624891581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92F13FE-9ADF-3281-6282-FB32DDAAF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54C749-984E-779D-BC93-725D86F8E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9027-12F9-4009-AB09-CD14BAF800D9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48068B-B252-4EBB-92C5-82580B09C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B86CD8-722D-F89F-FE36-7F3F93459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3138-80A5-41ED-B95C-D18873EA78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2870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8A81126-6FBF-603D-7024-9E51603FEB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FD822E5-A70D-D2AC-D519-9EAB2490C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BF8C6E-5D45-E58F-C617-3DB71DF67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9027-12F9-4009-AB09-CD14BAF800D9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31B1A0-A795-FFB2-2CED-C52FB99F8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294DFF-F79A-A5B3-3C31-2D3FD7F50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3138-80A5-41ED-B95C-D18873EA78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2777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C7EB34-0DC8-246E-7A5C-874B96852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938B45-F1C3-2A03-AAC6-DF2499301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14C462-EC58-D033-55F3-296971F33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9027-12F9-4009-AB09-CD14BAF800D9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170EE0-FD46-955F-F210-168828DEA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285076-1A2C-A47F-DE03-F55715B79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3138-80A5-41ED-B95C-D18873EA78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1821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9521E7-FDF9-058C-6D55-D4DB3C0E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5A398C-55BF-50EA-32C6-D008464EE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8F87A4-308A-A9A0-93A2-9DF36E013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9027-12F9-4009-AB09-CD14BAF800D9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9A45A0-8411-6166-6F82-B7385D645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DE6DEC-F9A1-5793-71E7-9249F6B7E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3138-80A5-41ED-B95C-D18873EA78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0274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3A8359-BEAB-BDAA-6943-F11F78B58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683540-D077-D5A3-0D66-B7D7EC91D9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5430D0D-7BE9-D825-D82A-51764F4CC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C8CE63C-57D3-6DC4-621F-07426E4D5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9027-12F9-4009-AB09-CD14BAF800D9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D183D9-3004-E288-8B8C-42A79F5ED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65A2A3-7646-7264-D5E4-FB20E6587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3138-80A5-41ED-B95C-D18873EA78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600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EEF3C0-FA59-652D-B10E-D147C73AE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D6063D-B11A-572A-0E2F-83F3D2CE2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9E495CF-A0B8-10DF-7325-C90BFCB6D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40035F8-A7AD-4B14-2C66-6D3BECED6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44F17F7-F4DF-5BF5-8760-D8401E089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76F2A0C-BEA4-B7DB-94CB-F868211D5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9027-12F9-4009-AB09-CD14BAF800D9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14B8803-3352-633F-8D83-CAB8661BF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1B708E-C752-2607-65CE-BE98AE6B4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3138-80A5-41ED-B95C-D18873EA78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732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7171C8-E0C5-9338-8EBA-1061C1919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32200A4-F88C-02E9-8E66-47C4829B9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9027-12F9-4009-AB09-CD14BAF800D9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F1B2604-1156-532E-BCA5-3D3928697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C60CDCD-FC70-9B2B-694A-618B0721A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3138-80A5-41ED-B95C-D18873EA78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175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B7085E2-87E1-AB6B-6E72-D2F878184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9027-12F9-4009-AB09-CD14BAF800D9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C1A93E8-B878-BF8D-6331-B94F652B7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6AF7501-E47F-7CDF-13B0-A15708CA4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3138-80A5-41ED-B95C-D18873EA78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727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578607-DAD5-8D76-1D98-06A22F669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E33997-A369-C33A-2A4C-865E2EA56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BD0C9D6-C235-F0A1-6143-533B5C0CC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3A14CD-2027-D28F-DF16-6794344CC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9027-12F9-4009-AB09-CD14BAF800D9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E10C34-CCD7-5C7B-D228-49C2D064B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078849-7A21-7B0B-E86F-2A5D4865D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3138-80A5-41ED-B95C-D18873EA78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9909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D35775-0F96-219A-0A8D-F5B15F00F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7D1D225-081A-8513-6672-D59E6FF5D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A953FBE-202A-436D-309A-5EFEBFBF5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4FB460-97B5-508B-84A2-9C54C27B2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9027-12F9-4009-AB09-CD14BAF800D9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43E208-807F-D755-81BC-1D50BD5B5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226D0B-17CF-97A2-0EF1-CC0B45DE1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3138-80A5-41ED-B95C-D18873EA78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50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95A48D2-A40D-0B03-81F3-2B335385B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878BB0-C405-493B-D6DF-7805C26DA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9B2EC6-8E2D-4313-7F2B-01A47301E4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629027-12F9-4009-AB09-CD14BAF800D9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269311-1807-0EB8-B8EA-60CB65343C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B7BC4E-5CB1-5C53-438C-B88681CBEB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433138-80A5-41ED-B95C-D18873EA78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0889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3C1244-B0B0-1D7A-7EBB-EADDE85BAF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Softwareprojekt </a:t>
            </a:r>
            <a:r>
              <a:rPr lang="de-DE" dirty="0" err="1"/>
              <a:t>SoSe</a:t>
            </a:r>
            <a:r>
              <a:rPr lang="de-DE" dirty="0"/>
              <a:t> 204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96E8B59-62B6-5B78-EA3C-36D67509F9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Zwischenstand 08.05.2024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6081622-84FE-AA19-98D6-C602E8E1C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3595" y="146806"/>
            <a:ext cx="1839347" cy="68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56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C03A6A-0107-A7B0-1AC6-B813DC738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146" y="2818905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Research </a:t>
            </a:r>
            <a:r>
              <a:rPr lang="de-DE" dirty="0" err="1"/>
              <a:t>genetic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0DB5376-3088-C42B-A718-D8052C14C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3595" y="146806"/>
            <a:ext cx="1839347" cy="68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423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B17018-FF10-B1F9-F3AB-03741A4C0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BED9EF-5049-7A17-6ED9-6A8B693FA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Heuristische Suchmethode </a:t>
            </a:r>
          </a:p>
          <a:p>
            <a:r>
              <a:rPr lang="de-DE" dirty="0"/>
              <a:t>Idee der natürlichen Selektion</a:t>
            </a:r>
          </a:p>
          <a:p>
            <a:r>
              <a:rPr lang="de-DE" dirty="0"/>
              <a:t>Besteht aus Populationen, Chromosomen und Genen 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DAA342A-7D17-339C-E23F-515F3D97C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3595" y="146806"/>
            <a:ext cx="1839347" cy="68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A9C8AA3-BA2D-52E9-F0F4-9CC81B6299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40938" b="666"/>
          <a:stretch/>
        </p:blipFill>
        <p:spPr>
          <a:xfrm>
            <a:off x="3507865" y="3653781"/>
            <a:ext cx="2588135" cy="208184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27BF422A-03CE-F15F-6E7A-D1C6B2F2BF8E}"/>
              </a:ext>
            </a:extLst>
          </p:cNvPr>
          <p:cNvSpPr txBox="1"/>
          <p:nvPr/>
        </p:nvSpPr>
        <p:spPr>
          <a:xfrm>
            <a:off x="3636627" y="5735621"/>
            <a:ext cx="278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Abb. 1:Beispiel für ein Gen</a:t>
            </a:r>
          </a:p>
        </p:txBody>
      </p:sp>
    </p:spTree>
    <p:extLst>
      <p:ext uri="{BB962C8B-B14F-4D97-AF65-F5344CB8AC3E}">
        <p14:creationId xmlns:p14="http://schemas.microsoft.com/office/powerpoint/2010/main" val="476725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9F270-C9BC-1F5A-F6D8-3A875BB46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35D1116-A684-89B8-5C6E-1FEAE75DF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3595" y="146806"/>
            <a:ext cx="1839347" cy="68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DEFA6556-B722-09F4-AA27-29B265986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8" y="1298931"/>
            <a:ext cx="6574029" cy="526545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188E202-9DFB-6D69-D0B6-080657E01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3530" y="1218479"/>
            <a:ext cx="4620270" cy="118126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0F3A1D3-818A-C489-698B-E8889CFABF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0037" y="3345812"/>
            <a:ext cx="5344271" cy="2172003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2A4096F0-707B-0E58-6261-3113B5ED95F4}"/>
              </a:ext>
            </a:extLst>
          </p:cNvPr>
          <p:cNvSpPr txBox="1"/>
          <p:nvPr/>
        </p:nvSpPr>
        <p:spPr>
          <a:xfrm>
            <a:off x="7604270" y="2553697"/>
            <a:ext cx="447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Abb. 3: 50/50 Rekombination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D3BDEF7-1E96-FA6B-9D91-DDFF5C8E3648}"/>
              </a:ext>
            </a:extLst>
          </p:cNvPr>
          <p:cNvSpPr txBox="1"/>
          <p:nvPr/>
        </p:nvSpPr>
        <p:spPr>
          <a:xfrm>
            <a:off x="7767680" y="5671768"/>
            <a:ext cx="415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Abb. 4: Zufällige Rekombination</a:t>
            </a:r>
          </a:p>
        </p:txBody>
      </p:sp>
    </p:spTree>
    <p:extLst>
      <p:ext uri="{BB962C8B-B14F-4D97-AF65-F5344CB8AC3E}">
        <p14:creationId xmlns:p14="http://schemas.microsoft.com/office/powerpoint/2010/main" val="2343489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8C24EB-FDC5-45FD-D969-D8332742D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Stundenplanproblem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0EE8D2-12FD-09D2-98BE-833D4A6E2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Fitnessfunktion:</a:t>
            </a:r>
          </a:p>
          <a:p>
            <a:pPr lvl="1"/>
            <a:r>
              <a:rPr lang="de-DE" dirty="0"/>
              <a:t>Fitness = # Hard </a:t>
            </a:r>
            <a:r>
              <a:rPr lang="de-DE" dirty="0" err="1"/>
              <a:t>Constraints</a:t>
            </a:r>
            <a:r>
              <a:rPr lang="de-DE" dirty="0"/>
              <a:t> x # Veranstaltungen</a:t>
            </a:r>
          </a:p>
          <a:p>
            <a:pPr lvl="1"/>
            <a:r>
              <a:rPr lang="de-DE" dirty="0"/>
              <a:t>Anschließende Einbringung der Soft </a:t>
            </a:r>
            <a:r>
              <a:rPr lang="de-DE" dirty="0" err="1"/>
              <a:t>Constraints</a:t>
            </a:r>
            <a:r>
              <a:rPr lang="de-DE" dirty="0"/>
              <a:t> mit Gewichtung</a:t>
            </a:r>
          </a:p>
          <a:p>
            <a:r>
              <a:rPr lang="de-DE" dirty="0"/>
              <a:t>Nutzung von Threadpools weiter untersuchen</a:t>
            </a:r>
          </a:p>
          <a:p>
            <a:r>
              <a:rPr lang="de-DE" dirty="0"/>
              <a:t>Terminierung:</a:t>
            </a:r>
          </a:p>
          <a:p>
            <a:pPr lvl="1"/>
            <a:r>
              <a:rPr lang="de-DE" dirty="0"/>
              <a:t>Anhand der Fitness </a:t>
            </a:r>
            <a:r>
              <a:rPr lang="de-DE" dirty="0">
                <a:sym typeface="Wingdings" panose="05000000000000000000" pitchFamily="2" charset="2"/>
              </a:rPr>
              <a:t> Zielwert erreicht</a:t>
            </a:r>
            <a:endParaRPr lang="de-DE" dirty="0"/>
          </a:p>
          <a:p>
            <a:pPr lvl="1"/>
            <a:r>
              <a:rPr lang="de-DE" dirty="0"/>
              <a:t>Stagnation </a:t>
            </a:r>
            <a:r>
              <a:rPr lang="de-DE" dirty="0">
                <a:sym typeface="Wingdings" panose="05000000000000000000" pitchFamily="2" charset="2"/>
              </a:rPr>
              <a:t> Nach x Durchläufen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FD59F10-28F8-BE82-8C31-25481F403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3595" y="146806"/>
            <a:ext cx="1839347" cy="68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124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73F5E0-9B29-3C4B-EDEC-A9AF1D69C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32CDF75-4D93-3B32-A61B-7D973084C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3595" y="146806"/>
            <a:ext cx="1839347" cy="68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6C1A373-DA23-D333-1C48-48969A4B4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290" y="2089234"/>
            <a:ext cx="4591898" cy="304308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0ED8D6D-7766-13F7-671B-679A5D7008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02" t="4071" r="6974" b="1213"/>
          <a:stretch/>
        </p:blipFill>
        <p:spPr>
          <a:xfrm>
            <a:off x="4630723" y="2127695"/>
            <a:ext cx="3355597" cy="300462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12462AF-833C-97B4-53FA-BEB7FB2ED1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1218" y="2106652"/>
            <a:ext cx="3811178" cy="302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43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5E71DA-5710-BF8C-8103-081CD5ED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510" y="2766218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Implementation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B48BBE0-099C-F03D-B115-A5C12DEC3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3595" y="146806"/>
            <a:ext cx="1839347" cy="68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749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9DFA943C-3E72-369E-BB05-E496448AE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99" y="0"/>
            <a:ext cx="11235802" cy="68580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7E0D6CDA-58DF-5D9E-D714-F5AE8C06C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3595" y="146806"/>
            <a:ext cx="1839347" cy="68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729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99B81E-74A6-03B2-99DD-B90709330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Database 1/2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EFD87C0-AB54-0928-D192-DA107C3BE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3595" y="146806"/>
            <a:ext cx="1839347" cy="68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FE5878E-8CC9-6DED-1CB8-02544F46B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47" y="1637750"/>
            <a:ext cx="1705213" cy="161947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BC1EE2A-BB6B-7D43-5CDF-B2E5A2A6F1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2415" y="1656802"/>
            <a:ext cx="1543265" cy="1581371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FB6FE06-DE26-B9C4-C58B-354C9AF323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0890" y="1637750"/>
            <a:ext cx="6249272" cy="159089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988CF04-C502-D5B0-64A5-8A3E10852F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95373" y="1656802"/>
            <a:ext cx="1609950" cy="2676899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0E86D3F4-52B1-B958-6A48-6B0F3563148A}"/>
              </a:ext>
            </a:extLst>
          </p:cNvPr>
          <p:cNvSpPr txBox="1"/>
          <p:nvPr/>
        </p:nvSpPr>
        <p:spPr>
          <a:xfrm>
            <a:off x="5647273" y="3312258"/>
            <a:ext cx="3036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Mitarbeiter (Ausschnitt)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772FA23-E6E4-A54C-705E-2C90062EB767}"/>
              </a:ext>
            </a:extLst>
          </p:cNvPr>
          <p:cNvSpPr txBox="1"/>
          <p:nvPr/>
        </p:nvSpPr>
        <p:spPr>
          <a:xfrm>
            <a:off x="754879" y="3409626"/>
            <a:ext cx="1529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Tage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FA5D7FC-B313-110E-1A5D-BFF87B2EC546}"/>
              </a:ext>
            </a:extLst>
          </p:cNvPr>
          <p:cNvSpPr txBox="1"/>
          <p:nvPr/>
        </p:nvSpPr>
        <p:spPr>
          <a:xfrm>
            <a:off x="2542187" y="3268894"/>
            <a:ext cx="1529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Zeitslots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5DE5390-EDE2-66EB-3A24-45376F26E1DF}"/>
              </a:ext>
            </a:extLst>
          </p:cNvPr>
          <p:cNvSpPr txBox="1"/>
          <p:nvPr/>
        </p:nvSpPr>
        <p:spPr>
          <a:xfrm>
            <a:off x="10435499" y="4383293"/>
            <a:ext cx="1529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Raumarten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22F14622-5A0C-A33E-BBA6-8536ABE763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947" y="3927125"/>
            <a:ext cx="4639322" cy="2305372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62FC7282-F1BC-059B-A934-570026A1FCC8}"/>
              </a:ext>
            </a:extLst>
          </p:cNvPr>
          <p:cNvSpPr txBox="1"/>
          <p:nvPr/>
        </p:nvSpPr>
        <p:spPr>
          <a:xfrm>
            <a:off x="1345603" y="6232497"/>
            <a:ext cx="269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Räume (Ausschnitt)</a:t>
            </a: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5A8254B8-712C-98E2-2587-6832D2DBD0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86861" y="3778958"/>
            <a:ext cx="4372585" cy="2562583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F268EE2B-549A-C4FB-7A8C-016E4E72C1E9}"/>
              </a:ext>
            </a:extLst>
          </p:cNvPr>
          <p:cNvSpPr txBox="1"/>
          <p:nvPr/>
        </p:nvSpPr>
        <p:spPr>
          <a:xfrm>
            <a:off x="5647273" y="6409239"/>
            <a:ext cx="445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Studien-/ Ausbildungsgänge(Ausschnitt)</a:t>
            </a:r>
          </a:p>
        </p:txBody>
      </p:sp>
    </p:spTree>
    <p:extLst>
      <p:ext uri="{BB962C8B-B14F-4D97-AF65-F5344CB8AC3E}">
        <p14:creationId xmlns:p14="http://schemas.microsoft.com/office/powerpoint/2010/main" val="806965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E136F8-0F74-0B8E-D5A8-9487E064E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Database 2/2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4FDF7E0-3602-BA5A-2EBB-825BA2ECE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3595" y="146806"/>
            <a:ext cx="1839347" cy="68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1B9B70B-34B2-B370-7FA4-FDCE514122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37"/>
          <a:stretch/>
        </p:blipFill>
        <p:spPr>
          <a:xfrm>
            <a:off x="57150" y="1942874"/>
            <a:ext cx="12077700" cy="374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979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5E594D-17C6-60CD-433C-34F683FD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Python + DAO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CC49D45-C379-1A24-F5D5-B4AA26CB2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3595" y="146806"/>
            <a:ext cx="1839347" cy="68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CABD4F1C-A660-12D9-DD04-6CEC0E0AA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934" y="1526117"/>
            <a:ext cx="9525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714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799BA6-F9DD-318C-D132-0F2F614EC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0" i="0" u="none" strike="noStrike" dirty="0">
                <a:solidFill>
                  <a:srgbClr val="000000"/>
                </a:solidFill>
                <a:effectLst/>
              </a:rPr>
              <a:t>Teamorganisation</a:t>
            </a:r>
            <a:endParaRPr lang="de-DE" dirty="0"/>
          </a:p>
        </p:txBody>
      </p:sp>
      <p:sp>
        <p:nvSpPr>
          <p:cNvPr id="10" name="Google Shape;55;p13">
            <a:extLst>
              <a:ext uri="{FF2B5EF4-FFF2-40B4-BE49-F238E27FC236}">
                <a16:creationId xmlns:a16="http://schemas.microsoft.com/office/drawing/2014/main" id="{422AB926-9ADA-A9F4-7A20-ACD037E244F6}"/>
              </a:ext>
            </a:extLst>
          </p:cNvPr>
          <p:cNvSpPr/>
          <p:nvPr/>
        </p:nvSpPr>
        <p:spPr>
          <a:xfrm>
            <a:off x="3384460" y="2248601"/>
            <a:ext cx="2395500" cy="1140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 dirty="0"/>
              <a:t>Teamleitung + Kommunikation</a:t>
            </a:r>
            <a:endParaRPr u="sng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Roman Klövekorn</a:t>
            </a:r>
            <a:endParaRPr dirty="0"/>
          </a:p>
        </p:txBody>
      </p:sp>
      <p:sp>
        <p:nvSpPr>
          <p:cNvPr id="11" name="Google Shape;56;p13">
            <a:extLst>
              <a:ext uri="{FF2B5EF4-FFF2-40B4-BE49-F238E27FC236}">
                <a16:creationId xmlns:a16="http://schemas.microsoft.com/office/drawing/2014/main" id="{91187D18-1B19-3702-4939-E3316ADA78FE}"/>
              </a:ext>
            </a:extLst>
          </p:cNvPr>
          <p:cNvSpPr/>
          <p:nvPr/>
        </p:nvSpPr>
        <p:spPr>
          <a:xfrm>
            <a:off x="1999610" y="3849101"/>
            <a:ext cx="2395500" cy="162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/>
              <a:t>Research AI </a:t>
            </a:r>
            <a:endParaRPr u="sng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Finn Weigand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Lenja Dröge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Kai Gräf</a:t>
            </a:r>
            <a:endParaRPr/>
          </a:p>
        </p:txBody>
      </p:sp>
      <p:sp>
        <p:nvSpPr>
          <p:cNvPr id="12" name="Google Shape;57;p13">
            <a:extLst>
              <a:ext uri="{FF2B5EF4-FFF2-40B4-BE49-F238E27FC236}">
                <a16:creationId xmlns:a16="http://schemas.microsoft.com/office/drawing/2014/main" id="{12B00BE2-3014-FFB5-C1EC-723F5E78D4A1}"/>
              </a:ext>
            </a:extLst>
          </p:cNvPr>
          <p:cNvSpPr/>
          <p:nvPr/>
        </p:nvSpPr>
        <p:spPr>
          <a:xfrm>
            <a:off x="4870660" y="3849101"/>
            <a:ext cx="2395500" cy="162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/>
              <a:t>Research Genetic Alg. </a:t>
            </a:r>
            <a:endParaRPr u="sng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Linus Hase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Henry Müller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58;p13">
            <a:extLst>
              <a:ext uri="{FF2B5EF4-FFF2-40B4-BE49-F238E27FC236}">
                <a16:creationId xmlns:a16="http://schemas.microsoft.com/office/drawing/2014/main" id="{2B335873-2771-6862-54A4-368456461F17}"/>
              </a:ext>
            </a:extLst>
          </p:cNvPr>
          <p:cNvSpPr/>
          <p:nvPr/>
        </p:nvSpPr>
        <p:spPr>
          <a:xfrm>
            <a:off x="7741710" y="3849101"/>
            <a:ext cx="2395500" cy="162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/>
              <a:t>Development</a:t>
            </a:r>
            <a:endParaRPr u="sng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Frederic Lamp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Ismail Akgün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Philipp Rashka</a:t>
            </a:r>
            <a:endParaRPr/>
          </a:p>
        </p:txBody>
      </p:sp>
      <p:sp>
        <p:nvSpPr>
          <p:cNvPr id="14" name="Google Shape;59;p13">
            <a:extLst>
              <a:ext uri="{FF2B5EF4-FFF2-40B4-BE49-F238E27FC236}">
                <a16:creationId xmlns:a16="http://schemas.microsoft.com/office/drawing/2014/main" id="{91995F2D-1670-2CEC-428E-E01A074E1936}"/>
              </a:ext>
            </a:extLst>
          </p:cNvPr>
          <p:cNvSpPr/>
          <p:nvPr/>
        </p:nvSpPr>
        <p:spPr>
          <a:xfrm>
            <a:off x="6418185" y="2248501"/>
            <a:ext cx="2395500" cy="1140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/>
              <a:t>Präsentation</a:t>
            </a:r>
            <a:endParaRPr u="sng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Tom Mohr</a:t>
            </a:r>
            <a:endParaRPr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9FFFB7C-15BD-1E18-9209-CC3CAD2BB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3595" y="146806"/>
            <a:ext cx="1839347" cy="68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389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AEE915-6D20-86BD-BE30-EFA2DF1D2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Python Code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8C5B2C4-4309-AFA7-7190-AE021DA21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3595" y="146806"/>
            <a:ext cx="1839347" cy="68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16599569-77A0-D538-080C-71C261C4C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00" y="1690688"/>
            <a:ext cx="6449325" cy="397247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9A354C7-DC69-F9BF-5C83-DD9E7C751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4443" y="50334"/>
            <a:ext cx="3758499" cy="666086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E796409-0833-2BC7-45F6-62F449AC2472}"/>
              </a:ext>
            </a:extLst>
          </p:cNvPr>
          <p:cNvSpPr txBox="1"/>
          <p:nvPr/>
        </p:nvSpPr>
        <p:spPr>
          <a:xfrm>
            <a:off x="763398" y="5742264"/>
            <a:ext cx="3405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Baut Verbindung zur DB auf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7F9CFAA-7D78-3088-DCA7-37647EFFD04A}"/>
              </a:ext>
            </a:extLst>
          </p:cNvPr>
          <p:cNvSpPr txBox="1"/>
          <p:nvPr/>
        </p:nvSpPr>
        <p:spPr>
          <a:xfrm>
            <a:off x="6473504" y="998259"/>
            <a:ext cx="1936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DAO für die </a:t>
            </a:r>
            <a:r>
              <a:rPr lang="de-DE" dirty="0" err="1"/>
              <a:t>Employee</a:t>
            </a:r>
            <a:r>
              <a:rPr lang="de-DE" dirty="0"/>
              <a:t> Tabelle</a:t>
            </a:r>
          </a:p>
        </p:txBody>
      </p:sp>
    </p:spTree>
    <p:extLst>
      <p:ext uri="{BB962C8B-B14F-4D97-AF65-F5344CB8AC3E}">
        <p14:creationId xmlns:p14="http://schemas.microsoft.com/office/powerpoint/2010/main" val="3714544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78C5B2C4-4309-AFA7-7190-AE021DA21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3595" y="146806"/>
            <a:ext cx="1839347" cy="68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E796409-0833-2BC7-45F6-62F449AC2472}"/>
              </a:ext>
            </a:extLst>
          </p:cNvPr>
          <p:cNvSpPr txBox="1"/>
          <p:nvPr/>
        </p:nvSpPr>
        <p:spPr>
          <a:xfrm>
            <a:off x="-71307" y="2211895"/>
            <a:ext cx="3405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DTO </a:t>
            </a:r>
            <a:r>
              <a:rPr lang="de-DE" dirty="0" err="1"/>
              <a:t>Employee</a:t>
            </a:r>
            <a:r>
              <a:rPr lang="de-DE" dirty="0"/>
              <a:t> Tabelle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49F7C69B-A990-7CDC-2617-9B5ED47B5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5834" y="92838"/>
            <a:ext cx="2896004" cy="212437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9F8F6EE-4822-9EC5-0B76-8885DD457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5186" y="0"/>
            <a:ext cx="4635273" cy="68580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A098C6DB-8D6F-72C5-76EC-7EA06DB172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4837" y="0"/>
            <a:ext cx="7269312" cy="68580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0CFC0C8A-A421-89F1-5541-E18E0E738A6B}"/>
              </a:ext>
            </a:extLst>
          </p:cNvPr>
          <p:cNvSpPr txBox="1"/>
          <p:nvPr/>
        </p:nvSpPr>
        <p:spPr>
          <a:xfrm>
            <a:off x="62334" y="4713274"/>
            <a:ext cx="3405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Abstrakte Elternklasse</a:t>
            </a:r>
          </a:p>
          <a:p>
            <a:r>
              <a:rPr lang="de-DE" dirty="0">
                <a:sym typeface="Wingdings" panose="05000000000000000000" pitchFamily="2" charset="2"/>
              </a:rPr>
              <a:t> Schablonenmethode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3749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78C5B2C4-4309-AFA7-7190-AE021DA21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3595" y="146806"/>
            <a:ext cx="1839347" cy="68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4F949D6-2F1E-876D-3484-E849C1254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514" y="113359"/>
            <a:ext cx="5477639" cy="6744641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75FBDC87-65E8-2B79-B9B2-4ADDD3953E85}"/>
              </a:ext>
            </a:extLst>
          </p:cNvPr>
          <p:cNvSpPr txBox="1"/>
          <p:nvPr/>
        </p:nvSpPr>
        <p:spPr>
          <a:xfrm>
            <a:off x="505673" y="2870300"/>
            <a:ext cx="350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Main Methode mit Beispielaufrufen</a:t>
            </a:r>
          </a:p>
        </p:txBody>
      </p:sp>
    </p:spTree>
    <p:extLst>
      <p:ext uri="{BB962C8B-B14F-4D97-AF65-F5344CB8AC3E}">
        <p14:creationId xmlns:p14="http://schemas.microsoft.com/office/powerpoint/2010/main" val="732989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78C5B2C4-4309-AFA7-7190-AE021DA21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3595" y="146806"/>
            <a:ext cx="1839347" cy="68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830C770-3966-1793-F90C-9CFE0D67D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06737"/>
            <a:ext cx="12192000" cy="2912976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DD717632-20A9-C3CD-4667-BD58EC0DF5A2}"/>
              </a:ext>
            </a:extLst>
          </p:cNvPr>
          <p:cNvSpPr txBox="1"/>
          <p:nvPr/>
        </p:nvSpPr>
        <p:spPr>
          <a:xfrm>
            <a:off x="3676712" y="1632924"/>
            <a:ext cx="3505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Log nach ausführen der </a:t>
            </a:r>
            <a:r>
              <a:rPr lang="de-DE" dirty="0" err="1"/>
              <a:t>main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8381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 idx="4294967295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de" dirty="0"/>
              <a:t>Ziele + Erwartungen</a:t>
            </a:r>
            <a:endParaRPr dirty="0"/>
          </a:p>
        </p:txBody>
      </p:sp>
      <p:sp>
        <p:nvSpPr>
          <p:cNvPr id="65" name="Google Shape;65;p14"/>
          <p:cNvSpPr txBox="1"/>
          <p:nvPr/>
        </p:nvSpPr>
        <p:spPr>
          <a:xfrm>
            <a:off x="461967" y="1569600"/>
            <a:ext cx="11004400" cy="46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de" sz="2400" dirty="0">
                <a:solidFill>
                  <a:schemeClr val="dk2"/>
                </a:solidFill>
              </a:rPr>
              <a:t>Hauptziel: </a:t>
            </a:r>
            <a:endParaRPr sz="2400" dirty="0">
              <a:solidFill>
                <a:schemeClr val="dk2"/>
              </a:solidFill>
            </a:endParaRPr>
          </a:p>
          <a:p>
            <a:pPr marL="609585" indent="-457189">
              <a:buClr>
                <a:schemeClr val="dk2"/>
              </a:buClr>
              <a:buSzPts val="1800"/>
              <a:buChar char="-"/>
            </a:pPr>
            <a:r>
              <a:rPr lang="de" sz="2400" dirty="0">
                <a:solidFill>
                  <a:schemeClr val="dk2"/>
                </a:solidFill>
              </a:rPr>
              <a:t>Funktionierender Algorithmus, welcher fehlerfrei einen Stundenplan erstellen (und optimieren) kann</a:t>
            </a:r>
            <a:endParaRPr sz="2400" dirty="0">
              <a:solidFill>
                <a:schemeClr val="dk2"/>
              </a:solidFill>
            </a:endParaRPr>
          </a:p>
          <a:p>
            <a:endParaRPr sz="2400" dirty="0">
              <a:solidFill>
                <a:schemeClr val="dk2"/>
              </a:solidFill>
            </a:endParaRPr>
          </a:p>
          <a:p>
            <a:r>
              <a:rPr lang="de" sz="2400" dirty="0">
                <a:solidFill>
                  <a:schemeClr val="dk2"/>
                </a:solidFill>
              </a:rPr>
              <a:t>Nebenziele:</a:t>
            </a:r>
            <a:endParaRPr sz="2400" dirty="0">
              <a:solidFill>
                <a:schemeClr val="dk2"/>
              </a:solidFill>
            </a:endParaRPr>
          </a:p>
          <a:p>
            <a:pPr marL="609585" indent="-457189">
              <a:buClr>
                <a:schemeClr val="dk2"/>
              </a:buClr>
              <a:buSzPts val="1800"/>
              <a:buChar char="-"/>
            </a:pPr>
            <a:r>
              <a:rPr lang="de" sz="2400" dirty="0">
                <a:solidFill>
                  <a:schemeClr val="dk2"/>
                </a:solidFill>
              </a:rPr>
              <a:t>Implementation weiterer Feinheiten</a:t>
            </a:r>
            <a:endParaRPr sz="2400" dirty="0">
              <a:solidFill>
                <a:schemeClr val="dk2"/>
              </a:solidFill>
            </a:endParaRPr>
          </a:p>
          <a:p>
            <a:pPr marL="609585" indent="-457189">
              <a:buClr>
                <a:schemeClr val="dk2"/>
              </a:buClr>
              <a:buSzPts val="1800"/>
              <a:buChar char="-"/>
            </a:pPr>
            <a:r>
              <a:rPr lang="de" sz="2400" dirty="0">
                <a:solidFill>
                  <a:schemeClr val="dk2"/>
                </a:solidFill>
              </a:rPr>
              <a:t>weitere Funktionen (z.B. schlichte grafische Oberfläche)</a:t>
            </a:r>
            <a:endParaRPr sz="2400" dirty="0">
              <a:solidFill>
                <a:schemeClr val="dk2"/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A7A667C-866D-AEDC-ECE9-E5E8D1DFA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3595" y="146806"/>
            <a:ext cx="1839347" cy="68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404567" y="1641333"/>
            <a:ext cx="5466400" cy="44620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115000"/>
              </a:lnSpc>
            </a:pPr>
            <a:endParaRPr sz="1467" dirty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</a:pPr>
            <a:endParaRPr sz="1467" dirty="0">
              <a:solidFill>
                <a:srgbClr val="000000"/>
              </a:solidFill>
            </a:endParaRPr>
          </a:p>
          <a:p>
            <a:pPr marL="609585" indent="-406390">
              <a:lnSpc>
                <a:spcPct val="115000"/>
              </a:lnSpc>
              <a:buClr>
                <a:srgbClr val="000000"/>
              </a:buClr>
              <a:buSzPts val="1200"/>
              <a:buChar char="-"/>
            </a:pPr>
            <a:r>
              <a:rPr lang="de" sz="1600" dirty="0">
                <a:solidFill>
                  <a:srgbClr val="000000"/>
                </a:solidFill>
              </a:rPr>
              <a:t>Jeder Dozent muss seine Vorlesung (wöchentlich) halten können</a:t>
            </a:r>
            <a:endParaRPr sz="1600" dirty="0">
              <a:solidFill>
                <a:srgbClr val="000000"/>
              </a:solidFill>
            </a:endParaRPr>
          </a:p>
          <a:p>
            <a:pPr marL="609585" indent="-406390">
              <a:lnSpc>
                <a:spcPct val="115000"/>
              </a:lnSpc>
              <a:buClr>
                <a:srgbClr val="000000"/>
              </a:buClr>
              <a:buSzPts val="1200"/>
              <a:buChar char="-"/>
            </a:pPr>
            <a:r>
              <a:rPr lang="de" sz="1600" dirty="0">
                <a:solidFill>
                  <a:srgbClr val="000000"/>
                </a:solidFill>
              </a:rPr>
              <a:t>Ein Dozent kann nur eine Vorlesung pro Zeitslot halten</a:t>
            </a:r>
            <a:endParaRPr sz="1600" dirty="0">
              <a:solidFill>
                <a:srgbClr val="000000"/>
              </a:solidFill>
            </a:endParaRPr>
          </a:p>
          <a:p>
            <a:pPr marL="609585" indent="-406390">
              <a:lnSpc>
                <a:spcPct val="115000"/>
              </a:lnSpc>
              <a:buClr>
                <a:srgbClr val="000000"/>
              </a:buClr>
              <a:buSzPts val="1200"/>
              <a:buChar char="-"/>
            </a:pPr>
            <a:r>
              <a:rPr lang="de" sz="1600" dirty="0">
                <a:solidFill>
                  <a:srgbClr val="000000"/>
                </a:solidFill>
              </a:rPr>
              <a:t>Manche Vorlesungen müssen in spezifischen Räumen stattfinden</a:t>
            </a:r>
            <a:endParaRPr sz="1600" dirty="0">
              <a:solidFill>
                <a:srgbClr val="000000"/>
              </a:solidFill>
            </a:endParaRPr>
          </a:p>
          <a:p>
            <a:pPr marL="609585" indent="-406390">
              <a:lnSpc>
                <a:spcPct val="115000"/>
              </a:lnSpc>
              <a:buClr>
                <a:srgbClr val="000000"/>
              </a:buClr>
              <a:buSzPts val="1200"/>
              <a:buChar char="-"/>
            </a:pPr>
            <a:r>
              <a:rPr lang="de" sz="1600" dirty="0">
                <a:solidFill>
                  <a:srgbClr val="000000"/>
                </a:solidFill>
              </a:rPr>
              <a:t>Es darf maximal 1 Vorlesung pro Raum pro Zeitslot stattfinden</a:t>
            </a:r>
            <a:endParaRPr sz="1600" dirty="0">
              <a:solidFill>
                <a:srgbClr val="000000"/>
              </a:solidFill>
            </a:endParaRPr>
          </a:p>
          <a:p>
            <a:pPr marL="609585" indent="-406390">
              <a:lnSpc>
                <a:spcPct val="115000"/>
              </a:lnSpc>
              <a:buClr>
                <a:srgbClr val="000000"/>
              </a:buClr>
              <a:buSzPts val="1200"/>
              <a:buChar char="-"/>
            </a:pPr>
            <a:r>
              <a:rPr lang="de" sz="1600" dirty="0">
                <a:solidFill>
                  <a:srgbClr val="000000"/>
                </a:solidFill>
              </a:rPr>
              <a:t>Sowohl FH-Wedel als auch PTL müssen berücksichtigt werden</a:t>
            </a:r>
            <a:endParaRPr sz="1600" dirty="0">
              <a:solidFill>
                <a:srgbClr val="000000"/>
              </a:solidFill>
            </a:endParaRPr>
          </a:p>
          <a:p>
            <a:pPr marL="609585" indent="-406390">
              <a:lnSpc>
                <a:spcPct val="115000"/>
              </a:lnSpc>
              <a:buClr>
                <a:srgbClr val="000000"/>
              </a:buClr>
              <a:buSzPts val="1200"/>
              <a:buChar char="-"/>
            </a:pPr>
            <a:r>
              <a:rPr lang="de" sz="1600" dirty="0">
                <a:solidFill>
                  <a:srgbClr val="000000"/>
                </a:solidFill>
              </a:rPr>
              <a:t>Es dürfen sich keine Vorlesungen für Studenten aus einem Studiengang zeitlich überschneiden</a:t>
            </a:r>
            <a:endParaRPr sz="1600" dirty="0">
              <a:solidFill>
                <a:srgbClr val="000000"/>
              </a:solidFill>
            </a:endParaRPr>
          </a:p>
          <a:p>
            <a:pPr algn="ctr"/>
            <a:endParaRPr sz="2400" dirty="0"/>
          </a:p>
        </p:txBody>
      </p:sp>
      <p:sp>
        <p:nvSpPr>
          <p:cNvPr id="71" name="Google Shape;71;p15"/>
          <p:cNvSpPr/>
          <p:nvPr/>
        </p:nvSpPr>
        <p:spPr>
          <a:xfrm>
            <a:off x="6432733" y="1641333"/>
            <a:ext cx="5466400" cy="44620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</a:pPr>
            <a:endParaRPr sz="1467"/>
          </a:p>
          <a:p>
            <a:pPr>
              <a:lnSpc>
                <a:spcPct val="115000"/>
              </a:lnSpc>
            </a:pPr>
            <a:endParaRPr sz="1467"/>
          </a:p>
          <a:p>
            <a:pPr marL="609585" indent="-406390">
              <a:lnSpc>
                <a:spcPct val="115000"/>
              </a:lnSpc>
              <a:buClr>
                <a:srgbClr val="000000"/>
              </a:buClr>
              <a:buSzPts val="1200"/>
              <a:buChar char="-"/>
            </a:pPr>
            <a:r>
              <a:rPr lang="de" sz="1600">
                <a:solidFill>
                  <a:srgbClr val="000000"/>
                </a:solidFill>
              </a:rPr>
              <a:t>Manche Dozenten wollen an bestimmten Tagen/Uhrzeiten nicht</a:t>
            </a:r>
            <a:endParaRPr sz="1600">
              <a:solidFill>
                <a:srgbClr val="000000"/>
              </a:solidFill>
            </a:endParaRPr>
          </a:p>
          <a:p>
            <a:pPr marL="609585" indent="-406390">
              <a:lnSpc>
                <a:spcPct val="115000"/>
              </a:lnSpc>
              <a:buClr>
                <a:srgbClr val="000000"/>
              </a:buClr>
              <a:buSzPts val="1200"/>
              <a:buChar char="-"/>
            </a:pPr>
            <a:r>
              <a:rPr lang="de" sz="1600">
                <a:solidFill>
                  <a:srgbClr val="000000"/>
                </a:solidFill>
              </a:rPr>
              <a:t>Es sollen möglichst Leerzeiten vermieden werden</a:t>
            </a:r>
            <a:endParaRPr sz="1600">
              <a:solidFill>
                <a:srgbClr val="000000"/>
              </a:solidFill>
            </a:endParaRPr>
          </a:p>
          <a:p>
            <a:pPr marL="609585" indent="-406390">
              <a:lnSpc>
                <a:spcPct val="115000"/>
              </a:lnSpc>
              <a:buClr>
                <a:srgbClr val="000000"/>
              </a:buClr>
              <a:buSzPts val="1200"/>
              <a:buChar char="-"/>
            </a:pPr>
            <a:r>
              <a:rPr lang="de" sz="1600">
                <a:solidFill>
                  <a:srgbClr val="000000"/>
                </a:solidFill>
              </a:rPr>
              <a:t>Die Räume sollen bestmöglichst anhand ihrer Größe und der geschätzten Teilnehmerzahl vergeben werden</a:t>
            </a:r>
            <a:endParaRPr sz="1600">
              <a:solidFill>
                <a:srgbClr val="000000"/>
              </a:solidFill>
            </a:endParaRPr>
          </a:p>
          <a:p>
            <a:pPr marL="609585" indent="-406390">
              <a:lnSpc>
                <a:spcPct val="115000"/>
              </a:lnSpc>
              <a:buClr>
                <a:srgbClr val="000000"/>
              </a:buClr>
              <a:buSzPts val="1200"/>
              <a:buChar char="-"/>
            </a:pPr>
            <a:r>
              <a:rPr lang="de" sz="1600">
                <a:solidFill>
                  <a:srgbClr val="000000"/>
                </a:solidFill>
              </a:rPr>
              <a:t>Andere Wünsche von Studenten oder Dozenten</a:t>
            </a:r>
            <a:endParaRPr sz="160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</a:pPr>
            <a:endParaRPr sz="1467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</a:pPr>
            <a:endParaRPr sz="1467">
              <a:solidFill>
                <a:srgbClr val="000000"/>
              </a:solidFill>
            </a:endParaRPr>
          </a:p>
          <a:p>
            <a:pPr algn="ctr"/>
            <a:endParaRPr sz="2400"/>
          </a:p>
        </p:txBody>
      </p:sp>
      <p:sp>
        <p:nvSpPr>
          <p:cNvPr id="72" name="Google Shape;72;p15"/>
          <p:cNvSpPr txBox="1">
            <a:spLocks noGrp="1"/>
          </p:cNvSpPr>
          <p:nvPr>
            <p:ph type="title" idx="4294967295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de" dirty="0"/>
              <a:t>Constraints</a:t>
            </a:r>
            <a:endParaRPr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20D9BC7-5685-DCA2-7311-C6BDC8E71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3595" y="146806"/>
            <a:ext cx="1839347" cy="68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1186000" y="1336667"/>
            <a:ext cx="10327200" cy="4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57189">
              <a:buClr>
                <a:schemeClr val="dk2"/>
              </a:buClr>
              <a:buSzPts val="1800"/>
              <a:buChar char="-"/>
            </a:pPr>
            <a:r>
              <a:rPr lang="de" sz="2400" dirty="0">
                <a:solidFill>
                  <a:schemeClr val="dk2"/>
                </a:solidFill>
              </a:rPr>
              <a:t>weitere Recherche für sowohl AI als auch einen genetischen Ansatz</a:t>
            </a:r>
            <a:endParaRPr sz="2400" dirty="0">
              <a:solidFill>
                <a:schemeClr val="dk2"/>
              </a:solidFill>
            </a:endParaRPr>
          </a:p>
          <a:p>
            <a:pPr marL="609585" indent="-457189">
              <a:buClr>
                <a:schemeClr val="dk2"/>
              </a:buClr>
              <a:buSzPts val="1800"/>
              <a:buChar char="-"/>
            </a:pPr>
            <a:r>
              <a:rPr lang="de" sz="2400" dirty="0">
                <a:solidFill>
                  <a:schemeClr val="dk2"/>
                </a:solidFill>
              </a:rPr>
              <a:t>Gespräch mit Birger Wolter wegen möglicher Probleme</a:t>
            </a:r>
            <a:endParaRPr sz="2400" dirty="0">
              <a:solidFill>
                <a:schemeClr val="dk2"/>
              </a:solidFill>
            </a:endParaRPr>
          </a:p>
          <a:p>
            <a:pPr marL="609585" indent="-457189">
              <a:buClr>
                <a:schemeClr val="dk2"/>
              </a:buClr>
              <a:buSzPts val="1800"/>
              <a:buChar char="-"/>
            </a:pPr>
            <a:r>
              <a:rPr lang="de" sz="2400" dirty="0">
                <a:solidFill>
                  <a:schemeClr val="dk2"/>
                </a:solidFill>
              </a:rPr>
              <a:t>Implementation der Datenbank anhand von ER-Modell</a:t>
            </a:r>
            <a:endParaRPr sz="2400" dirty="0">
              <a:solidFill>
                <a:schemeClr val="dk2"/>
              </a:solidFill>
            </a:endParaRPr>
          </a:p>
          <a:p>
            <a:pPr marL="609585" indent="-457189">
              <a:buClr>
                <a:schemeClr val="dk2"/>
              </a:buClr>
              <a:buSzPts val="1800"/>
              <a:buChar char="-"/>
            </a:pPr>
            <a:r>
              <a:rPr lang="de" sz="2400" dirty="0">
                <a:solidFill>
                  <a:schemeClr val="dk2"/>
                </a:solidFill>
              </a:rPr>
              <a:t>Entwicklung von Output-Schnittstelle</a:t>
            </a:r>
            <a:endParaRPr sz="2400" dirty="0">
              <a:solidFill>
                <a:schemeClr val="dk2"/>
              </a:solidFill>
            </a:endParaRPr>
          </a:p>
          <a:p>
            <a:endParaRPr sz="2400" dirty="0">
              <a:solidFill>
                <a:schemeClr val="dk2"/>
              </a:solidFill>
            </a:endParaRPr>
          </a:p>
          <a:p>
            <a:pPr marL="609585" indent="-457189">
              <a:buClr>
                <a:schemeClr val="dk2"/>
              </a:buClr>
              <a:buSzPts val="1800"/>
              <a:buChar char="-"/>
            </a:pPr>
            <a:r>
              <a:rPr lang="de" sz="2400" dirty="0">
                <a:solidFill>
                  <a:schemeClr val="dk2"/>
                </a:solidFill>
              </a:rPr>
              <a:t>Entwicklung des Algorithmus (AI, genetisch oder beides)</a:t>
            </a:r>
            <a:endParaRPr sz="2400" dirty="0">
              <a:solidFill>
                <a:schemeClr val="dk2"/>
              </a:solidFill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title" idx="4294967295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de"/>
              <a:t>Geplantes Vorgehen</a:t>
            </a:r>
            <a:endParaRPr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80D9617A-5748-CA5C-5206-CC59CBB11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3595" y="146806"/>
            <a:ext cx="1839347" cy="68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F7C991-C6B1-620D-659B-9FC3E517A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866" y="2766218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Research </a:t>
            </a:r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networks</a:t>
            </a:r>
            <a:r>
              <a:rPr lang="de-DE" dirty="0"/>
              <a:t>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573FB49-78AA-7A61-82CC-FB29C74B7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3595" y="146806"/>
            <a:ext cx="1839347" cy="68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940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C312B2-A203-C41B-A64B-8D1FD1206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b="0" i="0" u="none" strike="noStrike" dirty="0">
                <a:solidFill>
                  <a:srgbClr val="000000"/>
                </a:solidFill>
                <a:effectLst/>
              </a:rPr>
              <a:t>Stundenplanerstellung</a:t>
            </a:r>
            <a:r>
              <a:rPr lang="de-DE" sz="4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mit neuronalen Netzen</a:t>
            </a:r>
            <a:endParaRPr lang="de-DE" sz="40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29C047-E894-38C4-7FCA-774AB85F9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de-DE" sz="3200" b="0" i="0" u="none" strike="noStrike" dirty="0">
                <a:solidFill>
                  <a:srgbClr val="595959"/>
                </a:solidFill>
                <a:effectLst/>
              </a:rPr>
              <a:t>Wer?</a:t>
            </a:r>
            <a:endParaRPr lang="de-DE" b="0" dirty="0">
              <a:effectLst/>
            </a:endParaRPr>
          </a:p>
          <a:p>
            <a:pPr lvl="1" fontAlgn="base">
              <a:spcBef>
                <a:spcPts val="0"/>
              </a:spcBef>
              <a:spcAft>
                <a:spcPts val="1200"/>
              </a:spcAft>
            </a:pPr>
            <a:r>
              <a:rPr lang="de-DE" b="0" i="0" u="none" strike="noStrike" dirty="0" err="1">
                <a:solidFill>
                  <a:srgbClr val="595959"/>
                </a:solidFill>
                <a:effectLst/>
              </a:rPr>
              <a:t>Lenja</a:t>
            </a:r>
            <a:r>
              <a:rPr lang="de-DE" b="0" i="0" u="none" strike="noStrike">
                <a:solidFill>
                  <a:srgbClr val="595959"/>
                </a:solidFill>
                <a:effectLst/>
              </a:rPr>
              <a:t>, </a:t>
            </a:r>
            <a:r>
              <a:rPr lang="de-DE" b="0" i="0" u="none" strike="noStrike" dirty="0">
                <a:solidFill>
                  <a:srgbClr val="595959"/>
                </a:solidFill>
                <a:effectLst/>
              </a:rPr>
              <a:t>Kai, Finn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de-DE" sz="3200" b="0" i="0" u="none" strike="noStrike" dirty="0">
                <a:solidFill>
                  <a:srgbClr val="595959"/>
                </a:solidFill>
                <a:effectLst/>
              </a:rPr>
              <a:t>Warum neuronales Netz? </a:t>
            </a:r>
            <a:endParaRPr lang="de-DE" b="0" dirty="0">
              <a:effectLst/>
            </a:endParaRPr>
          </a:p>
          <a:p>
            <a:pPr lvl="1" fontAlgn="base">
              <a:spcBef>
                <a:spcPts val="0"/>
              </a:spcBef>
              <a:spcAft>
                <a:spcPts val="1200"/>
              </a:spcAft>
            </a:pPr>
            <a:r>
              <a:rPr lang="de-DE" b="0" i="0" u="none" strike="noStrike" dirty="0">
                <a:solidFill>
                  <a:srgbClr val="595959"/>
                </a:solidFill>
                <a:effectLst/>
              </a:rPr>
              <a:t>NP-</a:t>
            </a:r>
            <a:r>
              <a:rPr lang="de-DE" b="0" i="0" u="none" strike="noStrike" dirty="0" err="1">
                <a:solidFill>
                  <a:srgbClr val="595959"/>
                </a:solidFill>
                <a:effectLst/>
              </a:rPr>
              <a:t>Complete</a:t>
            </a:r>
            <a:r>
              <a:rPr lang="de-DE" b="0" i="0" u="none" strike="noStrike" dirty="0">
                <a:solidFill>
                  <a:srgbClr val="595959"/>
                </a:solidFill>
                <a:effectLst/>
              </a:rPr>
              <a:t> Problem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de-DE" sz="3200" b="0" i="0" u="none" strike="noStrike" dirty="0">
                <a:solidFill>
                  <a:srgbClr val="595959"/>
                </a:solidFill>
                <a:effectLst/>
              </a:rPr>
              <a:t>Probleme?</a:t>
            </a:r>
            <a:endParaRPr lang="de-DE" b="0" dirty="0">
              <a:effectLst/>
            </a:endParaRPr>
          </a:p>
          <a:p>
            <a:pPr lvl="1" fontAlgn="base">
              <a:spcBef>
                <a:spcPts val="0"/>
              </a:spcBef>
            </a:pPr>
            <a:r>
              <a:rPr lang="de-DE" b="0" i="0" u="none" strike="noStrike" dirty="0">
                <a:solidFill>
                  <a:srgbClr val="595959"/>
                </a:solidFill>
                <a:effectLst/>
              </a:rPr>
              <a:t>Wenig Beispiele im Internet</a:t>
            </a:r>
          </a:p>
          <a:p>
            <a:pPr lvl="1" fontAlgn="base">
              <a:spcBef>
                <a:spcPts val="0"/>
              </a:spcBef>
              <a:spcAft>
                <a:spcPts val="1200"/>
              </a:spcAft>
            </a:pPr>
            <a:r>
              <a:rPr lang="de-DE" b="0" i="0" u="none" strike="noStrike" dirty="0">
                <a:solidFill>
                  <a:srgbClr val="595959"/>
                </a:solidFill>
                <a:effectLst/>
              </a:rPr>
              <a:t>Unstrukturierte Daten</a:t>
            </a:r>
          </a:p>
          <a:p>
            <a:pPr lvl="1" fontAlgn="base">
              <a:spcBef>
                <a:spcPts val="0"/>
              </a:spcBef>
              <a:spcAft>
                <a:spcPts val="1200"/>
              </a:spcAft>
            </a:pPr>
            <a:r>
              <a:rPr lang="de-DE" b="0" i="0" u="none" strike="noStrike" dirty="0">
                <a:solidFill>
                  <a:srgbClr val="595959"/>
                </a:solidFill>
                <a:effectLst/>
              </a:rPr>
              <a:t>Wenig Testdaten vorhanden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7045173-E9CF-7ECE-B062-51FE3BD05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3595" y="146806"/>
            <a:ext cx="1839347" cy="68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065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8ECF3B-7F29-568C-F99B-17D9F8A7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Graph </a:t>
            </a:r>
            <a:r>
              <a:rPr lang="de-DE" sz="4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Neural</a:t>
            </a:r>
            <a:r>
              <a:rPr lang="de-DE" sz="4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Network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92BEE7-BBC4-0B9A-ED2B-145A4D974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de-DE" b="0" i="0" u="none" strike="noStrike" dirty="0">
                <a:solidFill>
                  <a:srgbClr val="595959"/>
                </a:solidFill>
                <a:effectLst/>
                <a:sym typeface="Wingdings" panose="05000000000000000000" pitchFamily="2" charset="2"/>
              </a:rPr>
              <a:t> </a:t>
            </a:r>
            <a:r>
              <a:rPr lang="de-DE" b="0" i="0" u="none" strike="noStrike" dirty="0">
                <a:solidFill>
                  <a:srgbClr val="595959"/>
                </a:solidFill>
                <a:effectLst/>
              </a:rPr>
              <a:t>Unstrukturierte Daten verarbeiten (Graphen)</a:t>
            </a:r>
            <a:endParaRPr lang="de-DE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b="0" i="0" u="none" strike="noStrike" dirty="0">
                <a:solidFill>
                  <a:srgbClr val="595959"/>
                </a:solidFill>
                <a:effectLst/>
              </a:rPr>
              <a:t>GitHub-Beispiele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800" b="0" i="0" u="none" strike="noStrike" dirty="0">
                <a:solidFill>
                  <a:srgbClr val="595959"/>
                </a:solidFill>
                <a:effectLst/>
              </a:rPr>
              <a:t>Job-Scheduling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b="0" i="0" u="none" strike="noStrike" dirty="0">
                <a:solidFill>
                  <a:srgbClr val="595959"/>
                </a:solidFill>
                <a:effectLst/>
              </a:rPr>
              <a:t>Austausch der Information über den Graphen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b="0" i="0" u="none" strike="noStrike" dirty="0">
                <a:solidFill>
                  <a:srgbClr val="595959"/>
                </a:solidFill>
                <a:effectLst/>
              </a:rPr>
              <a:t>Kodierung der Graphen-Eigenschaften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b="0" i="0" u="none" strike="noStrike" dirty="0">
                <a:solidFill>
                  <a:srgbClr val="595959"/>
                </a:solidFill>
                <a:effectLst/>
              </a:rPr>
              <a:t>Programmierung: </a:t>
            </a:r>
            <a:r>
              <a:rPr lang="de-DE" b="0" i="0" u="none" strike="noStrike" dirty="0" err="1">
                <a:solidFill>
                  <a:srgbClr val="595959"/>
                </a:solidFill>
                <a:effectLst/>
              </a:rPr>
              <a:t>PyTorch</a:t>
            </a:r>
            <a:r>
              <a:rPr lang="de-DE" b="0" i="0" u="none" strike="noStrike" dirty="0">
                <a:solidFill>
                  <a:srgbClr val="595959"/>
                </a:solidFill>
                <a:effectLst/>
              </a:rPr>
              <a:t> </a:t>
            </a:r>
            <a:r>
              <a:rPr lang="de-DE" b="0" i="0" u="none" strike="noStrike" dirty="0" err="1">
                <a:solidFill>
                  <a:srgbClr val="595959"/>
                </a:solidFill>
                <a:effectLst/>
              </a:rPr>
              <a:t>Geometric</a:t>
            </a:r>
            <a:r>
              <a:rPr lang="de-DE" b="0" i="0" u="none" strike="noStrike" dirty="0">
                <a:solidFill>
                  <a:srgbClr val="595959"/>
                </a:solidFill>
                <a:effectLst/>
              </a:rPr>
              <a:t> (</a:t>
            </a:r>
            <a:r>
              <a:rPr lang="de-DE" b="0" i="0" u="none" strike="noStrike" dirty="0" err="1">
                <a:solidFill>
                  <a:srgbClr val="595959"/>
                </a:solidFill>
                <a:effectLst/>
              </a:rPr>
              <a:t>PyG</a:t>
            </a:r>
            <a:r>
              <a:rPr lang="de-DE" b="0" i="0" u="none" strike="noStrike" dirty="0">
                <a:solidFill>
                  <a:srgbClr val="595959"/>
                </a:solidFill>
                <a:effectLst/>
              </a:rPr>
              <a:t>) oder Deep Graph Library (DGL)</a:t>
            </a:r>
          </a:p>
          <a:p>
            <a:endParaRPr lang="de-DE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E73C868-226E-6796-CEC3-49328CE6F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3595" y="146806"/>
            <a:ext cx="1839347" cy="68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370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EDDF5-3173-EAE4-5925-BE5FDC374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Generative </a:t>
            </a:r>
            <a:r>
              <a:rPr lang="de-DE" dirty="0" err="1"/>
              <a:t>Adversarial</a:t>
            </a:r>
            <a:r>
              <a:rPr lang="de-DE" dirty="0"/>
              <a:t> Networks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A8B14A-E2FC-B325-3807-42B44C3B1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Wenig Testdaten vorhanden</a:t>
            </a:r>
          </a:p>
          <a:p>
            <a:r>
              <a:rPr lang="de-DE" dirty="0"/>
              <a:t>Datengenerierung mit GANs</a:t>
            </a:r>
          </a:p>
          <a:p>
            <a:r>
              <a:rPr lang="de-DE" dirty="0"/>
              <a:t>Automatisierte Erstellung und Verifizierung von Stundenplan-Datensätzen</a:t>
            </a:r>
          </a:p>
          <a:p>
            <a:r>
              <a:rPr lang="de-DE" dirty="0"/>
              <a:t>Programmierung: </a:t>
            </a:r>
            <a:r>
              <a:rPr lang="de-DE" dirty="0" err="1"/>
              <a:t>PyTorch</a:t>
            </a:r>
            <a:r>
              <a:rPr lang="de-DE" dirty="0"/>
              <a:t> oder </a:t>
            </a:r>
            <a:r>
              <a:rPr lang="de-DE" dirty="0" err="1"/>
              <a:t>Tensorflow</a:t>
            </a:r>
            <a:endParaRPr lang="de-DE" dirty="0"/>
          </a:p>
          <a:p>
            <a:r>
              <a:rPr lang="de-DE" dirty="0" err="1"/>
              <a:t>GraphGAN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88C9F98-3C37-3207-8675-2ABD5C28B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3595" y="146806"/>
            <a:ext cx="1839347" cy="68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963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417</Words>
  <Application>Microsoft Office PowerPoint</Application>
  <PresentationFormat>Breitbild</PresentationFormat>
  <Paragraphs>116</Paragraphs>
  <Slides>23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Aptos</vt:lpstr>
      <vt:lpstr>Aptos Display</vt:lpstr>
      <vt:lpstr>Arial</vt:lpstr>
      <vt:lpstr>Wingdings</vt:lpstr>
      <vt:lpstr>Office</vt:lpstr>
      <vt:lpstr>Softwareprojekt SoSe 204</vt:lpstr>
      <vt:lpstr>Teamorganisation</vt:lpstr>
      <vt:lpstr>Ziele + Erwartungen</vt:lpstr>
      <vt:lpstr>Constraints</vt:lpstr>
      <vt:lpstr>Geplantes Vorgehen</vt:lpstr>
      <vt:lpstr>Research neural networks </vt:lpstr>
      <vt:lpstr>Stundenplanerstellung mit neuronalen Netzen</vt:lpstr>
      <vt:lpstr>Graph Neural Network</vt:lpstr>
      <vt:lpstr>Generative Adversarial Networks</vt:lpstr>
      <vt:lpstr>Research genetic algorithm </vt:lpstr>
      <vt:lpstr>Grundlagen</vt:lpstr>
      <vt:lpstr>Ablauf</vt:lpstr>
      <vt:lpstr>Stundenplanproblem</vt:lpstr>
      <vt:lpstr>Benchmarks</vt:lpstr>
      <vt:lpstr>Implementation</vt:lpstr>
      <vt:lpstr>PowerPoint-Präsentation</vt:lpstr>
      <vt:lpstr>Database 1/2</vt:lpstr>
      <vt:lpstr>Database 2/2</vt:lpstr>
      <vt:lpstr>Python + DAO</vt:lpstr>
      <vt:lpstr>Python Code 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Softwareprojekt SoSe 204</dc:title>
  <dc:creator>Tom Mohr</dc:creator>
  <cp:lastModifiedBy>Tom Mohr</cp:lastModifiedBy>
  <cp:revision>1</cp:revision>
  <dcterms:created xsi:type="dcterms:W3CDTF">2024-05-08T06:34:55Z</dcterms:created>
  <dcterms:modified xsi:type="dcterms:W3CDTF">2024-05-08T09:30:08Z</dcterms:modified>
</cp:coreProperties>
</file>