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4" r:id="rId1"/>
  </p:sldMasterIdLst>
  <p:notesMasterIdLst>
    <p:notesMasterId r:id="rId3"/>
  </p:notesMasterIdLst>
  <p:sldIdLst>
    <p:sldId id="256" r:id="rId2"/>
  </p:sldIdLst>
  <p:sldSz cx="30240288" cy="42840275"/>
  <p:notesSz cx="7010400" cy="9296400"/>
  <p:defaultTextStyle>
    <a:defPPr>
      <a:defRPr lang="es-ES"/>
    </a:defPPr>
    <a:lvl1pPr marL="0" algn="l" defTabSz="3507821" rtl="0" eaLnBrk="1" latinLnBrk="0" hangingPunct="1">
      <a:defRPr sz="6905" kern="1200">
        <a:solidFill>
          <a:schemeClr val="tx1"/>
        </a:solidFill>
        <a:latin typeface="+mn-lt"/>
        <a:ea typeface="+mn-ea"/>
        <a:cs typeface="+mn-cs"/>
      </a:defRPr>
    </a:lvl1pPr>
    <a:lvl2pPr marL="1753911" algn="l" defTabSz="3507821" rtl="0" eaLnBrk="1" latinLnBrk="0" hangingPunct="1">
      <a:defRPr sz="6905" kern="1200">
        <a:solidFill>
          <a:schemeClr val="tx1"/>
        </a:solidFill>
        <a:latin typeface="+mn-lt"/>
        <a:ea typeface="+mn-ea"/>
        <a:cs typeface="+mn-cs"/>
      </a:defRPr>
    </a:lvl2pPr>
    <a:lvl3pPr marL="3507821" algn="l" defTabSz="3507821" rtl="0" eaLnBrk="1" latinLnBrk="0" hangingPunct="1">
      <a:defRPr sz="6905" kern="1200">
        <a:solidFill>
          <a:schemeClr val="tx1"/>
        </a:solidFill>
        <a:latin typeface="+mn-lt"/>
        <a:ea typeface="+mn-ea"/>
        <a:cs typeface="+mn-cs"/>
      </a:defRPr>
    </a:lvl3pPr>
    <a:lvl4pPr marL="5261732" algn="l" defTabSz="3507821" rtl="0" eaLnBrk="1" latinLnBrk="0" hangingPunct="1">
      <a:defRPr sz="6905" kern="1200">
        <a:solidFill>
          <a:schemeClr val="tx1"/>
        </a:solidFill>
        <a:latin typeface="+mn-lt"/>
        <a:ea typeface="+mn-ea"/>
        <a:cs typeface="+mn-cs"/>
      </a:defRPr>
    </a:lvl4pPr>
    <a:lvl5pPr marL="7015643" algn="l" defTabSz="3507821" rtl="0" eaLnBrk="1" latinLnBrk="0" hangingPunct="1">
      <a:defRPr sz="6905" kern="1200">
        <a:solidFill>
          <a:schemeClr val="tx1"/>
        </a:solidFill>
        <a:latin typeface="+mn-lt"/>
        <a:ea typeface="+mn-ea"/>
        <a:cs typeface="+mn-cs"/>
      </a:defRPr>
    </a:lvl5pPr>
    <a:lvl6pPr marL="8769553" algn="l" defTabSz="3507821" rtl="0" eaLnBrk="1" latinLnBrk="0" hangingPunct="1">
      <a:defRPr sz="6905" kern="1200">
        <a:solidFill>
          <a:schemeClr val="tx1"/>
        </a:solidFill>
        <a:latin typeface="+mn-lt"/>
        <a:ea typeface="+mn-ea"/>
        <a:cs typeface="+mn-cs"/>
      </a:defRPr>
    </a:lvl6pPr>
    <a:lvl7pPr marL="10523464" algn="l" defTabSz="3507821" rtl="0" eaLnBrk="1" latinLnBrk="0" hangingPunct="1">
      <a:defRPr sz="6905" kern="1200">
        <a:solidFill>
          <a:schemeClr val="tx1"/>
        </a:solidFill>
        <a:latin typeface="+mn-lt"/>
        <a:ea typeface="+mn-ea"/>
        <a:cs typeface="+mn-cs"/>
      </a:defRPr>
    </a:lvl7pPr>
    <a:lvl8pPr marL="12277374" algn="l" defTabSz="3507821" rtl="0" eaLnBrk="1" latinLnBrk="0" hangingPunct="1">
      <a:defRPr sz="6905" kern="1200">
        <a:solidFill>
          <a:schemeClr val="tx1"/>
        </a:solidFill>
        <a:latin typeface="+mn-lt"/>
        <a:ea typeface="+mn-ea"/>
        <a:cs typeface="+mn-cs"/>
      </a:defRPr>
    </a:lvl8pPr>
    <a:lvl9pPr marL="14031285" algn="l" defTabSz="350782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93" userDrawn="1">
          <p15:clr>
            <a:srgbClr val="A4A3A4"/>
          </p15:clr>
        </p15:guide>
        <p15:guide id="2" pos="95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4D39E5"/>
    <a:srgbClr val="66FF66"/>
    <a:srgbClr val="DA40DE"/>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04" autoAdjust="0"/>
    <p:restoredTop sz="93486" autoAdjust="0"/>
  </p:normalViewPr>
  <p:slideViewPr>
    <p:cSldViewPr snapToGrid="0">
      <p:cViewPr>
        <p:scale>
          <a:sx n="50" d="100"/>
          <a:sy n="50" d="100"/>
        </p:scale>
        <p:origin x="-714" y="8676"/>
      </p:cViewPr>
      <p:guideLst>
        <p:guide orient="horz" pos="13493"/>
        <p:guide pos="95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2542F09D-B5F5-4651-B367-54864E16E12F}" type="datetimeFigureOut">
              <a:rPr lang="es-ES" smtClean="0"/>
              <a:t>28/08/2018</a:t>
            </a:fld>
            <a:endParaRPr lang="es-ES"/>
          </a:p>
        </p:txBody>
      </p:sp>
      <p:sp>
        <p:nvSpPr>
          <p:cNvPr id="4" name="Marcador de imagen de diapositiva 3"/>
          <p:cNvSpPr>
            <a:spLocks noGrp="1" noRot="1" noChangeAspect="1"/>
          </p:cNvSpPr>
          <p:nvPr>
            <p:ph type="sldImg" idx="2"/>
          </p:nvPr>
        </p:nvSpPr>
        <p:spPr>
          <a:xfrm>
            <a:off x="2398713" y="1162050"/>
            <a:ext cx="2212975"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E9640599-0368-46E7-8A69-84542ECD2626}" type="slidenum">
              <a:rPr lang="es-ES" smtClean="0"/>
              <a:t>‹Nº›</a:t>
            </a:fld>
            <a:endParaRPr lang="es-ES"/>
          </a:p>
        </p:txBody>
      </p:sp>
    </p:spTree>
    <p:extLst>
      <p:ext uri="{BB962C8B-B14F-4D97-AF65-F5344CB8AC3E}">
        <p14:creationId xmlns:p14="http://schemas.microsoft.com/office/powerpoint/2010/main" val="327883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9640599-0368-46E7-8A69-84542ECD2626}" type="slidenum">
              <a:rPr lang="es-ES" smtClean="0"/>
              <a:t>1</a:t>
            </a:fld>
            <a:endParaRPr lang="es-ES"/>
          </a:p>
        </p:txBody>
      </p:sp>
    </p:spTree>
    <p:extLst>
      <p:ext uri="{BB962C8B-B14F-4D97-AF65-F5344CB8AC3E}">
        <p14:creationId xmlns:p14="http://schemas.microsoft.com/office/powerpoint/2010/main" val="343498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780036" y="7011132"/>
            <a:ext cx="22680216" cy="14914762"/>
          </a:xfrm>
        </p:spPr>
        <p:txBody>
          <a:bodyPr anchor="b"/>
          <a:lstStyle>
            <a:lvl1pPr algn="ctr">
              <a:defRPr sz="14882"/>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3780036" y="22501064"/>
            <a:ext cx="22680216" cy="10343147"/>
          </a:xfrm>
        </p:spPr>
        <p:txBody>
          <a:bodyPr/>
          <a:lstStyle>
            <a:lvl1pPr marL="0" indent="0" algn="ctr">
              <a:buNone/>
              <a:defRPr sz="5953"/>
            </a:lvl1pPr>
            <a:lvl2pPr marL="1133993" indent="0" algn="ctr">
              <a:buNone/>
              <a:defRPr sz="4961"/>
            </a:lvl2pPr>
            <a:lvl3pPr marL="2267986" indent="0" algn="ctr">
              <a:buNone/>
              <a:defRPr sz="4465"/>
            </a:lvl3pPr>
            <a:lvl4pPr marL="3401979" indent="0" algn="ctr">
              <a:buNone/>
              <a:defRPr sz="3968"/>
            </a:lvl4pPr>
            <a:lvl5pPr marL="4535973" indent="0" algn="ctr">
              <a:buNone/>
              <a:defRPr sz="3968"/>
            </a:lvl5pPr>
            <a:lvl6pPr marL="5669966" indent="0" algn="ctr">
              <a:buNone/>
              <a:defRPr sz="3968"/>
            </a:lvl6pPr>
            <a:lvl7pPr marL="6803959" indent="0" algn="ctr">
              <a:buNone/>
              <a:defRPr sz="3968"/>
            </a:lvl7pPr>
            <a:lvl8pPr marL="7937952" indent="0" algn="ctr">
              <a:buNone/>
              <a:defRPr sz="3968"/>
            </a:lvl8pPr>
            <a:lvl9pPr marL="9071945" indent="0" algn="ctr">
              <a:buNone/>
              <a:defRPr sz="3968"/>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C9AFE7F6-DD96-4B6A-8360-FAA307DC6061}"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28475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9AFE7F6-DD96-4B6A-8360-FAA307DC6061}"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295530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1640706" y="2280848"/>
            <a:ext cx="6520562" cy="36305153"/>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2079020" y="2280848"/>
            <a:ext cx="19183683" cy="3630515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9AFE7F6-DD96-4B6A-8360-FAA307DC6061}"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300013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9AFE7F6-DD96-4B6A-8360-FAA307DC6061}"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383652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063270" y="10680325"/>
            <a:ext cx="26082248" cy="17820361"/>
          </a:xfrm>
        </p:spPr>
        <p:txBody>
          <a:bodyPr anchor="b"/>
          <a:lstStyle>
            <a:lvl1pPr>
              <a:defRPr sz="14882"/>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2063270" y="28669274"/>
            <a:ext cx="26082248" cy="9371307"/>
          </a:xfrm>
        </p:spPr>
        <p:txBody>
          <a:bodyPr/>
          <a:lstStyle>
            <a:lvl1pPr marL="0" indent="0">
              <a:buNone/>
              <a:defRPr sz="5953">
                <a:solidFill>
                  <a:schemeClr val="tx1">
                    <a:tint val="75000"/>
                  </a:schemeClr>
                </a:solidFill>
              </a:defRPr>
            </a:lvl1pPr>
            <a:lvl2pPr marL="1133993" indent="0">
              <a:buNone/>
              <a:defRPr sz="4961">
                <a:solidFill>
                  <a:schemeClr val="tx1">
                    <a:tint val="75000"/>
                  </a:schemeClr>
                </a:solidFill>
              </a:defRPr>
            </a:lvl2pPr>
            <a:lvl3pPr marL="2267986" indent="0">
              <a:buNone/>
              <a:defRPr sz="4465">
                <a:solidFill>
                  <a:schemeClr val="tx1">
                    <a:tint val="75000"/>
                  </a:schemeClr>
                </a:solidFill>
              </a:defRPr>
            </a:lvl3pPr>
            <a:lvl4pPr marL="3401979" indent="0">
              <a:buNone/>
              <a:defRPr sz="3968">
                <a:solidFill>
                  <a:schemeClr val="tx1">
                    <a:tint val="75000"/>
                  </a:schemeClr>
                </a:solidFill>
              </a:defRPr>
            </a:lvl4pPr>
            <a:lvl5pPr marL="4535973" indent="0">
              <a:buNone/>
              <a:defRPr sz="3968">
                <a:solidFill>
                  <a:schemeClr val="tx1">
                    <a:tint val="75000"/>
                  </a:schemeClr>
                </a:solidFill>
              </a:defRPr>
            </a:lvl5pPr>
            <a:lvl6pPr marL="5669966" indent="0">
              <a:buNone/>
              <a:defRPr sz="3968">
                <a:solidFill>
                  <a:schemeClr val="tx1">
                    <a:tint val="75000"/>
                  </a:schemeClr>
                </a:solidFill>
              </a:defRPr>
            </a:lvl6pPr>
            <a:lvl7pPr marL="6803959" indent="0">
              <a:buNone/>
              <a:defRPr sz="3968">
                <a:solidFill>
                  <a:schemeClr val="tx1">
                    <a:tint val="75000"/>
                  </a:schemeClr>
                </a:solidFill>
              </a:defRPr>
            </a:lvl7pPr>
            <a:lvl8pPr marL="7937952" indent="0">
              <a:buNone/>
              <a:defRPr sz="3968">
                <a:solidFill>
                  <a:schemeClr val="tx1">
                    <a:tint val="75000"/>
                  </a:schemeClr>
                </a:solidFill>
              </a:defRPr>
            </a:lvl8pPr>
            <a:lvl9pPr marL="9071945" indent="0">
              <a:buNone/>
              <a:defRPr sz="3968">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9AFE7F6-DD96-4B6A-8360-FAA307DC6061}" type="datetimeFigureOut">
              <a:rPr lang="es-ES" smtClean="0"/>
              <a:t>28/08/2018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317335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2079020" y="11404240"/>
            <a:ext cx="12852122" cy="2718176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15309146" y="11404240"/>
            <a:ext cx="12852122" cy="2718176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9AFE7F6-DD96-4B6A-8360-FAA307DC6061}"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421830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2082959" y="2280851"/>
            <a:ext cx="26082248" cy="828047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2082960" y="10501820"/>
            <a:ext cx="12793058"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s-ES" smtClean="0"/>
              <a:t>Editar el estilo de texto del patrón</a:t>
            </a:r>
          </a:p>
        </p:txBody>
      </p:sp>
      <p:sp>
        <p:nvSpPr>
          <p:cNvPr id="4" name="Marcador de contenido 3"/>
          <p:cNvSpPr>
            <a:spLocks noGrp="1"/>
          </p:cNvSpPr>
          <p:nvPr>
            <p:ph sz="half" idx="2"/>
          </p:nvPr>
        </p:nvSpPr>
        <p:spPr>
          <a:xfrm>
            <a:off x="2082960" y="15648601"/>
            <a:ext cx="12793058" cy="230167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15309146" y="10501820"/>
            <a:ext cx="12856061"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s-ES" smtClean="0"/>
              <a:t>Editar el estilo de texto del patrón</a:t>
            </a:r>
          </a:p>
        </p:txBody>
      </p:sp>
      <p:sp>
        <p:nvSpPr>
          <p:cNvPr id="6" name="Marcador de contenido 5"/>
          <p:cNvSpPr>
            <a:spLocks noGrp="1"/>
          </p:cNvSpPr>
          <p:nvPr>
            <p:ph sz="quarter" idx="4"/>
          </p:nvPr>
        </p:nvSpPr>
        <p:spPr>
          <a:xfrm>
            <a:off x="15309146" y="15648601"/>
            <a:ext cx="12856061" cy="230167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9AFE7F6-DD96-4B6A-8360-FAA307DC6061}" type="datetimeFigureOut">
              <a:rPr lang="es-ES" smtClean="0"/>
              <a:t>28/08/2018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21368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9AFE7F6-DD96-4B6A-8360-FAA307DC6061}" type="datetimeFigureOut">
              <a:rPr lang="es-ES" smtClean="0"/>
              <a:t>28/08/2018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313885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9AFE7F6-DD96-4B6A-8360-FAA307DC6061}" type="datetimeFigureOut">
              <a:rPr lang="es-ES" smtClean="0"/>
              <a:t>28/08/2018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76593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82960" y="2856018"/>
            <a:ext cx="9753279" cy="9996064"/>
          </a:xfrm>
        </p:spPr>
        <p:txBody>
          <a:bodyPr anchor="b"/>
          <a:lstStyle>
            <a:lvl1pPr>
              <a:defRPr sz="7937"/>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12856061" y="6168209"/>
            <a:ext cx="15309146" cy="30444362"/>
          </a:xfrm>
        </p:spPr>
        <p:txBody>
          <a:bodyPr/>
          <a:lstStyle>
            <a:lvl1pPr>
              <a:defRPr sz="7937"/>
            </a:lvl1pPr>
            <a:lvl2pPr>
              <a:defRPr sz="6945"/>
            </a:lvl2pPr>
            <a:lvl3pPr>
              <a:defRPr sz="5953"/>
            </a:lvl3pPr>
            <a:lvl4pPr>
              <a:defRPr sz="4961"/>
            </a:lvl4pPr>
            <a:lvl5pPr>
              <a:defRPr sz="4961"/>
            </a:lvl5pPr>
            <a:lvl6pPr>
              <a:defRPr sz="4961"/>
            </a:lvl6pPr>
            <a:lvl7pPr>
              <a:defRPr sz="4961"/>
            </a:lvl7pPr>
            <a:lvl8pPr>
              <a:defRPr sz="4961"/>
            </a:lvl8pPr>
            <a:lvl9pPr>
              <a:defRPr sz="4961"/>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9AFE7F6-DD96-4B6A-8360-FAA307DC6061}"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13447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82960" y="2856018"/>
            <a:ext cx="9753279" cy="9996064"/>
          </a:xfrm>
        </p:spPr>
        <p:txBody>
          <a:bodyPr anchor="b"/>
          <a:lstStyle>
            <a:lvl1pPr>
              <a:defRPr sz="7937"/>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12856061" y="6168209"/>
            <a:ext cx="15309146" cy="30444362"/>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endParaRPr lang="es-ES"/>
          </a:p>
        </p:txBody>
      </p:sp>
      <p:sp>
        <p:nvSpPr>
          <p:cNvPr id="4" name="Marcador de texto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9AFE7F6-DD96-4B6A-8360-FAA307DC6061}" type="datetimeFigureOut">
              <a:rPr lang="es-ES" smtClean="0"/>
              <a:t>28/08/2018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2D0D9FE-2146-42C4-8DEE-9507B583C14C}" type="slidenum">
              <a:rPr lang="es-ES" smtClean="0"/>
              <a:t>‹Nº›</a:t>
            </a:fld>
            <a:endParaRPr lang="es-ES"/>
          </a:p>
        </p:txBody>
      </p:sp>
    </p:spTree>
    <p:extLst>
      <p:ext uri="{BB962C8B-B14F-4D97-AF65-F5344CB8AC3E}">
        <p14:creationId xmlns:p14="http://schemas.microsoft.com/office/powerpoint/2010/main" val="370525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2079020" y="2280851"/>
            <a:ext cx="26082248" cy="828047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2079020" y="39706591"/>
            <a:ext cx="6804065" cy="2280848"/>
          </a:xfrm>
          <a:prstGeom prst="rect">
            <a:avLst/>
          </a:prstGeom>
        </p:spPr>
        <p:txBody>
          <a:bodyPr vert="horz" lIns="91440" tIns="45720" rIns="91440" bIns="45720" rtlCol="0" anchor="ctr"/>
          <a:lstStyle>
            <a:lvl1pPr algn="l">
              <a:defRPr sz="2976">
                <a:solidFill>
                  <a:schemeClr val="tx1">
                    <a:tint val="75000"/>
                  </a:schemeClr>
                </a:solidFill>
              </a:defRPr>
            </a:lvl1pPr>
          </a:lstStyle>
          <a:p>
            <a:fld id="{C9AFE7F6-DD96-4B6A-8360-FAA307DC6061}" type="datetimeFigureOut">
              <a:rPr lang="es-ES" smtClean="0"/>
              <a:t>28/08/2018</a:t>
            </a:fld>
            <a:endParaRPr lang="es-ES"/>
          </a:p>
        </p:txBody>
      </p:sp>
      <p:sp>
        <p:nvSpPr>
          <p:cNvPr id="5" name="Marcador de pie de página 4"/>
          <p:cNvSpPr>
            <a:spLocks noGrp="1"/>
          </p:cNvSpPr>
          <p:nvPr>
            <p:ph type="ftr" sz="quarter" idx="3"/>
          </p:nvPr>
        </p:nvSpPr>
        <p:spPr>
          <a:xfrm>
            <a:off x="10017096" y="39706591"/>
            <a:ext cx="10206097" cy="2280848"/>
          </a:xfrm>
          <a:prstGeom prst="rect">
            <a:avLst/>
          </a:prstGeom>
        </p:spPr>
        <p:txBody>
          <a:bodyPr vert="horz" lIns="91440" tIns="45720" rIns="91440" bIns="45720" rtlCol="0" anchor="ctr"/>
          <a:lstStyle>
            <a:lvl1pPr algn="ctr">
              <a:defRPr sz="2976">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1357203" y="39706591"/>
            <a:ext cx="6804065" cy="2280848"/>
          </a:xfrm>
          <a:prstGeom prst="rect">
            <a:avLst/>
          </a:prstGeom>
        </p:spPr>
        <p:txBody>
          <a:bodyPr vert="horz" lIns="91440" tIns="45720" rIns="91440" bIns="45720" rtlCol="0" anchor="ctr"/>
          <a:lstStyle>
            <a:lvl1pPr algn="r">
              <a:defRPr sz="2976">
                <a:solidFill>
                  <a:schemeClr val="tx1">
                    <a:tint val="75000"/>
                  </a:schemeClr>
                </a:solidFill>
              </a:defRPr>
            </a:lvl1pPr>
          </a:lstStyle>
          <a:p>
            <a:fld id="{02D0D9FE-2146-42C4-8DEE-9507B583C14C}" type="slidenum">
              <a:rPr lang="es-ES" smtClean="0"/>
              <a:t>‹Nº›</a:t>
            </a:fld>
            <a:endParaRPr lang="es-ES"/>
          </a:p>
        </p:txBody>
      </p:sp>
    </p:spTree>
    <p:extLst>
      <p:ext uri="{BB962C8B-B14F-4D97-AF65-F5344CB8AC3E}">
        <p14:creationId xmlns:p14="http://schemas.microsoft.com/office/powerpoint/2010/main" val="3571480284"/>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Lst>
  <p:txStyles>
    <p:titleStyle>
      <a:lvl1pPr algn="l" defTabSz="2267986" rtl="0" eaLnBrk="1" latinLnBrk="0" hangingPunct="1">
        <a:lnSpc>
          <a:spcPct val="90000"/>
        </a:lnSpc>
        <a:spcBef>
          <a:spcPct val="0"/>
        </a:spcBef>
        <a:buNone/>
        <a:defRPr sz="10913" kern="1200">
          <a:solidFill>
            <a:schemeClr val="tx1"/>
          </a:solidFill>
          <a:latin typeface="+mj-lt"/>
          <a:ea typeface="+mj-ea"/>
          <a:cs typeface="+mj-cs"/>
        </a:defRPr>
      </a:lvl1pPr>
    </p:titleStyle>
    <p:body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es-E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7.png"/><Relationship Id="rId18" Type="http://schemas.openxmlformats.org/officeDocument/2006/relationships/image" Target="../media/image16.png"/><Relationship Id="rId39" Type="http://schemas.openxmlformats.org/officeDocument/2006/relationships/image" Target="../media/image23.jpg"/><Relationship Id="rId3" Type="http://schemas.openxmlformats.org/officeDocument/2006/relationships/image" Target="../media/image1.jpeg"/><Relationship Id="rId21" Type="http://schemas.openxmlformats.org/officeDocument/2006/relationships/image" Target="../media/image14.png"/><Relationship Id="rId34" Type="http://schemas.openxmlformats.org/officeDocument/2006/relationships/image" Target="../media/image19.png"/><Relationship Id="rId42" Type="http://schemas.openxmlformats.org/officeDocument/2006/relationships/image" Target="../media/image26.jpeg"/><Relationship Id="rId25" Type="http://schemas.openxmlformats.org/officeDocument/2006/relationships/image" Target="../media/image6.png"/><Relationship Id="rId33" Type="http://schemas.openxmlformats.org/officeDocument/2006/relationships/image" Target="../media/image15.png"/><Relationship Id="rId38" Type="http://schemas.openxmlformats.org/officeDocument/2006/relationships/image" Target="../media/image22.png"/><Relationship Id="rId2" Type="http://schemas.openxmlformats.org/officeDocument/2006/relationships/notesSlide" Target="../notesSlides/notesSlide1.xml"/><Relationship Id="rId20" Type="http://schemas.openxmlformats.org/officeDocument/2006/relationships/image" Target="../media/image18.png"/><Relationship Id="rId29" Type="http://schemas.openxmlformats.org/officeDocument/2006/relationships/image" Target="../media/image10.png"/><Relationship Id="rId41" Type="http://schemas.openxmlformats.org/officeDocument/2006/relationships/image" Target="../media/image220.png"/><Relationship Id="rId1" Type="http://schemas.openxmlformats.org/officeDocument/2006/relationships/slideLayout" Target="../slideLayouts/slideLayout1.xml"/><Relationship Id="rId11" Type="http://schemas.openxmlformats.org/officeDocument/2006/relationships/image" Target="../media/image9.png"/><Relationship Id="rId24" Type="http://schemas.openxmlformats.org/officeDocument/2006/relationships/image" Target="../media/image5.png"/><Relationship Id="rId32" Type="http://schemas.openxmlformats.org/officeDocument/2006/relationships/image" Target="../media/image13.png"/><Relationship Id="rId37" Type="http://schemas.openxmlformats.org/officeDocument/2006/relationships/image" Target="../media/image24.png"/><Relationship Id="rId40" Type="http://schemas.openxmlformats.org/officeDocument/2006/relationships/image" Target="../media/image25.png"/><Relationship Id="rId23" Type="http://schemas.openxmlformats.org/officeDocument/2006/relationships/image" Target="../media/image4.png"/><Relationship Id="rId28" Type="http://schemas.openxmlformats.org/officeDocument/2006/relationships/image" Target="../media/image9.emf"/><Relationship Id="rId36" Type="http://schemas.openxmlformats.org/officeDocument/2006/relationships/image" Target="../media/image21.png"/><Relationship Id="rId19" Type="http://schemas.openxmlformats.org/officeDocument/2006/relationships/image" Target="../media/image17.png"/><Relationship Id="rId31" Type="http://schemas.openxmlformats.org/officeDocument/2006/relationships/image" Target="../media/image12.png"/><Relationship Id="rId4" Type="http://schemas.openxmlformats.org/officeDocument/2006/relationships/image" Target="../media/image2.png"/><Relationship Id="rId22" Type="http://schemas.openxmlformats.org/officeDocument/2006/relationships/image" Target="../media/image3.png"/><Relationship Id="rId27" Type="http://schemas.openxmlformats.org/officeDocument/2006/relationships/image" Target="../media/image8.png"/><Relationship Id="rId30" Type="http://schemas.openxmlformats.org/officeDocument/2006/relationships/image" Target="../media/image11.png"/><Relationship Id="rId3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ángulo redondeado 22"/>
          <p:cNvSpPr/>
          <p:nvPr/>
        </p:nvSpPr>
        <p:spPr>
          <a:xfrm>
            <a:off x="235595" y="12076386"/>
            <a:ext cx="16187092" cy="7770144"/>
          </a:xfrm>
          <a:prstGeom prst="roundRect">
            <a:avLst>
              <a:gd name="adj" fmla="val 10581"/>
            </a:avLst>
          </a:prstGeom>
          <a:solidFill>
            <a:schemeClr val="bg1"/>
          </a:solidFill>
          <a:ln w="76200">
            <a:solidFill>
              <a:srgbClr val="FF0000"/>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4" name="Rectángulo redondeado 22"/>
          <p:cNvSpPr/>
          <p:nvPr/>
        </p:nvSpPr>
        <p:spPr>
          <a:xfrm>
            <a:off x="16646272" y="12076386"/>
            <a:ext cx="13354115" cy="7770144"/>
          </a:xfrm>
          <a:prstGeom prst="roundRect">
            <a:avLst>
              <a:gd name="adj" fmla="val 10581"/>
            </a:avLst>
          </a:prstGeom>
          <a:solidFill>
            <a:schemeClr val="bg1"/>
          </a:solidFill>
          <a:ln w="76200">
            <a:solidFill>
              <a:srgbClr val="FF0000"/>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5" name="Rectángulo redondeado 22"/>
          <p:cNvSpPr/>
          <p:nvPr/>
        </p:nvSpPr>
        <p:spPr>
          <a:xfrm>
            <a:off x="16586962" y="4416092"/>
            <a:ext cx="13388104" cy="7520935"/>
          </a:xfrm>
          <a:prstGeom prst="roundRect">
            <a:avLst>
              <a:gd name="adj" fmla="val 10581"/>
            </a:avLst>
          </a:prstGeom>
          <a:solidFill>
            <a:schemeClr val="bg1"/>
          </a:solidFill>
          <a:ln w="76200">
            <a:solidFill>
              <a:srgbClr val="FF0000"/>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20 Rectángulo redondeado"/>
          <p:cNvSpPr/>
          <p:nvPr/>
        </p:nvSpPr>
        <p:spPr>
          <a:xfrm>
            <a:off x="171879" y="41700799"/>
            <a:ext cx="19075267" cy="1015663"/>
          </a:xfrm>
          <a:prstGeom prst="roundRect">
            <a:avLst>
              <a:gd name="adj" fmla="val 25250"/>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Rectángulo redondeado 65"/>
          <p:cNvSpPr/>
          <p:nvPr/>
        </p:nvSpPr>
        <p:spPr>
          <a:xfrm>
            <a:off x="235595" y="20021609"/>
            <a:ext cx="29739472" cy="7362265"/>
          </a:xfrm>
          <a:prstGeom prst="roundRect">
            <a:avLst>
              <a:gd name="adj" fmla="val 5158"/>
            </a:avLst>
          </a:prstGeom>
          <a:noFill/>
          <a:ln w="7620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s-ES" dirty="0"/>
          </a:p>
        </p:txBody>
      </p:sp>
      <p:sp>
        <p:nvSpPr>
          <p:cNvPr id="13" name="CuadroTexto 12"/>
          <p:cNvSpPr txBox="1"/>
          <p:nvPr/>
        </p:nvSpPr>
        <p:spPr>
          <a:xfrm>
            <a:off x="5307104" y="2553039"/>
            <a:ext cx="19345156" cy="769441"/>
          </a:xfrm>
          <a:prstGeom prst="rect">
            <a:avLst/>
          </a:prstGeom>
          <a:noFill/>
        </p:spPr>
        <p:txBody>
          <a:bodyPr wrap="square" rtlCol="0">
            <a:spAutoFit/>
          </a:bodyPr>
          <a:lstStyle/>
          <a:p>
            <a:pPr algn="ctr"/>
            <a:r>
              <a:rPr lang="es-ES" sz="4400" b="1" dirty="0" err="1" smtClean="0"/>
              <a:t>Yalovetzky</a:t>
            </a:r>
            <a:r>
              <a:rPr lang="es-ES" sz="4400" b="1" dirty="0" smtClean="0"/>
              <a:t> R.</a:t>
            </a:r>
            <a:r>
              <a:rPr lang="es-ES" sz="4400" b="1" baseline="30000" dirty="0" smtClean="0"/>
              <a:t>[1][2]</a:t>
            </a:r>
            <a:r>
              <a:rPr lang="es-ES" sz="4400" b="1" dirty="0" smtClean="0"/>
              <a:t>, Velasco E. S.</a:t>
            </a:r>
            <a:r>
              <a:rPr lang="es-ES" sz="4400" b="1" baseline="30000" dirty="0"/>
              <a:t> </a:t>
            </a:r>
            <a:r>
              <a:rPr lang="es-ES" sz="4400" b="1" baseline="30000" dirty="0" smtClean="0"/>
              <a:t>[2</a:t>
            </a:r>
            <a:r>
              <a:rPr lang="es-ES" sz="4400" b="1" baseline="30000" dirty="0"/>
              <a:t>]</a:t>
            </a:r>
            <a:r>
              <a:rPr lang="es-ES" sz="4400" b="1" dirty="0" smtClean="0"/>
              <a:t>, </a:t>
            </a:r>
            <a:r>
              <a:rPr lang="es-ES" sz="4400" b="1" dirty="0" err="1" smtClean="0"/>
              <a:t>Curtosi</a:t>
            </a:r>
            <a:r>
              <a:rPr lang="es-ES" sz="4400" b="1" dirty="0" smtClean="0"/>
              <a:t> G. N.</a:t>
            </a:r>
            <a:r>
              <a:rPr lang="es-ES" sz="4400" b="1" baseline="30000" dirty="0"/>
              <a:t> [2]</a:t>
            </a:r>
            <a:r>
              <a:rPr lang="es-ES" sz="4400" b="1" dirty="0" smtClean="0"/>
              <a:t>, </a:t>
            </a:r>
            <a:r>
              <a:rPr lang="es-ES" sz="4400" b="1" dirty="0" err="1" smtClean="0"/>
              <a:t>Kuster</a:t>
            </a:r>
            <a:r>
              <a:rPr lang="es-ES" sz="4400" b="1" dirty="0" smtClean="0"/>
              <a:t> J.</a:t>
            </a:r>
            <a:r>
              <a:rPr lang="es-ES" sz="4400" b="1" baseline="30000" dirty="0"/>
              <a:t> [2]</a:t>
            </a:r>
            <a:r>
              <a:rPr lang="es-ES" sz="4400" b="1" dirty="0" smtClean="0"/>
              <a:t>, </a:t>
            </a:r>
            <a:r>
              <a:rPr lang="es-ES" sz="4400" b="1" dirty="0" err="1" smtClean="0"/>
              <a:t>Marzocca</a:t>
            </a:r>
            <a:r>
              <a:rPr lang="es-ES" sz="4400" b="1" dirty="0" smtClean="0"/>
              <a:t> Á. J.</a:t>
            </a:r>
            <a:r>
              <a:rPr lang="es-ES" sz="4400" b="1" baseline="30000" dirty="0"/>
              <a:t> [2</a:t>
            </a:r>
            <a:r>
              <a:rPr lang="es-ES" sz="4400" b="1" baseline="30000" dirty="0" smtClean="0"/>
              <a:t>][3]</a:t>
            </a:r>
            <a:endParaRPr lang="es-ES" sz="4400" b="1" dirty="0"/>
          </a:p>
        </p:txBody>
      </p:sp>
      <p:cxnSp>
        <p:nvCxnSpPr>
          <p:cNvPr id="4" name="Conector recto de flecha 3"/>
          <p:cNvCxnSpPr/>
          <p:nvPr/>
        </p:nvCxnSpPr>
        <p:spPr>
          <a:xfrm flipH="1">
            <a:off x="22616160" y="12294774"/>
            <a:ext cx="2082883" cy="521334"/>
          </a:xfrm>
          <a:prstGeom prst="straightConnector1">
            <a:avLst/>
          </a:prstGeom>
          <a:ln w="76200">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300" name="Rectangle 525"/>
          <p:cNvSpPr>
            <a:spLocks noChangeArrowheads="1"/>
          </p:cNvSpPr>
          <p:nvPr/>
        </p:nvSpPr>
        <p:spPr bwMode="auto">
          <a:xfrm>
            <a:off x="0" y="0"/>
            <a:ext cx="30240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ángulo redondeado 5"/>
          <p:cNvSpPr/>
          <p:nvPr/>
        </p:nvSpPr>
        <p:spPr>
          <a:xfrm>
            <a:off x="6073581" y="159063"/>
            <a:ext cx="17733685" cy="2145268"/>
          </a:xfrm>
          <a:prstGeom prst="round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6000" b="1" dirty="0" err="1" smtClean="0">
                <a:effectLst/>
                <a:latin typeface="Calibri" panose="020F0502020204030204" pitchFamily="34" charset="0"/>
                <a:ea typeface="Calibri" panose="020F0502020204030204" pitchFamily="34" charset="0"/>
                <a:cs typeface="Times New Roman" panose="02020603050405020304" pitchFamily="18" charset="0"/>
              </a:rPr>
              <a:t>Estudio</a:t>
            </a:r>
            <a:r>
              <a:rPr lang="en-US" sz="6000" b="1" dirty="0" smtClean="0">
                <a:effectLst/>
                <a:latin typeface="Calibri" panose="020F0502020204030204" pitchFamily="34" charset="0"/>
                <a:ea typeface="Calibri" panose="020F0502020204030204" pitchFamily="34" charset="0"/>
                <a:cs typeface="Times New Roman" panose="02020603050405020304" pitchFamily="18" charset="0"/>
              </a:rPr>
              <a:t> de </a:t>
            </a:r>
            <a:r>
              <a:rPr lang="en-US" sz="6000" b="1" dirty="0" err="1" smtClean="0">
                <a:effectLst/>
                <a:latin typeface="Calibri" panose="020F0502020204030204" pitchFamily="34" charset="0"/>
                <a:ea typeface="Calibri" panose="020F0502020204030204" pitchFamily="34" charset="0"/>
                <a:cs typeface="Times New Roman" panose="02020603050405020304" pitchFamily="18" charset="0"/>
              </a:rPr>
              <a:t>los</a:t>
            </a:r>
            <a:r>
              <a:rPr lang="en-US" sz="60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6000" b="1" dirty="0" err="1" smtClean="0">
                <a:effectLst/>
                <a:latin typeface="Calibri" panose="020F0502020204030204" pitchFamily="34" charset="0"/>
                <a:ea typeface="Calibri" panose="020F0502020204030204" pitchFamily="34" charset="0"/>
                <a:cs typeface="Times New Roman" panose="02020603050405020304" pitchFamily="18" charset="0"/>
              </a:rPr>
              <a:t>modos</a:t>
            </a:r>
            <a:r>
              <a:rPr lang="en-US" sz="60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6000" b="1" dirty="0" smtClean="0">
                <a:latin typeface="Calibri" panose="020F0502020204030204" pitchFamily="34" charset="0"/>
                <a:ea typeface="Calibri" panose="020F0502020204030204" pitchFamily="34" charset="0"/>
                <a:cs typeface="Times New Roman" panose="02020603050405020304" pitchFamily="18" charset="0"/>
              </a:rPr>
              <a:t>de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vibración</a:t>
            </a:r>
            <a:r>
              <a:rPr lang="en-US" sz="6000" b="1" dirty="0" smtClean="0">
                <a:latin typeface="Calibri" panose="020F0502020204030204" pitchFamily="34" charset="0"/>
                <a:ea typeface="Calibri" panose="020F0502020204030204" pitchFamily="34" charset="0"/>
                <a:cs typeface="Times New Roman" panose="02020603050405020304" pitchFamily="18" charset="0"/>
              </a:rPr>
              <a:t> de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neumáticos</a:t>
            </a:r>
            <a:r>
              <a:rPr lang="en-US" sz="6000" b="1" dirty="0" smtClean="0">
                <a:latin typeface="Calibri" panose="020F0502020204030204" pitchFamily="34" charset="0"/>
                <a:ea typeface="Calibri" panose="020F0502020204030204" pitchFamily="34" charset="0"/>
                <a:cs typeface="Times New Roman" panose="02020603050405020304" pitchFamily="18" charset="0"/>
              </a:rPr>
              <a:t> </a:t>
            </a:r>
          </a:p>
          <a:p>
            <a:pPr algn="ctr"/>
            <a:r>
              <a:rPr lang="en-US" sz="6000" b="1" dirty="0" smtClean="0">
                <a:latin typeface="Calibri" panose="020F0502020204030204" pitchFamily="34" charset="0"/>
                <a:ea typeface="Calibri" panose="020F0502020204030204" pitchFamily="34" charset="0"/>
                <a:cs typeface="Times New Roman" panose="02020603050405020304" pitchFamily="18" charset="0"/>
              </a:rPr>
              <a:t>y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su</a:t>
            </a:r>
            <a:r>
              <a:rPr lang="en-US" sz="6000" b="1" dirty="0" smtClean="0">
                <a:latin typeface="Calibri" panose="020F0502020204030204" pitchFamily="34" charset="0"/>
                <a:ea typeface="Calibri" panose="020F0502020204030204" pitchFamily="34" charset="0"/>
                <a:cs typeface="Times New Roman" panose="02020603050405020304" pitchFamily="18" charset="0"/>
              </a:rPr>
              <a:t>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transmisión</a:t>
            </a:r>
            <a:r>
              <a:rPr lang="en-US" sz="6000" b="1" dirty="0" smtClean="0">
                <a:latin typeface="Calibri" panose="020F0502020204030204" pitchFamily="34" charset="0"/>
                <a:ea typeface="Calibri" panose="020F0502020204030204" pitchFamily="34" charset="0"/>
                <a:cs typeface="Times New Roman" panose="02020603050405020304" pitchFamily="18" charset="0"/>
              </a:rPr>
              <a:t>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en</a:t>
            </a:r>
            <a:r>
              <a:rPr lang="en-US" sz="6000" b="1" dirty="0" smtClean="0">
                <a:latin typeface="Calibri" panose="020F0502020204030204" pitchFamily="34" charset="0"/>
                <a:ea typeface="Calibri" panose="020F0502020204030204" pitchFamily="34" charset="0"/>
                <a:cs typeface="Times New Roman" panose="02020603050405020304" pitchFamily="18" charset="0"/>
              </a:rPr>
              <a:t>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vehículos</a:t>
            </a:r>
            <a:r>
              <a:rPr lang="en-US" sz="6000" b="1" dirty="0" smtClean="0">
                <a:latin typeface="Calibri" panose="020F0502020204030204" pitchFamily="34" charset="0"/>
                <a:ea typeface="Calibri" panose="020F0502020204030204" pitchFamily="34" charset="0"/>
                <a:cs typeface="Times New Roman" panose="02020603050405020304" pitchFamily="18" charset="0"/>
              </a:rPr>
              <a:t> de </a:t>
            </a:r>
            <a:r>
              <a:rPr lang="en-US" sz="6000" b="1" dirty="0" err="1" smtClean="0">
                <a:latin typeface="Calibri" panose="020F0502020204030204" pitchFamily="34" charset="0"/>
                <a:ea typeface="Calibri" panose="020F0502020204030204" pitchFamily="34" charset="0"/>
                <a:cs typeface="Times New Roman" panose="02020603050405020304" pitchFamily="18" charset="0"/>
              </a:rPr>
              <a:t>pasajeros</a:t>
            </a:r>
            <a:endParaRPr lang="es-ES" sz="6000" dirty="0"/>
          </a:p>
        </p:txBody>
      </p:sp>
      <p:sp>
        <p:nvSpPr>
          <p:cNvPr id="23" name="Rectángulo redondeado 22"/>
          <p:cNvSpPr/>
          <p:nvPr/>
        </p:nvSpPr>
        <p:spPr>
          <a:xfrm>
            <a:off x="327871" y="4552247"/>
            <a:ext cx="16094816" cy="7384780"/>
          </a:xfrm>
          <a:prstGeom prst="roundRect">
            <a:avLst>
              <a:gd name="adj" fmla="val 10581"/>
            </a:avLst>
          </a:prstGeom>
          <a:solidFill>
            <a:schemeClr val="bg1"/>
          </a:solidFill>
          <a:ln w="76200">
            <a:solidFill>
              <a:srgbClr val="FF0000"/>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2" name="61 CuadroTexto"/>
          <p:cNvSpPr txBox="1"/>
          <p:nvPr/>
        </p:nvSpPr>
        <p:spPr>
          <a:xfrm>
            <a:off x="497994" y="41793132"/>
            <a:ext cx="29085727" cy="923330"/>
          </a:xfrm>
          <a:prstGeom prst="rect">
            <a:avLst/>
          </a:prstGeom>
          <a:noFill/>
        </p:spPr>
        <p:txBody>
          <a:bodyPr wrap="square" rtlCol="0">
            <a:spAutoFit/>
          </a:bodyPr>
          <a:lstStyle/>
          <a:p>
            <a:r>
              <a:rPr lang="es-AR" sz="1800" dirty="0" smtClean="0"/>
              <a:t>Referencias</a:t>
            </a:r>
          </a:p>
          <a:p>
            <a:r>
              <a:rPr lang="en-US" sz="1800" dirty="0" smtClean="0"/>
              <a:t>[1] Feng</a:t>
            </a:r>
            <a:r>
              <a:rPr lang="en-US" sz="1800" dirty="0"/>
              <a:t>, Z., </a:t>
            </a:r>
            <a:r>
              <a:rPr lang="en-US" sz="1800" dirty="0" err="1"/>
              <a:t>Gu</a:t>
            </a:r>
            <a:r>
              <a:rPr lang="en-US" sz="1800" dirty="0"/>
              <a:t>, P., Chen, Y., </a:t>
            </a:r>
            <a:r>
              <a:rPr lang="en-US" sz="1800" dirty="0" smtClean="0"/>
              <a:t>Li</a:t>
            </a:r>
            <a:r>
              <a:rPr lang="en-US" sz="1800" dirty="0"/>
              <a:t>, Z., "Modeling and </a:t>
            </a:r>
            <a:r>
              <a:rPr lang="en-US" sz="1800" dirty="0" smtClean="0"/>
              <a:t>Experimental Investigation </a:t>
            </a:r>
            <a:r>
              <a:rPr lang="en-US" sz="1800" dirty="0"/>
              <a:t>of Tire Cavity Noise Generation Mechanisms for a Rolling Tire," </a:t>
            </a:r>
            <a:r>
              <a:rPr lang="en-US" sz="1800" i="1" dirty="0"/>
              <a:t>SAE Int. J. </a:t>
            </a:r>
            <a:r>
              <a:rPr lang="en-US" sz="1800" i="1" dirty="0" err="1"/>
              <a:t>Passeng</a:t>
            </a:r>
            <a:r>
              <a:rPr lang="en-US" sz="1800" i="1" dirty="0"/>
              <a:t>. Cars – Mech. Syst.</a:t>
            </a:r>
            <a:r>
              <a:rPr lang="en-US" sz="1800" dirty="0"/>
              <a:t> 2(1):1414-1423, </a:t>
            </a:r>
            <a:r>
              <a:rPr lang="en-US" sz="1800" dirty="0" smtClean="0"/>
              <a:t>2009</a:t>
            </a:r>
          </a:p>
          <a:p>
            <a:r>
              <a:rPr lang="es-AR" sz="1800" dirty="0" smtClean="0"/>
              <a:t>[2 ]</a:t>
            </a:r>
            <a:r>
              <a:rPr lang="es-AR" sz="1800" dirty="0"/>
              <a:t> SAE International. </a:t>
            </a:r>
            <a:r>
              <a:rPr lang="es-AR" sz="1800" i="1" dirty="0"/>
              <a:t>Surface </a:t>
            </a:r>
            <a:r>
              <a:rPr lang="es-AR" sz="1800" i="1" dirty="0" err="1"/>
              <a:t>Vehicle</a:t>
            </a:r>
            <a:r>
              <a:rPr lang="es-AR" sz="1800" i="1" dirty="0"/>
              <a:t> </a:t>
            </a:r>
            <a:r>
              <a:rPr lang="es-AR" sz="1800" i="1" dirty="0" err="1"/>
              <a:t>Recommended</a:t>
            </a:r>
            <a:r>
              <a:rPr lang="es-AR" sz="1800" i="1" dirty="0"/>
              <a:t> </a:t>
            </a:r>
            <a:r>
              <a:rPr lang="es-AR" sz="1800" i="1" dirty="0" err="1"/>
              <a:t>practice</a:t>
            </a:r>
            <a:r>
              <a:rPr lang="es-AR" sz="1800" dirty="0"/>
              <a:t>, 2012.</a:t>
            </a:r>
          </a:p>
        </p:txBody>
      </p:sp>
      <p:sp>
        <p:nvSpPr>
          <p:cNvPr id="257" name="256 CuadroTexto"/>
          <p:cNvSpPr txBox="1"/>
          <p:nvPr/>
        </p:nvSpPr>
        <p:spPr>
          <a:xfrm>
            <a:off x="695669" y="4603242"/>
            <a:ext cx="3140540" cy="1015663"/>
          </a:xfrm>
          <a:prstGeom prst="rect">
            <a:avLst/>
          </a:prstGeom>
          <a:noFill/>
        </p:spPr>
        <p:txBody>
          <a:bodyPr wrap="none" rtlCol="0">
            <a:spAutoFit/>
          </a:bodyPr>
          <a:lstStyle/>
          <a:p>
            <a:r>
              <a:rPr lang="es-AR" sz="6000" b="1" dirty="0" smtClean="0"/>
              <a:t>Resumen</a:t>
            </a:r>
            <a:endParaRPr lang="es-AR" sz="6000" b="1" dirty="0"/>
          </a:p>
        </p:txBody>
      </p:sp>
      <p:pic>
        <p:nvPicPr>
          <p:cNvPr id="26" name="2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196" y="262201"/>
            <a:ext cx="4166663" cy="1894638"/>
          </a:xfrm>
          <a:prstGeom prst="rect">
            <a:avLst/>
          </a:prstGeom>
        </p:spPr>
      </p:pic>
      <p:sp>
        <p:nvSpPr>
          <p:cNvPr id="27" name="26 CuadroTexto"/>
          <p:cNvSpPr txBox="1"/>
          <p:nvPr/>
        </p:nvSpPr>
        <p:spPr>
          <a:xfrm>
            <a:off x="24883154" y="365339"/>
            <a:ext cx="4855779" cy="1938992"/>
          </a:xfrm>
          <a:prstGeom prst="rect">
            <a:avLst/>
          </a:prstGeom>
          <a:noFill/>
        </p:spPr>
        <p:txBody>
          <a:bodyPr wrap="square" rtlCol="0">
            <a:spAutoFit/>
          </a:bodyPr>
          <a:lstStyle/>
          <a:p>
            <a:pPr algn="ctr"/>
            <a:r>
              <a:rPr lang="es-AR" sz="4000" b="1" i="1" dirty="0" smtClean="0">
                <a:effectLst>
                  <a:outerShdw blurRad="38100" dist="38100" dir="2700000" algn="tl">
                    <a:srgbClr val="000000">
                      <a:alpha val="43137"/>
                    </a:srgbClr>
                  </a:outerShdw>
                </a:effectLst>
              </a:rPr>
              <a:t>Grupo de Investigación </a:t>
            </a:r>
          </a:p>
          <a:p>
            <a:pPr algn="ctr"/>
            <a:r>
              <a:rPr lang="es-AR" sz="4000" b="1" i="1" dirty="0" smtClean="0">
                <a:effectLst>
                  <a:outerShdw blurRad="38100" dist="38100" dir="2700000" algn="tl">
                    <a:srgbClr val="000000">
                      <a:alpha val="43137"/>
                    </a:srgbClr>
                  </a:outerShdw>
                </a:effectLst>
              </a:rPr>
              <a:t>Gerencia I+D</a:t>
            </a:r>
            <a:endParaRPr lang="es-AR" sz="4000" b="1" i="1" dirty="0">
              <a:effectLst>
                <a:outerShdw blurRad="38100" dist="38100" dir="2700000" algn="tl">
                  <a:srgbClr val="000000">
                    <a:alpha val="43137"/>
                  </a:srgbClr>
                </a:outerShdw>
              </a:effectLst>
            </a:endParaRPr>
          </a:p>
        </p:txBody>
      </p:sp>
      <p:sp>
        <p:nvSpPr>
          <p:cNvPr id="144" name="143 CuadroTexto"/>
          <p:cNvSpPr txBox="1"/>
          <p:nvPr/>
        </p:nvSpPr>
        <p:spPr>
          <a:xfrm>
            <a:off x="825476" y="3301784"/>
            <a:ext cx="27909854" cy="1107996"/>
          </a:xfrm>
          <a:prstGeom prst="rect">
            <a:avLst/>
          </a:prstGeom>
          <a:noFill/>
        </p:spPr>
        <p:txBody>
          <a:bodyPr wrap="square" rtlCol="0">
            <a:spAutoFit/>
          </a:bodyPr>
          <a:lstStyle/>
          <a:p>
            <a:pPr algn="ctr"/>
            <a:r>
              <a:rPr lang="es-ES" sz="3600" b="1" baseline="30000" dirty="0"/>
              <a:t>[1</a:t>
            </a:r>
            <a:r>
              <a:rPr lang="es-ES" sz="3600" b="1" baseline="30000" dirty="0" smtClean="0"/>
              <a:t>] </a:t>
            </a:r>
            <a:r>
              <a:rPr lang="es-AR" sz="3300" b="1" i="1" dirty="0" smtClean="0"/>
              <a:t>Departamento de Física, </a:t>
            </a:r>
            <a:r>
              <a:rPr lang="es-AR" sz="3300" b="1" i="1" dirty="0" err="1" smtClean="0"/>
              <a:t>FCEyN</a:t>
            </a:r>
            <a:r>
              <a:rPr lang="es-AR" sz="3300" b="1" i="1" dirty="0" smtClean="0"/>
              <a:t>, UBA. </a:t>
            </a:r>
            <a:r>
              <a:rPr lang="es-ES" sz="3600" b="1" baseline="30000" dirty="0" smtClean="0"/>
              <a:t>[</a:t>
            </a:r>
            <a:r>
              <a:rPr lang="es-ES" sz="3600" b="1" baseline="30000" dirty="0"/>
              <a:t>2</a:t>
            </a:r>
            <a:r>
              <a:rPr lang="es-ES" sz="3600" b="1" baseline="30000" dirty="0" smtClean="0"/>
              <a:t>] </a:t>
            </a:r>
            <a:r>
              <a:rPr lang="es-AR" sz="3300" b="1" i="1" dirty="0" smtClean="0"/>
              <a:t>Grupo de Investigación, Gerencia de Investigación y Desarrollo, FATE  S.A.I.C.I.</a:t>
            </a:r>
          </a:p>
          <a:p>
            <a:pPr algn="ctr"/>
            <a:r>
              <a:rPr lang="es-ES" sz="3600" b="1" baseline="30000" dirty="0" smtClean="0"/>
              <a:t>[3] </a:t>
            </a:r>
            <a:r>
              <a:rPr lang="es-AR" sz="3300" b="1" i="1" dirty="0" smtClean="0"/>
              <a:t>Laboratorio de Polímeros y Materiales Compuestos, Departamento de Física, </a:t>
            </a:r>
            <a:r>
              <a:rPr lang="es-AR" sz="3300" b="1" i="1" dirty="0" err="1" smtClean="0"/>
              <a:t>FCEyN</a:t>
            </a:r>
            <a:r>
              <a:rPr lang="es-AR" sz="3300" b="1" i="1" dirty="0" smtClean="0"/>
              <a:t>, UBA.</a:t>
            </a:r>
          </a:p>
        </p:txBody>
      </p:sp>
      <p:grpSp>
        <p:nvGrpSpPr>
          <p:cNvPr id="37" name="36 Grupo"/>
          <p:cNvGrpSpPr/>
          <p:nvPr/>
        </p:nvGrpSpPr>
        <p:grpSpPr>
          <a:xfrm>
            <a:off x="16839434" y="7119814"/>
            <a:ext cx="7225067" cy="3605528"/>
            <a:chOff x="17882532" y="7333408"/>
            <a:chExt cx="7225067" cy="3605528"/>
          </a:xfrm>
        </p:grpSpPr>
        <p:grpSp>
          <p:nvGrpSpPr>
            <p:cNvPr id="226" name="225 Grupo"/>
            <p:cNvGrpSpPr/>
            <p:nvPr/>
          </p:nvGrpSpPr>
          <p:grpSpPr>
            <a:xfrm>
              <a:off x="17882532" y="7750376"/>
              <a:ext cx="7225067" cy="3188560"/>
              <a:chOff x="19454773" y="5445402"/>
              <a:chExt cx="7209332" cy="3057361"/>
            </a:xfrm>
          </p:grpSpPr>
          <p:pic>
            <p:nvPicPr>
              <p:cNvPr id="2625" name="Picture 1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4773" y="5445402"/>
                <a:ext cx="7209332" cy="3057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1" name="40 Conector recto"/>
              <p:cNvCxnSpPr/>
              <p:nvPr/>
            </p:nvCxnSpPr>
            <p:spPr>
              <a:xfrm>
                <a:off x="19817365" y="7848289"/>
                <a:ext cx="5713749" cy="0"/>
              </a:xfrm>
              <a:prstGeom prst="line">
                <a:avLst/>
              </a:prstGeom>
              <a:ln w="57150"/>
            </p:spPr>
            <p:style>
              <a:lnRef idx="1">
                <a:schemeClr val="dk1"/>
              </a:lnRef>
              <a:fillRef idx="0">
                <a:schemeClr val="dk1"/>
              </a:fillRef>
              <a:effectRef idx="0">
                <a:schemeClr val="dk1"/>
              </a:effectRef>
              <a:fontRef idx="minor">
                <a:schemeClr val="tx1"/>
              </a:fontRef>
            </p:style>
          </p:cxnSp>
        </p:grpSp>
        <p:sp>
          <p:nvSpPr>
            <p:cNvPr id="166" name="165 CuadroTexto"/>
            <p:cNvSpPr txBox="1"/>
            <p:nvPr/>
          </p:nvSpPr>
          <p:spPr>
            <a:xfrm>
              <a:off x="18708577" y="7333408"/>
              <a:ext cx="1991861" cy="553998"/>
            </a:xfrm>
            <a:prstGeom prst="rect">
              <a:avLst/>
            </a:prstGeom>
            <a:noFill/>
          </p:spPr>
          <p:txBody>
            <a:bodyPr wrap="square" rtlCol="0">
              <a:spAutoFit/>
            </a:bodyPr>
            <a:lstStyle/>
            <a:p>
              <a:r>
                <a:rPr lang="es-AR" sz="3000" b="1" dirty="0" smtClean="0"/>
                <a:t>Cavidad 0</a:t>
              </a:r>
              <a:endParaRPr lang="es-AR" sz="3000" b="1" dirty="0"/>
            </a:p>
          </p:txBody>
        </p:sp>
        <p:sp>
          <p:nvSpPr>
            <p:cNvPr id="167" name="166 CuadroTexto"/>
            <p:cNvSpPr txBox="1"/>
            <p:nvPr/>
          </p:nvSpPr>
          <p:spPr>
            <a:xfrm>
              <a:off x="20856037" y="7338328"/>
              <a:ext cx="3621889" cy="553998"/>
            </a:xfrm>
            <a:prstGeom prst="rect">
              <a:avLst/>
            </a:prstGeom>
            <a:noFill/>
          </p:spPr>
          <p:txBody>
            <a:bodyPr wrap="square" rtlCol="0">
              <a:spAutoFit/>
            </a:bodyPr>
            <a:lstStyle/>
            <a:p>
              <a:r>
                <a:rPr lang="es-AR" sz="3000" b="1" dirty="0" smtClean="0"/>
                <a:t>Cavidad extremum</a:t>
              </a:r>
              <a:endParaRPr lang="es-AR" sz="3000" b="1" dirty="0"/>
            </a:p>
          </p:txBody>
        </p:sp>
      </p:grpSp>
      <p:sp>
        <p:nvSpPr>
          <p:cNvPr id="36" name="35 CuadroTexto"/>
          <p:cNvSpPr txBox="1"/>
          <p:nvPr/>
        </p:nvSpPr>
        <p:spPr>
          <a:xfrm>
            <a:off x="17062937" y="4603243"/>
            <a:ext cx="12617817" cy="1015663"/>
          </a:xfrm>
          <a:prstGeom prst="rect">
            <a:avLst/>
          </a:prstGeom>
          <a:noFill/>
        </p:spPr>
        <p:txBody>
          <a:bodyPr wrap="square" rtlCol="0">
            <a:spAutoFit/>
          </a:bodyPr>
          <a:lstStyle/>
          <a:p>
            <a:r>
              <a:rPr lang="es-AR" sz="6000" b="1" dirty="0" smtClean="0"/>
              <a:t>Generación de las vibraciones acústicas  </a:t>
            </a:r>
          </a:p>
        </p:txBody>
      </p:sp>
      <p:sp>
        <p:nvSpPr>
          <p:cNvPr id="39" name="38 CuadroTexto"/>
          <p:cNvSpPr txBox="1"/>
          <p:nvPr/>
        </p:nvSpPr>
        <p:spPr>
          <a:xfrm>
            <a:off x="17062939" y="5647406"/>
            <a:ext cx="12520782" cy="1477328"/>
          </a:xfrm>
          <a:prstGeom prst="rect">
            <a:avLst/>
          </a:prstGeom>
          <a:noFill/>
        </p:spPr>
        <p:txBody>
          <a:bodyPr wrap="square" rtlCol="0">
            <a:spAutoFit/>
          </a:bodyPr>
          <a:lstStyle/>
          <a:p>
            <a:pPr algn="just"/>
            <a:r>
              <a:rPr lang="es-AR" sz="3000" dirty="0" smtClean="0"/>
              <a:t>El </a:t>
            </a:r>
            <a:r>
              <a:rPr lang="es-AR" sz="3000" b="1" dirty="0" smtClean="0"/>
              <a:t>aire en el interior de la cavidad</a:t>
            </a:r>
            <a:r>
              <a:rPr lang="es-AR" sz="3000" dirty="0" smtClean="0"/>
              <a:t>, al ser excitado por la interacción del neumático con la pavimento, presenta modos de resonancia característicos que obedecen a una determinada distribución de la presión.  </a:t>
            </a:r>
          </a:p>
        </p:txBody>
      </p:sp>
      <mc:AlternateContent xmlns:mc="http://schemas.openxmlformats.org/markup-compatibility/2006" xmlns:a14="http://schemas.microsoft.com/office/drawing/2010/main">
        <mc:Choice Requires="a14">
          <p:sp>
            <p:nvSpPr>
              <p:cNvPr id="40" name="39 CuadroTexto"/>
              <p:cNvSpPr txBox="1"/>
              <p:nvPr/>
            </p:nvSpPr>
            <p:spPr>
              <a:xfrm>
                <a:off x="23909063" y="7353412"/>
                <a:ext cx="5771692" cy="4199419"/>
              </a:xfrm>
              <a:prstGeom prst="rect">
                <a:avLst/>
              </a:prstGeom>
              <a:noFill/>
            </p:spPr>
            <p:txBody>
              <a:bodyPr wrap="square" rtlCol="0">
                <a:spAutoFit/>
              </a:bodyPr>
              <a:lstStyle/>
              <a:p>
                <a:pPr algn="just"/>
                <a:r>
                  <a:rPr lang="es-AR" sz="3000" dirty="0" smtClean="0"/>
                  <a:t>A primera aproximación:</a:t>
                </a:r>
              </a:p>
              <a:p>
                <a:pPr algn="just"/>
                <a:endParaRPr lang="es-AR" sz="3000" dirty="0" smtClean="0"/>
              </a:p>
              <a:p>
                <a:pPr algn="just"/>
                <a14:m>
                  <m:oMathPara xmlns:m="http://schemas.openxmlformats.org/officeDocument/2006/math">
                    <m:oMathParaPr>
                      <m:jc m:val="centerGroup"/>
                    </m:oMathParaPr>
                    <m:oMath xmlns:m="http://schemas.openxmlformats.org/officeDocument/2006/math">
                      <m:sSub>
                        <m:sSubPr>
                          <m:ctrlPr>
                            <a:rPr lang="es-AR" sz="3000" i="1" smtClean="0">
                              <a:latin typeface="Cambria Math"/>
                            </a:rPr>
                          </m:ctrlPr>
                        </m:sSubPr>
                        <m:e>
                          <m:r>
                            <a:rPr lang="es-AR" sz="3000" b="0" i="1" smtClean="0">
                              <a:latin typeface="Cambria Math"/>
                            </a:rPr>
                            <m:t>𝑓</m:t>
                          </m:r>
                        </m:e>
                        <m:sub>
                          <m:r>
                            <a:rPr lang="es-AR" sz="3000" b="0" i="1" smtClean="0">
                              <a:latin typeface="Cambria Math"/>
                            </a:rPr>
                            <m:t>𝑐𝑎𝑣</m:t>
                          </m:r>
                        </m:sub>
                      </m:sSub>
                      <m:r>
                        <a:rPr lang="es-AR" sz="3000" b="0" i="1" smtClean="0">
                          <a:latin typeface="Cambria Math"/>
                        </a:rPr>
                        <m:t>= </m:t>
                      </m:r>
                      <m:f>
                        <m:fPr>
                          <m:ctrlPr>
                            <a:rPr lang="es-AR" sz="3000" b="0" i="1" smtClean="0">
                              <a:latin typeface="Cambria Math"/>
                            </a:rPr>
                          </m:ctrlPr>
                        </m:fPr>
                        <m:num>
                          <m:sSub>
                            <m:sSubPr>
                              <m:ctrlPr>
                                <a:rPr lang="es-AR" sz="3000" b="0" i="1" smtClean="0">
                                  <a:latin typeface="Cambria Math"/>
                                </a:rPr>
                              </m:ctrlPr>
                            </m:sSubPr>
                            <m:e>
                              <m:r>
                                <a:rPr lang="es-AR" sz="3000" b="0" i="1" smtClean="0">
                                  <a:latin typeface="Cambria Math"/>
                                </a:rPr>
                                <m:t>𝑣</m:t>
                              </m:r>
                            </m:e>
                            <m:sub>
                              <m:r>
                                <a:rPr lang="es-AR" sz="3000" b="0" i="1" smtClean="0">
                                  <a:latin typeface="Cambria Math"/>
                                </a:rPr>
                                <m:t>𝑠𝑜𝑛</m:t>
                              </m:r>
                            </m:sub>
                          </m:sSub>
                        </m:num>
                        <m:den>
                          <m:sSub>
                            <m:sSubPr>
                              <m:ctrlPr>
                                <a:rPr lang="es-AR" sz="3000" b="0" i="1" smtClean="0">
                                  <a:latin typeface="Cambria Math"/>
                                </a:rPr>
                              </m:ctrlPr>
                            </m:sSubPr>
                            <m:e>
                              <m:r>
                                <a:rPr lang="es-AR" sz="3000" b="0" i="1" smtClean="0">
                                  <a:latin typeface="Cambria Math"/>
                                </a:rPr>
                                <m:t>𝑙</m:t>
                              </m:r>
                            </m:e>
                            <m:sub>
                              <m:r>
                                <a:rPr lang="es-AR" sz="3000" b="0" i="1" smtClean="0">
                                  <a:latin typeface="Cambria Math"/>
                                </a:rPr>
                                <m:t>𝑒𝑓𝑓</m:t>
                              </m:r>
                            </m:sub>
                          </m:sSub>
                        </m:den>
                      </m:f>
                    </m:oMath>
                  </m:oMathPara>
                </a14:m>
                <a:endParaRPr lang="es-AR" sz="3000" b="0" dirty="0" smtClean="0"/>
              </a:p>
              <a:p>
                <a:pPr algn="just"/>
                <a:endParaRPr lang="es-AR" sz="3000" b="0" dirty="0" smtClean="0"/>
              </a:p>
              <a:p>
                <a:pPr algn="just"/>
                <a14:m>
                  <m:oMath xmlns:m="http://schemas.openxmlformats.org/officeDocument/2006/math">
                    <m:sSub>
                      <m:sSubPr>
                        <m:ctrlPr>
                          <a:rPr lang="es-AR" sz="2500" i="1">
                            <a:latin typeface="Cambria Math"/>
                          </a:rPr>
                        </m:ctrlPr>
                      </m:sSubPr>
                      <m:e>
                        <m:r>
                          <a:rPr lang="es-AR" sz="2500" i="1">
                            <a:latin typeface="Cambria Math"/>
                          </a:rPr>
                          <m:t>𝑙</m:t>
                        </m:r>
                      </m:e>
                      <m:sub>
                        <m:r>
                          <a:rPr lang="es-AR" sz="2500" i="1">
                            <a:latin typeface="Cambria Math"/>
                          </a:rPr>
                          <m:t>𝑒𝑓𝑓</m:t>
                        </m:r>
                      </m:sub>
                    </m:sSub>
                  </m:oMath>
                </a14:m>
                <a:r>
                  <a:rPr lang="es-AR" sz="2500" dirty="0" smtClean="0"/>
                  <a:t>es una longitud efectiva del neumático. </a:t>
                </a:r>
              </a:p>
              <a:p>
                <a:pPr algn="just"/>
                <a:endParaRPr lang="es-AR" sz="3000" dirty="0"/>
              </a:p>
              <a:p>
                <a:pPr algn="ctr"/>
                <a:r>
                  <a:rPr lang="es-AR" sz="3000" dirty="0" smtClean="0"/>
                  <a:t> </a:t>
                </a:r>
                <a14:m>
                  <m:oMath xmlns:m="http://schemas.openxmlformats.org/officeDocument/2006/math">
                    <m:sSub>
                      <m:sSubPr>
                        <m:ctrlPr>
                          <a:rPr lang="es-AR" sz="3000" i="1">
                            <a:latin typeface="Cambria Math"/>
                          </a:rPr>
                        </m:ctrlPr>
                      </m:sSubPr>
                      <m:e>
                        <m:r>
                          <a:rPr lang="es-AR" sz="3000" i="1">
                            <a:latin typeface="Cambria Math"/>
                          </a:rPr>
                          <m:t>𝑣</m:t>
                        </m:r>
                      </m:e>
                      <m:sub>
                        <m:r>
                          <a:rPr lang="es-AR" sz="3000" i="1">
                            <a:latin typeface="Cambria Math"/>
                          </a:rPr>
                          <m:t>𝑠𝑜𝑛</m:t>
                        </m:r>
                      </m:sub>
                    </m:sSub>
                    <m:r>
                      <a:rPr lang="es-AR" sz="3000" b="0" i="0" smtClean="0">
                        <a:latin typeface="Cambria Math"/>
                      </a:rPr>
                      <m:t>=</m:t>
                    </m:r>
                    <m:sSub>
                      <m:sSubPr>
                        <m:ctrlPr>
                          <a:rPr lang="es-AR" sz="3000" i="1">
                            <a:latin typeface="Cambria Math"/>
                          </a:rPr>
                        </m:ctrlPr>
                      </m:sSubPr>
                      <m:e>
                        <m:r>
                          <a:rPr lang="es-AR" sz="3000" i="1">
                            <a:latin typeface="Cambria Math"/>
                          </a:rPr>
                          <m:t>𝑣</m:t>
                        </m:r>
                      </m:e>
                      <m:sub>
                        <m:r>
                          <a:rPr lang="es-AR" sz="3000" i="1">
                            <a:latin typeface="Cambria Math"/>
                          </a:rPr>
                          <m:t>𝑠𝑜𝑛</m:t>
                        </m:r>
                      </m:sub>
                    </m:sSub>
                  </m:oMath>
                </a14:m>
                <a:r>
                  <a:rPr lang="es-AR" sz="3000" dirty="0" smtClean="0"/>
                  <a:t> (T)</a:t>
                </a:r>
              </a:p>
              <a:p>
                <a:pPr algn="just"/>
                <a:endParaRPr lang="es-AR" sz="3000"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23909063" y="7353412"/>
                <a:ext cx="5771692" cy="4199419"/>
              </a:xfrm>
              <a:prstGeom prst="rect">
                <a:avLst/>
              </a:prstGeom>
              <a:blipFill rotWithShape="1">
                <a:blip r:embed="rId11"/>
                <a:stretch>
                  <a:fillRect l="-2429" t="-1742" r="-1584"/>
                </a:stretch>
              </a:blipFill>
            </p:spPr>
            <p:txBody>
              <a:bodyPr/>
              <a:lstStyle/>
              <a:p>
                <a:r>
                  <a:rPr lang="es-AR">
                    <a:noFill/>
                  </a:rPr>
                  <a:t> </a:t>
                </a:r>
              </a:p>
            </p:txBody>
          </p:sp>
        </mc:Fallback>
      </mc:AlternateContent>
      <p:sp>
        <p:nvSpPr>
          <p:cNvPr id="154" name="153 CuadroTexto"/>
          <p:cNvSpPr txBox="1"/>
          <p:nvPr/>
        </p:nvSpPr>
        <p:spPr>
          <a:xfrm>
            <a:off x="621119" y="12219571"/>
            <a:ext cx="10113744" cy="1015663"/>
          </a:xfrm>
          <a:prstGeom prst="rect">
            <a:avLst/>
          </a:prstGeom>
          <a:noFill/>
        </p:spPr>
        <p:txBody>
          <a:bodyPr wrap="square" rtlCol="0">
            <a:spAutoFit/>
          </a:bodyPr>
          <a:lstStyle/>
          <a:p>
            <a:r>
              <a:rPr lang="es-AR" sz="6000" b="1" dirty="0" smtClean="0"/>
              <a:t>Dependencia con la presión</a:t>
            </a:r>
          </a:p>
        </p:txBody>
      </p:sp>
      <mc:AlternateContent xmlns:mc="http://schemas.openxmlformats.org/markup-compatibility/2006" xmlns:a14="http://schemas.microsoft.com/office/drawing/2010/main">
        <mc:Choice Requires="a14">
          <p:sp>
            <p:nvSpPr>
              <p:cNvPr id="54" name="53 CuadroTexto"/>
              <p:cNvSpPr txBox="1"/>
              <p:nvPr/>
            </p:nvSpPr>
            <p:spPr>
              <a:xfrm>
                <a:off x="592159" y="13281047"/>
                <a:ext cx="15009791" cy="1015663"/>
              </a:xfrm>
              <a:prstGeom prst="rect">
                <a:avLst/>
              </a:prstGeom>
              <a:noFill/>
            </p:spPr>
            <p:txBody>
              <a:bodyPr wrap="square" rtlCol="0">
                <a:spAutoFit/>
              </a:bodyPr>
              <a:lstStyle/>
              <a:p>
                <a:pPr algn="just"/>
                <a:r>
                  <a:rPr lang="es-AR" sz="3000" dirty="0" smtClean="0"/>
                  <a:t>Al modificar la presión de inflado no se observan cambios significativos en la frecuencia del modo de cavidad pues </a:t>
                </a:r>
                <a14:m>
                  <m:oMath xmlns:m="http://schemas.openxmlformats.org/officeDocument/2006/math">
                    <m:sSub>
                      <m:sSubPr>
                        <m:ctrlPr>
                          <a:rPr lang="es-AR" sz="3000" i="1">
                            <a:latin typeface="Cambria Math"/>
                          </a:rPr>
                        </m:ctrlPr>
                      </m:sSubPr>
                      <m:e>
                        <m:r>
                          <a:rPr lang="es-AR" sz="3000" i="1">
                            <a:latin typeface="Cambria Math"/>
                          </a:rPr>
                          <m:t>𝑣</m:t>
                        </m:r>
                      </m:e>
                      <m:sub>
                        <m:r>
                          <a:rPr lang="es-AR" sz="3000" i="1">
                            <a:latin typeface="Cambria Math"/>
                          </a:rPr>
                          <m:t>𝑠𝑜𝑛</m:t>
                        </m:r>
                      </m:sub>
                    </m:sSub>
                  </m:oMath>
                </a14:m>
                <a:r>
                  <a:rPr lang="es-AR" sz="3000" dirty="0" smtClean="0"/>
                  <a:t> no depende de la presión.   </a:t>
                </a:r>
              </a:p>
            </p:txBody>
          </p:sp>
        </mc:Choice>
        <mc:Fallback xmlns="">
          <p:sp>
            <p:nvSpPr>
              <p:cNvPr id="54" name="53 CuadroTexto"/>
              <p:cNvSpPr txBox="1">
                <a:spLocks noRot="1" noChangeAspect="1" noMove="1" noResize="1" noEditPoints="1" noAdjustHandles="1" noChangeArrowheads="1" noChangeShapeType="1" noTextEdit="1"/>
              </p:cNvSpPr>
              <p:nvPr/>
            </p:nvSpPr>
            <p:spPr>
              <a:xfrm>
                <a:off x="592159" y="13281047"/>
                <a:ext cx="15009791" cy="1015663"/>
              </a:xfrm>
              <a:prstGeom prst="rect">
                <a:avLst/>
              </a:prstGeom>
              <a:blipFill rotWithShape="1">
                <a:blip r:embed="rId21"/>
                <a:stretch>
                  <a:fillRect l="-934" t="-7229" r="-975" b="-18675"/>
                </a:stretch>
              </a:blipFill>
            </p:spPr>
            <p:txBody>
              <a:bodyPr/>
              <a:lstStyle/>
              <a:p>
                <a:r>
                  <a:rPr lang="es-AR">
                    <a:noFill/>
                  </a:rPr>
                  <a:t> </a:t>
                </a:r>
              </a:p>
            </p:txBody>
          </p:sp>
        </mc:Fallback>
      </mc:AlternateContent>
      <p:sp>
        <p:nvSpPr>
          <p:cNvPr id="68" name="67 Rectángulo"/>
          <p:cNvSpPr/>
          <p:nvPr/>
        </p:nvSpPr>
        <p:spPr>
          <a:xfrm>
            <a:off x="5823090" y="14495139"/>
            <a:ext cx="3748190" cy="707885"/>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72" name="171 CuadroTexto"/>
          <p:cNvSpPr txBox="1"/>
          <p:nvPr/>
        </p:nvSpPr>
        <p:spPr>
          <a:xfrm>
            <a:off x="16967047" y="13235234"/>
            <a:ext cx="12505093" cy="1477328"/>
          </a:xfrm>
          <a:prstGeom prst="rect">
            <a:avLst/>
          </a:prstGeom>
          <a:noFill/>
        </p:spPr>
        <p:txBody>
          <a:bodyPr wrap="square" rtlCol="0">
            <a:spAutoFit/>
          </a:bodyPr>
          <a:lstStyle/>
          <a:p>
            <a:pPr algn="just"/>
            <a:r>
              <a:rPr lang="es-AR" sz="3000" dirty="0" smtClean="0"/>
              <a:t>Dada la ruptura de simetría al aplicar carga  el modo de cavidad  se desdobla en dos modos. La distribución de carga de un automóvil sobre un neumático se encuentra en el rango de [240,360]kg.</a:t>
            </a:r>
            <a:endParaRPr lang="es-AR" sz="3000" dirty="0"/>
          </a:p>
        </p:txBody>
      </p:sp>
      <p:sp>
        <p:nvSpPr>
          <p:cNvPr id="175" name="174 CuadroTexto"/>
          <p:cNvSpPr txBox="1"/>
          <p:nvPr/>
        </p:nvSpPr>
        <p:spPr>
          <a:xfrm>
            <a:off x="16967047" y="12234506"/>
            <a:ext cx="10113744" cy="1015663"/>
          </a:xfrm>
          <a:prstGeom prst="rect">
            <a:avLst/>
          </a:prstGeom>
          <a:noFill/>
        </p:spPr>
        <p:txBody>
          <a:bodyPr wrap="square" rtlCol="0">
            <a:spAutoFit/>
          </a:bodyPr>
          <a:lstStyle/>
          <a:p>
            <a:r>
              <a:rPr lang="es-AR" sz="6000" b="1" dirty="0" smtClean="0"/>
              <a:t>Dependencia con la carga</a:t>
            </a:r>
          </a:p>
        </p:txBody>
      </p:sp>
      <p:sp>
        <p:nvSpPr>
          <p:cNvPr id="103" name="102 CuadroTexto"/>
          <p:cNvSpPr txBox="1"/>
          <p:nvPr/>
        </p:nvSpPr>
        <p:spPr>
          <a:xfrm>
            <a:off x="592158" y="21411453"/>
            <a:ext cx="15893557" cy="1938992"/>
          </a:xfrm>
          <a:prstGeom prst="rect">
            <a:avLst/>
          </a:prstGeom>
          <a:noFill/>
        </p:spPr>
        <p:txBody>
          <a:bodyPr wrap="square" rtlCol="0">
            <a:spAutoFit/>
          </a:bodyPr>
          <a:lstStyle/>
          <a:p>
            <a:pPr algn="just"/>
            <a:r>
              <a:rPr lang="es-AR" sz="3000" dirty="0" smtClean="0"/>
              <a:t>Por medio de una rueda de prueba se hace girar al neumático a 80km/h con una carga de 530kg para que aumente su temperatura hasta alcanzar el estacionario. A medida que pasa el tiempo, el neumático se enfría (también la presión baja) y se calcula la frecuencia de los modos de cavidad con una carga aplicada de 360kg. El rodado, el lateral y el aire en su interior tienen distintas temperaturas.  </a:t>
            </a:r>
          </a:p>
        </p:txBody>
      </p:sp>
      <p:grpSp>
        <p:nvGrpSpPr>
          <p:cNvPr id="8" name="7 Grupo"/>
          <p:cNvGrpSpPr/>
          <p:nvPr/>
        </p:nvGrpSpPr>
        <p:grpSpPr>
          <a:xfrm>
            <a:off x="2373169" y="14495139"/>
            <a:ext cx="11692236" cy="5111224"/>
            <a:chOff x="2373169" y="14495139"/>
            <a:chExt cx="11692236" cy="5111224"/>
          </a:xfrm>
        </p:grpSpPr>
        <p:sp>
          <p:nvSpPr>
            <p:cNvPr id="65" name="64 CuadroTexto"/>
            <p:cNvSpPr txBox="1"/>
            <p:nvPr/>
          </p:nvSpPr>
          <p:spPr>
            <a:xfrm>
              <a:off x="5823090" y="14495139"/>
              <a:ext cx="3831189" cy="707886"/>
            </a:xfrm>
            <a:prstGeom prst="rect">
              <a:avLst/>
            </a:prstGeom>
            <a:noFill/>
          </p:spPr>
          <p:txBody>
            <a:bodyPr wrap="square" rtlCol="0">
              <a:spAutoFit/>
            </a:bodyPr>
            <a:lstStyle/>
            <a:p>
              <a:r>
                <a:rPr lang="es-AR" sz="4000" dirty="0" smtClean="0"/>
                <a:t>Modo de cavidad</a:t>
              </a:r>
            </a:p>
          </p:txBody>
        </p:sp>
        <p:pic>
          <p:nvPicPr>
            <p:cNvPr id="1029" name="1028 Imagen"/>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73169" y="15282672"/>
              <a:ext cx="11692236" cy="4323691"/>
            </a:xfrm>
            <a:prstGeom prst="rect">
              <a:avLst/>
            </a:prstGeom>
          </p:spPr>
        </p:pic>
        <p:cxnSp>
          <p:nvCxnSpPr>
            <p:cNvPr id="1025" name="1024 Conector recto de flecha"/>
            <p:cNvCxnSpPr/>
            <p:nvPr/>
          </p:nvCxnSpPr>
          <p:spPr>
            <a:xfrm flipV="1">
              <a:off x="7548874" y="15203025"/>
              <a:ext cx="0" cy="68875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 name="4 CuadroTexto"/>
          <p:cNvSpPr txBox="1"/>
          <p:nvPr/>
        </p:nvSpPr>
        <p:spPr>
          <a:xfrm>
            <a:off x="17069877" y="10647792"/>
            <a:ext cx="7914850" cy="1631216"/>
          </a:xfrm>
          <a:prstGeom prst="rect">
            <a:avLst/>
          </a:prstGeom>
          <a:noFill/>
        </p:spPr>
        <p:txBody>
          <a:bodyPr wrap="square" rtlCol="0">
            <a:spAutoFit/>
          </a:bodyPr>
          <a:lstStyle/>
          <a:p>
            <a:pPr algn="just"/>
            <a:r>
              <a:rPr lang="es-AR" sz="3000" dirty="0"/>
              <a:t>Al </a:t>
            </a:r>
            <a:r>
              <a:rPr lang="es-AR" sz="3000" dirty="0" smtClean="0"/>
              <a:t>aplicarse una carga se </a:t>
            </a:r>
            <a:r>
              <a:rPr lang="es-AR" sz="3000" dirty="0"/>
              <a:t>desdobla en </a:t>
            </a:r>
            <a:endParaRPr lang="es-AR" sz="3000" dirty="0" smtClean="0"/>
          </a:p>
          <a:p>
            <a:pPr algn="just"/>
            <a:r>
              <a:rPr lang="es-AR" sz="3000" dirty="0"/>
              <a:t>d</a:t>
            </a:r>
            <a:r>
              <a:rPr lang="es-AR" sz="3000" dirty="0" smtClean="0"/>
              <a:t>os modos </a:t>
            </a:r>
            <a:r>
              <a:rPr lang="es-AR" sz="3000" dirty="0"/>
              <a:t>por la ruptura de la simetría. </a:t>
            </a:r>
          </a:p>
          <a:p>
            <a:endParaRPr lang="es-AR" sz="4000" b="1" dirty="0" smtClean="0"/>
          </a:p>
        </p:txBody>
      </p:sp>
      <p:sp>
        <p:nvSpPr>
          <p:cNvPr id="7" name="6 Rectángulo"/>
          <p:cNvSpPr/>
          <p:nvPr/>
        </p:nvSpPr>
        <p:spPr>
          <a:xfrm>
            <a:off x="25581054" y="8108481"/>
            <a:ext cx="2418505" cy="134464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7" name="96 Rectángulo"/>
          <p:cNvSpPr/>
          <p:nvPr/>
        </p:nvSpPr>
        <p:spPr>
          <a:xfrm>
            <a:off x="25546453" y="10341057"/>
            <a:ext cx="2626419" cy="8524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nvGrpSpPr>
          <p:cNvPr id="15" name="14 Grupo"/>
          <p:cNvGrpSpPr/>
          <p:nvPr/>
        </p:nvGrpSpPr>
        <p:grpSpPr>
          <a:xfrm>
            <a:off x="561398" y="27754717"/>
            <a:ext cx="28809859" cy="9763612"/>
            <a:chOff x="695669" y="30141476"/>
            <a:chExt cx="28809859" cy="9763612"/>
          </a:xfrm>
        </p:grpSpPr>
        <p:grpSp>
          <p:nvGrpSpPr>
            <p:cNvPr id="81" name="80 Grupo"/>
            <p:cNvGrpSpPr/>
            <p:nvPr/>
          </p:nvGrpSpPr>
          <p:grpSpPr>
            <a:xfrm>
              <a:off x="12438253" y="32453654"/>
              <a:ext cx="16779920" cy="7146455"/>
              <a:chOff x="592159" y="32378082"/>
              <a:chExt cx="16779920" cy="7146455"/>
            </a:xfrm>
          </p:grpSpPr>
          <p:grpSp>
            <p:nvGrpSpPr>
              <p:cNvPr id="2" name="1 Grupo"/>
              <p:cNvGrpSpPr/>
              <p:nvPr/>
            </p:nvGrpSpPr>
            <p:grpSpPr>
              <a:xfrm>
                <a:off x="592159" y="32378082"/>
                <a:ext cx="16779920" cy="7146455"/>
                <a:chOff x="1033439" y="33268748"/>
                <a:chExt cx="16779920" cy="7146455"/>
              </a:xfrm>
            </p:grpSpPr>
            <p:sp>
              <p:nvSpPr>
                <p:cNvPr id="88" name="87 CuadroTexto"/>
                <p:cNvSpPr txBox="1"/>
                <p:nvPr/>
              </p:nvSpPr>
              <p:spPr>
                <a:xfrm>
                  <a:off x="14724529" y="36130064"/>
                  <a:ext cx="3088830" cy="2400657"/>
                </a:xfrm>
                <a:prstGeom prst="rect">
                  <a:avLst/>
                </a:prstGeom>
                <a:noFill/>
              </p:spPr>
              <p:txBody>
                <a:bodyPr wrap="square" rtlCol="0">
                  <a:spAutoFit/>
                </a:bodyPr>
                <a:lstStyle/>
                <a:p>
                  <a:pPr algn="ctr"/>
                  <a:r>
                    <a:rPr lang="es-AR" sz="3000" dirty="0" smtClean="0"/>
                    <a:t>Amplifica más </a:t>
                  </a:r>
                </a:p>
                <a:p>
                  <a:pPr algn="ctr"/>
                  <a:r>
                    <a:rPr lang="es-AR" sz="3000" dirty="0" smtClean="0"/>
                    <a:t>en </a:t>
                  </a:r>
                  <a:r>
                    <a:rPr lang="es-AR" sz="3000" dirty="0" err="1" smtClean="0"/>
                    <a:t>direcc</a:t>
                  </a:r>
                  <a:r>
                    <a:rPr lang="es-AR" sz="3000" dirty="0" smtClean="0"/>
                    <a:t>. X.</a:t>
                  </a:r>
                </a:p>
                <a:p>
                  <a:pPr algn="ctr"/>
                  <a:endParaRPr lang="es-AR" sz="3000" dirty="0"/>
                </a:p>
                <a:p>
                  <a:pPr algn="ctr"/>
                  <a:r>
                    <a:rPr lang="es-AR" sz="3000" dirty="0" smtClean="0"/>
                    <a:t>Diferenciación </a:t>
                  </a:r>
                </a:p>
                <a:p>
                  <a:pPr algn="ctr"/>
                  <a:r>
                    <a:rPr lang="es-AR" sz="3000" dirty="0" smtClean="0"/>
                    <a:t>del modo 0 y ext. </a:t>
                  </a:r>
                  <a:endParaRPr lang="es-AR" sz="3000" dirty="0"/>
                </a:p>
              </p:txBody>
            </p:sp>
            <p:pic>
              <p:nvPicPr>
                <p:cNvPr id="58" name="57 Imagen"/>
                <p:cNvPicPr>
                  <a:picLocks noChangeAspect="1"/>
                </p:cNvPicPr>
                <p:nvPr/>
              </p:nvPicPr>
              <p:blipFill rotWithShape="1">
                <a:blip r:embed="rId23">
                  <a:extLst>
                    <a:ext uri="{28A0092B-C50C-407E-A947-70E740481C1C}">
                      <a14:useLocalDpi xmlns:a14="http://schemas.microsoft.com/office/drawing/2010/main" val="0"/>
                    </a:ext>
                  </a:extLst>
                </a:blip>
                <a:srcRect l="5516" r="4557"/>
                <a:stretch/>
              </p:blipFill>
              <p:spPr>
                <a:xfrm>
                  <a:off x="1033439" y="34705885"/>
                  <a:ext cx="13691090" cy="5709318"/>
                </a:xfrm>
                <a:prstGeom prst="rect">
                  <a:avLst/>
                </a:prstGeom>
              </p:spPr>
            </p:pic>
            <p:sp>
              <p:nvSpPr>
                <p:cNvPr id="56" name="55 CuadroTexto"/>
                <p:cNvSpPr txBox="1"/>
                <p:nvPr/>
              </p:nvSpPr>
              <p:spPr>
                <a:xfrm>
                  <a:off x="1826973" y="39802871"/>
                  <a:ext cx="13830668" cy="553998"/>
                </a:xfrm>
                <a:prstGeom prst="rect">
                  <a:avLst/>
                </a:prstGeom>
                <a:noFill/>
              </p:spPr>
              <p:txBody>
                <a:bodyPr wrap="square" rtlCol="0">
                  <a:spAutoFit/>
                </a:bodyPr>
                <a:lstStyle/>
                <a:p>
                  <a:r>
                    <a:rPr lang="es-AR" sz="3000" dirty="0" smtClean="0"/>
                    <a:t>Impacto-cavidad                         cavidad-</a:t>
                  </a:r>
                  <a:r>
                    <a:rPr lang="es-AR" sz="3000" dirty="0" err="1" smtClean="0"/>
                    <a:t>portamasa</a:t>
                  </a:r>
                  <a:r>
                    <a:rPr lang="es-AR" sz="3000" dirty="0" smtClean="0"/>
                    <a:t>                 </a:t>
                  </a:r>
                  <a:r>
                    <a:rPr lang="es-AR" sz="3000" dirty="0" err="1" smtClean="0"/>
                    <a:t>portamasa</a:t>
                  </a:r>
                  <a:r>
                    <a:rPr lang="es-AR" sz="3000" dirty="0" smtClean="0"/>
                    <a:t>-suspensión                              </a:t>
                  </a:r>
                  <a:endParaRPr lang="es-AR" sz="3000" dirty="0"/>
                </a:p>
              </p:txBody>
            </p:sp>
            <p:cxnSp>
              <p:nvCxnSpPr>
                <p:cNvPr id="89" name="88 Conector recto de flecha"/>
                <p:cNvCxnSpPr/>
                <p:nvPr/>
              </p:nvCxnSpPr>
              <p:spPr>
                <a:xfrm>
                  <a:off x="13052092" y="37688155"/>
                  <a:ext cx="150601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p:nvPr/>
              </p:nvCxnSpPr>
              <p:spPr>
                <a:xfrm flipV="1">
                  <a:off x="8408125" y="34623827"/>
                  <a:ext cx="1998781" cy="23726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4" name="203 Conector recto de flecha"/>
                <p:cNvCxnSpPr/>
                <p:nvPr/>
              </p:nvCxnSpPr>
              <p:spPr>
                <a:xfrm flipV="1">
                  <a:off x="2879243" y="34776153"/>
                  <a:ext cx="0" cy="11176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10463341" y="33915464"/>
                  <a:ext cx="4747595" cy="1015663"/>
                </a:xfrm>
                <a:prstGeom prst="rect">
                  <a:avLst/>
                </a:prstGeom>
                <a:noFill/>
              </p:spPr>
              <p:txBody>
                <a:bodyPr wrap="square" rtlCol="0">
                  <a:spAutoFit/>
                </a:bodyPr>
                <a:lstStyle/>
                <a:p>
                  <a:pPr algn="ctr"/>
                  <a:r>
                    <a:rPr lang="es-AR" sz="3000" dirty="0" smtClean="0"/>
                    <a:t>Amplifica más en </a:t>
                  </a:r>
                  <a:r>
                    <a:rPr lang="es-AR" sz="3000" dirty="0" err="1" smtClean="0"/>
                    <a:t>direcc</a:t>
                  </a:r>
                  <a:r>
                    <a:rPr lang="es-AR" sz="3000" dirty="0" smtClean="0"/>
                    <a:t>. Z</a:t>
                  </a:r>
                </a:p>
                <a:p>
                  <a:pPr algn="ctr"/>
                  <a:r>
                    <a:rPr lang="es-AR" sz="3000" dirty="0"/>
                    <a:t>i</a:t>
                  </a:r>
                  <a:r>
                    <a:rPr lang="es-AR" sz="3000" dirty="0" smtClean="0"/>
                    <a:t>ndiferentemente del modo. </a:t>
                  </a:r>
                  <a:endParaRPr lang="es-AR" sz="3000" dirty="0"/>
                </a:p>
              </p:txBody>
            </p:sp>
            <p:sp>
              <p:nvSpPr>
                <p:cNvPr id="2517" name="2516 CuadroTexto"/>
                <p:cNvSpPr txBox="1"/>
                <p:nvPr/>
              </p:nvSpPr>
              <p:spPr>
                <a:xfrm>
                  <a:off x="1685862" y="33268748"/>
                  <a:ext cx="4112141" cy="2539926"/>
                </a:xfrm>
                <a:prstGeom prst="rect">
                  <a:avLst/>
                </a:prstGeom>
                <a:noFill/>
              </p:spPr>
              <p:txBody>
                <a:bodyPr wrap="square" rtlCol="0">
                  <a:spAutoFit/>
                </a:bodyPr>
                <a:lstStyle/>
                <a:p>
                  <a:pPr algn="ctr"/>
                  <a:r>
                    <a:rPr lang="es-AR" sz="3000" dirty="0"/>
                    <a:t>La mayor amplificación se da por la respuesta de la cubierta.</a:t>
                  </a:r>
                </a:p>
                <a:p>
                  <a:endParaRPr lang="es-AR" dirty="0"/>
                </a:p>
              </p:txBody>
            </p:sp>
          </p:grpSp>
          <p:pic>
            <p:nvPicPr>
              <p:cNvPr id="1027" name="Picture 3"/>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06730" y="35147389"/>
                <a:ext cx="1502939" cy="2081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4" name="123 CuadroTexto"/>
            <p:cNvSpPr txBox="1"/>
            <p:nvPr/>
          </p:nvSpPr>
          <p:spPr>
            <a:xfrm>
              <a:off x="695669" y="30141476"/>
              <a:ext cx="9776651" cy="1015663"/>
            </a:xfrm>
            <a:prstGeom prst="rect">
              <a:avLst/>
            </a:prstGeom>
            <a:noFill/>
          </p:spPr>
          <p:txBody>
            <a:bodyPr wrap="none" rtlCol="0">
              <a:spAutoFit/>
            </a:bodyPr>
            <a:lstStyle/>
            <a:p>
              <a:r>
                <a:rPr lang="es-AR" sz="6000" b="1" dirty="0" smtClean="0"/>
                <a:t>Transmisibilidad en automóvil</a:t>
              </a:r>
              <a:endParaRPr lang="es-AR" sz="6000" b="1" dirty="0"/>
            </a:p>
          </p:txBody>
        </p:sp>
        <p:sp>
          <p:nvSpPr>
            <p:cNvPr id="69" name="68 CuadroTexto"/>
            <p:cNvSpPr txBox="1"/>
            <p:nvPr/>
          </p:nvSpPr>
          <p:spPr>
            <a:xfrm>
              <a:off x="695670" y="31157139"/>
              <a:ext cx="28809858" cy="1477328"/>
            </a:xfrm>
            <a:prstGeom prst="rect">
              <a:avLst/>
            </a:prstGeom>
            <a:noFill/>
          </p:spPr>
          <p:txBody>
            <a:bodyPr wrap="square" rtlCol="0">
              <a:spAutoFit/>
            </a:bodyPr>
            <a:lstStyle/>
            <a:p>
              <a:pPr algn="just"/>
              <a:r>
                <a:rPr lang="es-AR" sz="3000" dirty="0"/>
                <a:t>Estudiamos la respuesta en dirección X y Z empleando un acelerómetro piezoeléctrico y un micrófono que mide la presión de sonido en el interior de la cavidad. El impacto se realiza con un martillo instrumentado. Se estudia la transmisión en          (</a:t>
              </a:r>
              <a:r>
                <a:rPr lang="es-AR" sz="3000" dirty="0" err="1"/>
                <a:t>portamasa</a:t>
              </a:r>
              <a:r>
                <a:rPr lang="es-AR" sz="3000" dirty="0"/>
                <a:t>) y en         (brazo de suspensión) teniendo un control sobre la presión de inflado y la temperatura del aire en el interior. </a:t>
              </a:r>
            </a:p>
          </p:txBody>
        </p:sp>
        <p:pic>
          <p:nvPicPr>
            <p:cNvPr id="2724" name="Picture 1700"/>
            <p:cNvPicPr>
              <a:picLocks noChangeAspect="1" noChangeArrowheads="1"/>
            </p:cNvPicPr>
            <p:nvPr/>
          </p:nvPicPr>
          <p:blipFill>
            <a:blip r:embed="rId25">
              <a:extLst>
                <a:ext uri="{28A0092B-C50C-407E-A947-70E740481C1C}">
                  <a14:useLocalDpi xmlns:a14="http://schemas.microsoft.com/office/drawing/2010/main" val="0"/>
                </a:ext>
              </a:extLst>
            </a:blip>
            <a:stretch>
              <a:fillRect/>
            </a:stretch>
          </p:blipFill>
          <p:spPr bwMode="auto">
            <a:xfrm>
              <a:off x="1337661" y="33545269"/>
              <a:ext cx="8455461" cy="6359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9" name="108 Grupo"/>
            <p:cNvGrpSpPr>
              <a:grpSpLocks noChangeAspect="1"/>
            </p:cNvGrpSpPr>
            <p:nvPr/>
          </p:nvGrpSpPr>
          <p:grpSpPr>
            <a:xfrm>
              <a:off x="7611347" y="35492527"/>
              <a:ext cx="2419463" cy="2292489"/>
              <a:chOff x="2230269" y="1703481"/>
              <a:chExt cx="2705920" cy="2563915"/>
            </a:xfrm>
          </p:grpSpPr>
          <p:pic>
            <p:nvPicPr>
              <p:cNvPr id="110" name="Picture 2"/>
              <p:cNvPicPr>
                <a:picLocks noChangeAspect="1" noChangeArrowheads="1"/>
              </p:cNvPicPr>
              <p:nvPr/>
            </p:nvPicPr>
            <p:blipFill>
              <a:blip r:embed="rId2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164" y="1914720"/>
                <a:ext cx="2486025" cy="2352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1" name="110 Conector recto de flecha"/>
              <p:cNvCxnSpPr/>
              <p:nvPr/>
            </p:nvCxnSpPr>
            <p:spPr>
              <a:xfrm flipV="1">
                <a:off x="3440687" y="1703481"/>
                <a:ext cx="0" cy="158417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111 CuadroTexto"/>
                  <p:cNvSpPr txBox="1"/>
                  <p:nvPr/>
                </p:nvSpPr>
                <p:spPr>
                  <a:xfrm>
                    <a:off x="3528206" y="1914721"/>
                    <a:ext cx="283488" cy="2988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3000" b="1" i="1" smtClean="0">
                                  <a:latin typeface="Cambria Math"/>
                                </a:rPr>
                              </m:ctrlPr>
                            </m:accPr>
                            <m:e>
                              <m:r>
                                <a:rPr lang="es-AR" sz="3000" b="1" i="1" smtClean="0">
                                  <a:latin typeface="Cambria Math"/>
                                </a:rPr>
                                <m:t>𝑿</m:t>
                              </m:r>
                            </m:e>
                          </m:acc>
                        </m:oMath>
                      </m:oMathPara>
                    </a14:m>
                    <a:endParaRPr lang="es-AR" sz="3000" b="1" dirty="0"/>
                  </a:p>
                </p:txBody>
              </p:sp>
            </mc:Choice>
            <mc:Fallback xmlns="">
              <p:sp>
                <p:nvSpPr>
                  <p:cNvPr id="112" name="111 CuadroTexto"/>
                  <p:cNvSpPr txBox="1">
                    <a:spLocks noRot="1" noChangeAspect="1" noMove="1" noResize="1" noEditPoints="1" noAdjustHandles="1" noChangeArrowheads="1" noChangeShapeType="1" noTextEdit="1"/>
                  </p:cNvSpPr>
                  <p:nvPr/>
                </p:nvSpPr>
                <p:spPr>
                  <a:xfrm>
                    <a:off x="3528206" y="1914721"/>
                    <a:ext cx="283488" cy="298881"/>
                  </a:xfrm>
                  <a:prstGeom prst="rect">
                    <a:avLst/>
                  </a:prstGeom>
                  <a:blipFill rotWithShape="1">
                    <a:blip r:embed="rId18"/>
                    <a:stretch>
                      <a:fillRect r="-40476" b="-56818"/>
                    </a:stretch>
                  </a:blipFill>
                </p:spPr>
                <p:txBody>
                  <a:bodyPr/>
                  <a:lstStyle/>
                  <a:p>
                    <a:r>
                      <a:rPr lang="es-AR">
                        <a:noFill/>
                      </a:rPr>
                      <a:t> </a:t>
                    </a:r>
                  </a:p>
                </p:txBody>
              </p:sp>
            </mc:Fallback>
          </mc:AlternateContent>
          <p:cxnSp>
            <p:nvCxnSpPr>
              <p:cNvPr id="113" name="112 Conector recto de flecha"/>
              <p:cNvCxnSpPr/>
              <p:nvPr/>
            </p:nvCxnSpPr>
            <p:spPr>
              <a:xfrm flipH="1" flipV="1">
                <a:off x="2266489" y="2796166"/>
                <a:ext cx="1152128" cy="44130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113 CuadroTexto"/>
                  <p:cNvSpPr txBox="1"/>
                  <p:nvPr/>
                </p:nvSpPr>
                <p:spPr>
                  <a:xfrm>
                    <a:off x="2948824" y="2609073"/>
                    <a:ext cx="271648" cy="2988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3000" b="1" i="1" smtClean="0">
                                  <a:latin typeface="Cambria Math"/>
                                </a:rPr>
                              </m:ctrlPr>
                            </m:accPr>
                            <m:e>
                              <m:r>
                                <a:rPr lang="es-AR" sz="3000" b="1" i="1" smtClean="0">
                                  <a:latin typeface="Cambria Math"/>
                                </a:rPr>
                                <m:t>𝒀</m:t>
                              </m:r>
                            </m:e>
                          </m:acc>
                        </m:oMath>
                      </m:oMathPara>
                    </a14:m>
                    <a:endParaRPr lang="es-AR" sz="3000" b="1" dirty="0"/>
                  </a:p>
                </p:txBody>
              </p:sp>
            </mc:Choice>
            <mc:Fallback xmlns="">
              <p:sp>
                <p:nvSpPr>
                  <p:cNvPr id="114" name="113 CuadroTexto"/>
                  <p:cNvSpPr txBox="1">
                    <a:spLocks noRot="1" noChangeAspect="1" noMove="1" noResize="1" noEditPoints="1" noAdjustHandles="1" noChangeArrowheads="1" noChangeShapeType="1" noTextEdit="1"/>
                  </p:cNvSpPr>
                  <p:nvPr/>
                </p:nvSpPr>
                <p:spPr>
                  <a:xfrm>
                    <a:off x="2948824" y="2609073"/>
                    <a:ext cx="271648" cy="298881"/>
                  </a:xfrm>
                  <a:prstGeom prst="rect">
                    <a:avLst/>
                  </a:prstGeom>
                  <a:blipFill rotWithShape="1">
                    <a:blip r:embed="rId19"/>
                    <a:stretch>
                      <a:fillRect r="-37500" b="-56818"/>
                    </a:stretch>
                  </a:blipFill>
                </p:spPr>
                <p:txBody>
                  <a:bodyPr/>
                  <a:lstStyle/>
                  <a:p>
                    <a:r>
                      <a:rPr lang="es-AR">
                        <a:noFill/>
                      </a:rPr>
                      <a:t> </a:t>
                    </a:r>
                  </a:p>
                </p:txBody>
              </p:sp>
            </mc:Fallback>
          </mc:AlternateContent>
          <p:cxnSp>
            <p:nvCxnSpPr>
              <p:cNvPr id="115" name="114 Conector recto de flecha"/>
              <p:cNvCxnSpPr/>
              <p:nvPr/>
            </p:nvCxnSpPr>
            <p:spPr>
              <a:xfrm flipH="1">
                <a:off x="2230269" y="3302925"/>
                <a:ext cx="1210418" cy="36266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115 CuadroTexto"/>
                  <p:cNvSpPr txBox="1"/>
                  <p:nvPr/>
                </p:nvSpPr>
                <p:spPr>
                  <a:xfrm>
                    <a:off x="2408694" y="3668543"/>
                    <a:ext cx="271648" cy="2988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3000" b="1" i="1" smtClean="0">
                                  <a:latin typeface="Cambria Math"/>
                                </a:rPr>
                              </m:ctrlPr>
                            </m:accPr>
                            <m:e>
                              <m:r>
                                <a:rPr lang="es-AR" sz="3000" b="1" i="1" smtClean="0">
                                  <a:latin typeface="Cambria Math"/>
                                </a:rPr>
                                <m:t>𝒁</m:t>
                              </m:r>
                            </m:e>
                          </m:acc>
                        </m:oMath>
                      </m:oMathPara>
                    </a14:m>
                    <a:endParaRPr lang="es-AR" sz="3000" b="1" dirty="0"/>
                  </a:p>
                </p:txBody>
              </p:sp>
            </mc:Choice>
            <mc:Fallback xmlns="">
              <p:sp>
                <p:nvSpPr>
                  <p:cNvPr id="116" name="115 CuadroTexto"/>
                  <p:cNvSpPr txBox="1">
                    <a:spLocks noRot="1" noChangeAspect="1" noMove="1" noResize="1" noEditPoints="1" noAdjustHandles="1" noChangeArrowheads="1" noChangeShapeType="1" noTextEdit="1"/>
                  </p:cNvSpPr>
                  <p:nvPr/>
                </p:nvSpPr>
                <p:spPr>
                  <a:xfrm>
                    <a:off x="2408694" y="3668543"/>
                    <a:ext cx="271648" cy="298881"/>
                  </a:xfrm>
                  <a:prstGeom prst="rect">
                    <a:avLst/>
                  </a:prstGeom>
                  <a:blipFill rotWithShape="1">
                    <a:blip r:embed="rId20"/>
                    <a:stretch>
                      <a:fillRect r="-35000" b="-56818"/>
                    </a:stretch>
                  </a:blipFill>
                </p:spPr>
                <p:txBody>
                  <a:bodyPr/>
                  <a:lstStyle/>
                  <a:p>
                    <a:r>
                      <a:rPr lang="es-AR">
                        <a:noFill/>
                      </a:rPr>
                      <a:t> </a:t>
                    </a:r>
                  </a:p>
                </p:txBody>
              </p:sp>
            </mc:Fallback>
          </mc:AlternateContent>
        </p:grpSp>
        <p:sp>
          <p:nvSpPr>
            <p:cNvPr id="123" name="122 CuadroTexto"/>
            <p:cNvSpPr txBox="1"/>
            <p:nvPr/>
          </p:nvSpPr>
          <p:spPr>
            <a:xfrm>
              <a:off x="1594058" y="33100370"/>
              <a:ext cx="3520051" cy="1246495"/>
            </a:xfrm>
            <a:prstGeom prst="rect">
              <a:avLst/>
            </a:prstGeom>
            <a:noFill/>
            <a:ln w="63500">
              <a:solidFill>
                <a:schemeClr val="tx1"/>
              </a:solidFill>
            </a:ln>
          </p:spPr>
          <p:txBody>
            <a:bodyPr wrap="square" rtlCol="0">
              <a:spAutoFit/>
            </a:bodyPr>
            <a:lstStyle/>
            <a:p>
              <a:r>
                <a:rPr lang="es-AR" sz="2500" b="1" dirty="0" smtClean="0"/>
                <a:t>Auto: </a:t>
              </a:r>
              <a:r>
                <a:rPr lang="es-AR" sz="2500" dirty="0" smtClean="0"/>
                <a:t>Peugeot 408</a:t>
              </a:r>
            </a:p>
            <a:p>
              <a:r>
                <a:rPr lang="es-AR" sz="2500" b="1" dirty="0" smtClean="0"/>
                <a:t>Cubierta: </a:t>
              </a:r>
            </a:p>
            <a:p>
              <a:pPr algn="ctr"/>
              <a:r>
                <a:rPr lang="es-AR" sz="2500" dirty="0" err="1" smtClean="0"/>
                <a:t>Fate</a:t>
              </a:r>
              <a:r>
                <a:rPr lang="es-AR" sz="2500" dirty="0" smtClean="0"/>
                <a:t> prototipo 205/55R16</a:t>
              </a:r>
              <a:endParaRPr lang="es-AR" sz="2500" dirty="0"/>
            </a:p>
          </p:txBody>
        </p:sp>
        <p:grpSp>
          <p:nvGrpSpPr>
            <p:cNvPr id="101" name="100 Grupo"/>
            <p:cNvGrpSpPr/>
            <p:nvPr/>
          </p:nvGrpSpPr>
          <p:grpSpPr>
            <a:xfrm>
              <a:off x="9577685" y="31613747"/>
              <a:ext cx="614118" cy="707886"/>
              <a:chOff x="10349999" y="34861500"/>
              <a:chExt cx="614118" cy="707886"/>
            </a:xfrm>
          </p:grpSpPr>
          <p:sp>
            <p:nvSpPr>
              <p:cNvPr id="102" name="101 Elipse"/>
              <p:cNvSpPr/>
              <p:nvPr/>
            </p:nvSpPr>
            <p:spPr>
              <a:xfrm>
                <a:off x="10349999" y="34891263"/>
                <a:ext cx="614118" cy="631027"/>
              </a:xfrm>
              <a:prstGeom prst="ellipse">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7" name="106 CuadroTexto"/>
              <p:cNvSpPr txBox="1"/>
              <p:nvPr/>
            </p:nvSpPr>
            <p:spPr>
              <a:xfrm>
                <a:off x="10434882" y="34861500"/>
                <a:ext cx="444352" cy="707886"/>
              </a:xfrm>
              <a:prstGeom prst="rect">
                <a:avLst/>
              </a:prstGeom>
              <a:noFill/>
            </p:spPr>
            <p:txBody>
              <a:bodyPr wrap="none" rtlCol="0">
                <a:spAutoFit/>
              </a:bodyPr>
              <a:lstStyle/>
              <a:p>
                <a:r>
                  <a:rPr lang="es-AR" sz="4000" b="1" dirty="0" smtClean="0"/>
                  <a:t>1</a:t>
                </a:r>
              </a:p>
            </p:txBody>
          </p:sp>
        </p:grpSp>
        <p:grpSp>
          <p:nvGrpSpPr>
            <p:cNvPr id="108" name="107 Grupo"/>
            <p:cNvGrpSpPr/>
            <p:nvPr/>
          </p:nvGrpSpPr>
          <p:grpSpPr>
            <a:xfrm>
              <a:off x="13138293" y="31643510"/>
              <a:ext cx="614118" cy="707886"/>
              <a:chOff x="10349999" y="34861500"/>
              <a:chExt cx="614118" cy="707886"/>
            </a:xfrm>
          </p:grpSpPr>
          <p:sp>
            <p:nvSpPr>
              <p:cNvPr id="122" name="121 Elipse"/>
              <p:cNvSpPr/>
              <p:nvPr/>
            </p:nvSpPr>
            <p:spPr>
              <a:xfrm>
                <a:off x="10349999" y="34891263"/>
                <a:ext cx="614118" cy="631027"/>
              </a:xfrm>
              <a:prstGeom prst="ellipse">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5" name="124 CuadroTexto"/>
              <p:cNvSpPr txBox="1"/>
              <p:nvPr/>
            </p:nvSpPr>
            <p:spPr>
              <a:xfrm>
                <a:off x="10434882" y="34861500"/>
                <a:ext cx="444352" cy="707886"/>
              </a:xfrm>
              <a:prstGeom prst="rect">
                <a:avLst/>
              </a:prstGeom>
              <a:noFill/>
            </p:spPr>
            <p:txBody>
              <a:bodyPr wrap="none" rtlCol="0">
                <a:spAutoFit/>
              </a:bodyPr>
              <a:lstStyle/>
              <a:p>
                <a:r>
                  <a:rPr lang="es-AR" sz="4000" b="1" dirty="0"/>
                  <a:t>2</a:t>
                </a:r>
                <a:endParaRPr lang="es-AR" sz="4000" b="1" dirty="0" smtClean="0"/>
              </a:p>
            </p:txBody>
          </p:sp>
        </p:grpSp>
        <p:sp>
          <p:nvSpPr>
            <p:cNvPr id="126" name="125 Rectángulo"/>
            <p:cNvSpPr/>
            <p:nvPr/>
          </p:nvSpPr>
          <p:spPr>
            <a:xfrm>
              <a:off x="13080953" y="32453654"/>
              <a:ext cx="4131586" cy="1507405"/>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27" name="126 Rectángulo"/>
            <p:cNvSpPr/>
            <p:nvPr/>
          </p:nvSpPr>
          <p:spPr>
            <a:xfrm>
              <a:off x="21894180" y="33100370"/>
              <a:ext cx="4721570" cy="1014307"/>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28" name="127 Rectángulo"/>
            <p:cNvSpPr/>
            <p:nvPr/>
          </p:nvSpPr>
          <p:spPr>
            <a:xfrm>
              <a:off x="26129343" y="35314970"/>
              <a:ext cx="3088830" cy="2400657"/>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cxnSp>
        <p:nvCxnSpPr>
          <p:cNvPr id="33" name="32 Conector recto"/>
          <p:cNvCxnSpPr/>
          <p:nvPr/>
        </p:nvCxnSpPr>
        <p:spPr>
          <a:xfrm>
            <a:off x="463678" y="8780802"/>
            <a:ext cx="8813155" cy="0"/>
          </a:xfrm>
          <a:prstGeom prst="line">
            <a:avLst/>
          </a:prstGeom>
          <a:ln w="38100"/>
        </p:spPr>
        <p:style>
          <a:lnRef idx="1">
            <a:schemeClr val="dk1"/>
          </a:lnRef>
          <a:fillRef idx="0">
            <a:schemeClr val="dk1"/>
          </a:fillRef>
          <a:effectRef idx="0">
            <a:schemeClr val="dk1"/>
          </a:effectRef>
          <a:fontRef idx="minor">
            <a:schemeClr val="tx1"/>
          </a:fontRef>
        </p:style>
      </p:cxnSp>
      <p:grpSp>
        <p:nvGrpSpPr>
          <p:cNvPr id="3" name="2 Grupo"/>
          <p:cNvGrpSpPr/>
          <p:nvPr/>
        </p:nvGrpSpPr>
        <p:grpSpPr>
          <a:xfrm>
            <a:off x="449556" y="4730286"/>
            <a:ext cx="14575610" cy="4555156"/>
            <a:chOff x="449556" y="4730286"/>
            <a:chExt cx="14575610" cy="4555156"/>
          </a:xfrm>
        </p:grpSpPr>
        <p:pic>
          <p:nvPicPr>
            <p:cNvPr id="1026" name="Picture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9556" y="5943755"/>
              <a:ext cx="9059863"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7" name="116 Grupo"/>
            <p:cNvGrpSpPr>
              <a:grpSpLocks noChangeAspect="1"/>
            </p:cNvGrpSpPr>
            <p:nvPr/>
          </p:nvGrpSpPr>
          <p:grpSpPr>
            <a:xfrm>
              <a:off x="6398432" y="4730286"/>
              <a:ext cx="2127668" cy="2118873"/>
              <a:chOff x="1127846" y="188640"/>
              <a:chExt cx="6624736" cy="6597352"/>
            </a:xfrm>
          </p:grpSpPr>
          <p:pic>
            <p:nvPicPr>
              <p:cNvPr id="118" name="Picture 2"/>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114084" y="188640"/>
                <a:ext cx="27940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29"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2630" y="2996952"/>
                <a:ext cx="4056908" cy="378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5" descr="C:\Users\F62940\Downloads\sound-wave-by_vexels (4).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608417" y="1484784"/>
                <a:ext cx="2144165" cy="214416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5" descr="C:\Users\F62940\Downloads\sound-wave-by_vexels (4).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flipH="1">
                <a:off x="1127846" y="1450141"/>
                <a:ext cx="2144165" cy="21441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42 Grupo"/>
            <p:cNvGrpSpPr/>
            <p:nvPr/>
          </p:nvGrpSpPr>
          <p:grpSpPr>
            <a:xfrm>
              <a:off x="10330619" y="5106421"/>
              <a:ext cx="4694547" cy="3485475"/>
              <a:chOff x="9631385" y="4730286"/>
              <a:chExt cx="5778157" cy="4050516"/>
            </a:xfrm>
          </p:grpSpPr>
          <p:pic>
            <p:nvPicPr>
              <p:cNvPr id="85"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65912" y="4863910"/>
                <a:ext cx="2169514" cy="3044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0" name="129 Grupo"/>
              <p:cNvGrpSpPr/>
              <p:nvPr/>
            </p:nvGrpSpPr>
            <p:grpSpPr>
              <a:xfrm>
                <a:off x="13075790" y="5268893"/>
                <a:ext cx="2016377" cy="2457324"/>
                <a:chOff x="14333846" y="20463025"/>
                <a:chExt cx="1695450" cy="2046101"/>
              </a:xfrm>
            </p:grpSpPr>
            <p:pic>
              <p:nvPicPr>
                <p:cNvPr id="131"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333846" y="20597407"/>
                  <a:ext cx="16954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2" name="131 Arco"/>
                <p:cNvSpPr/>
                <p:nvPr/>
              </p:nvSpPr>
              <p:spPr>
                <a:xfrm>
                  <a:off x="14704829" y="20542102"/>
                  <a:ext cx="1137684" cy="1967024"/>
                </a:xfrm>
                <a:prstGeom prst="arc">
                  <a:avLst>
                    <a:gd name="adj1" fmla="val 16012329"/>
                    <a:gd name="adj2" fmla="val 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3" name="132 Arco"/>
                <p:cNvSpPr/>
                <p:nvPr/>
              </p:nvSpPr>
              <p:spPr>
                <a:xfrm>
                  <a:off x="14952709" y="20463025"/>
                  <a:ext cx="974174" cy="1624980"/>
                </a:xfrm>
                <a:prstGeom prst="arc">
                  <a:avLst>
                    <a:gd name="adj1" fmla="val 16012329"/>
                    <a:gd name="adj2" fmla="val 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sp>
            <p:nvSpPr>
              <p:cNvPr id="19" name="18 CuadroTexto"/>
              <p:cNvSpPr txBox="1"/>
              <p:nvPr/>
            </p:nvSpPr>
            <p:spPr>
              <a:xfrm>
                <a:off x="12593569" y="5886752"/>
                <a:ext cx="439544" cy="707886"/>
              </a:xfrm>
              <a:prstGeom prst="rect">
                <a:avLst/>
              </a:prstGeom>
              <a:noFill/>
            </p:spPr>
            <p:txBody>
              <a:bodyPr wrap="none" rtlCol="0">
                <a:spAutoFit/>
              </a:bodyPr>
              <a:lstStyle/>
              <a:p>
                <a:r>
                  <a:rPr lang="es-AR" sz="4000" b="1" dirty="0" smtClean="0"/>
                  <a:t>+</a:t>
                </a:r>
              </a:p>
            </p:txBody>
          </p:sp>
          <p:sp>
            <p:nvSpPr>
              <p:cNvPr id="22" name="21 CuadroTexto"/>
              <p:cNvSpPr txBox="1"/>
              <p:nvPr/>
            </p:nvSpPr>
            <p:spPr>
              <a:xfrm>
                <a:off x="10103630" y="7678732"/>
                <a:ext cx="2089973" cy="1001479"/>
              </a:xfrm>
              <a:prstGeom prst="rect">
                <a:avLst/>
              </a:prstGeom>
              <a:noFill/>
            </p:spPr>
            <p:txBody>
              <a:bodyPr wrap="none" rtlCol="0">
                <a:spAutoFit/>
              </a:bodyPr>
              <a:lstStyle/>
              <a:p>
                <a:pPr algn="ctr"/>
                <a:r>
                  <a:rPr lang="es-AR" sz="2500" b="1" dirty="0" smtClean="0"/>
                  <a:t>Resonancia</a:t>
                </a:r>
              </a:p>
              <a:p>
                <a:pPr algn="ctr"/>
                <a:r>
                  <a:rPr lang="es-AR" sz="2500" b="1" dirty="0" smtClean="0"/>
                  <a:t>del aire </a:t>
                </a:r>
              </a:p>
            </p:txBody>
          </p:sp>
          <p:sp>
            <p:nvSpPr>
              <p:cNvPr id="134" name="133 CuadroTexto"/>
              <p:cNvSpPr txBox="1"/>
              <p:nvPr/>
            </p:nvSpPr>
            <p:spPr>
              <a:xfrm>
                <a:off x="12570733" y="7678732"/>
                <a:ext cx="2740200" cy="1001479"/>
              </a:xfrm>
              <a:prstGeom prst="rect">
                <a:avLst/>
              </a:prstGeom>
              <a:noFill/>
            </p:spPr>
            <p:txBody>
              <a:bodyPr wrap="none" rtlCol="0">
                <a:spAutoFit/>
              </a:bodyPr>
              <a:lstStyle/>
              <a:p>
                <a:pPr algn="ctr"/>
                <a:r>
                  <a:rPr lang="es-AR" sz="2500" dirty="0" smtClean="0"/>
                  <a:t>Vibración </a:t>
                </a:r>
              </a:p>
              <a:p>
                <a:pPr algn="ctr"/>
                <a:r>
                  <a:rPr lang="es-AR" sz="2500" dirty="0"/>
                  <a:t>d</a:t>
                </a:r>
                <a:r>
                  <a:rPr lang="es-AR" sz="2500" dirty="0" smtClean="0"/>
                  <a:t>e la estructura</a:t>
                </a:r>
              </a:p>
            </p:txBody>
          </p:sp>
          <p:sp>
            <p:nvSpPr>
              <p:cNvPr id="25" name="24 Rectángulo"/>
              <p:cNvSpPr/>
              <p:nvPr/>
            </p:nvSpPr>
            <p:spPr>
              <a:xfrm>
                <a:off x="9662568" y="4730286"/>
                <a:ext cx="5746974" cy="40505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9631385" y="4730286"/>
                <a:ext cx="3026115" cy="40505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37" name="136 Rectángulo"/>
            <p:cNvSpPr/>
            <p:nvPr/>
          </p:nvSpPr>
          <p:spPr>
            <a:xfrm>
              <a:off x="7837458" y="5282724"/>
              <a:ext cx="746077" cy="3646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2" name="41 Conector recto"/>
            <p:cNvCxnSpPr>
              <a:stCxn id="137" idx="3"/>
            </p:cNvCxnSpPr>
            <p:nvPr/>
          </p:nvCxnSpPr>
          <p:spPr>
            <a:xfrm>
              <a:off x="8583535" y="5465065"/>
              <a:ext cx="1747084" cy="3040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51 CuadroTexto"/>
              <p:cNvSpPr txBox="1"/>
              <p:nvPr/>
            </p:nvSpPr>
            <p:spPr>
              <a:xfrm>
                <a:off x="27062058" y="16350729"/>
                <a:ext cx="2793415" cy="1677382"/>
              </a:xfrm>
              <a:prstGeom prst="rect">
                <a:avLst/>
              </a:prstGeom>
              <a:noFill/>
            </p:spPr>
            <p:txBody>
              <a:bodyPr wrap="square" rtlCol="0">
                <a:spAutoFit/>
              </a:bodyPr>
              <a:lstStyle/>
              <a:p>
                <a:pPr algn="ctr"/>
                <a14:m>
                  <m:oMath xmlns:m="http://schemas.openxmlformats.org/officeDocument/2006/math">
                    <m:r>
                      <m:rPr>
                        <m:nor/>
                      </m:rPr>
                      <a:rPr lang="el-GR" sz="2800" b="1" dirty="0">
                        <a:solidFill>
                          <a:srgbClr val="FF0000"/>
                        </a:solidFill>
                        <a:latin typeface="Cambria Math"/>
                        <a:ea typeface="Cambria Math"/>
                      </a:rPr>
                      <m:t>Δ</m:t>
                    </m:r>
                  </m:oMath>
                </a14:m>
                <a:r>
                  <a:rPr lang="el-GR" sz="2800" b="1" dirty="0" smtClean="0">
                    <a:solidFill>
                      <a:srgbClr val="FF0000"/>
                    </a:solidFill>
                    <a:ea typeface="Cambria Math"/>
                  </a:rPr>
                  <a:t>ω</a:t>
                </a:r>
                <a:r>
                  <a:rPr lang="es-AR" sz="2800" b="1" dirty="0" smtClean="0">
                    <a:solidFill>
                      <a:srgbClr val="FF0000"/>
                    </a:solidFill>
                    <a:ea typeface="Cambria Math"/>
                  </a:rPr>
                  <a:t> </a:t>
                </a:r>
                <a:r>
                  <a:rPr lang="es-AR" sz="2500" b="1" dirty="0" smtClean="0"/>
                  <a:t>bajo produce un acoplamiento </a:t>
                </a:r>
              </a:p>
              <a:p>
                <a:pPr algn="ctr"/>
                <a:r>
                  <a:rPr lang="es-AR" sz="2500" b="1" dirty="0" smtClean="0"/>
                  <a:t>acústico-estructural = Amplificación</a:t>
                </a:r>
              </a:p>
            </p:txBody>
          </p:sp>
        </mc:Choice>
        <mc:Fallback xmlns="">
          <p:sp>
            <p:nvSpPr>
              <p:cNvPr id="52" name="51 CuadroTexto"/>
              <p:cNvSpPr txBox="1">
                <a:spLocks noRot="1" noChangeAspect="1" noMove="1" noResize="1" noEditPoints="1" noAdjustHandles="1" noChangeArrowheads="1" noChangeShapeType="1" noTextEdit="1"/>
              </p:cNvSpPr>
              <p:nvPr/>
            </p:nvSpPr>
            <p:spPr>
              <a:xfrm>
                <a:off x="27062058" y="16350729"/>
                <a:ext cx="2793415" cy="1677382"/>
              </a:xfrm>
              <a:prstGeom prst="rect">
                <a:avLst/>
              </a:prstGeom>
              <a:blipFill rotWithShape="1">
                <a:blip r:embed="rId33"/>
                <a:stretch>
                  <a:fillRect l="-3486" t="-3273" r="-5664" b="-8000"/>
                </a:stretch>
              </a:blipFill>
            </p:spPr>
            <p:txBody>
              <a:bodyPr/>
              <a:lstStyle/>
              <a:p>
                <a:r>
                  <a:rPr lang="es-AR">
                    <a:noFill/>
                  </a:rPr>
                  <a:t> </a:t>
                </a:r>
              </a:p>
            </p:txBody>
          </p:sp>
        </mc:Fallback>
      </mc:AlternateContent>
      <p:grpSp>
        <p:nvGrpSpPr>
          <p:cNvPr id="10" name="9 Grupo"/>
          <p:cNvGrpSpPr/>
          <p:nvPr/>
        </p:nvGrpSpPr>
        <p:grpSpPr>
          <a:xfrm>
            <a:off x="16903003" y="14705584"/>
            <a:ext cx="10726165" cy="4932127"/>
            <a:chOff x="16903003" y="14705584"/>
            <a:chExt cx="10726165" cy="4932127"/>
          </a:xfrm>
        </p:grpSpPr>
        <p:grpSp>
          <p:nvGrpSpPr>
            <p:cNvPr id="63" name="62 Grupo"/>
            <p:cNvGrpSpPr/>
            <p:nvPr/>
          </p:nvGrpSpPr>
          <p:grpSpPr>
            <a:xfrm>
              <a:off x="16903003" y="14705584"/>
              <a:ext cx="10726165" cy="4932127"/>
              <a:chOff x="18091549" y="14822250"/>
              <a:chExt cx="10726165" cy="4932127"/>
            </a:xfrm>
          </p:grpSpPr>
          <p:pic>
            <p:nvPicPr>
              <p:cNvPr id="165" name="164 Imagen"/>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8091549" y="15288777"/>
                <a:ext cx="10183590" cy="4465600"/>
              </a:xfrm>
              <a:prstGeom prst="rect">
                <a:avLst/>
              </a:prstGeom>
            </p:spPr>
          </p:pic>
          <p:cxnSp>
            <p:nvCxnSpPr>
              <p:cNvPr id="168" name="167 Conector recto de flecha"/>
              <p:cNvCxnSpPr>
                <a:endCxn id="171" idx="2"/>
              </p:cNvCxnSpPr>
              <p:nvPr/>
            </p:nvCxnSpPr>
            <p:spPr>
              <a:xfrm flipH="1" flipV="1">
                <a:off x="21517789" y="15389977"/>
                <a:ext cx="585748" cy="157066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168 Conector recto de flecha"/>
              <p:cNvCxnSpPr/>
              <p:nvPr/>
            </p:nvCxnSpPr>
            <p:spPr>
              <a:xfrm flipV="1">
                <a:off x="22848371" y="15288777"/>
                <a:ext cx="586457" cy="14384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0" name="169 CuadroTexto"/>
              <p:cNvSpPr txBox="1"/>
              <p:nvPr/>
            </p:nvSpPr>
            <p:spPr>
              <a:xfrm>
                <a:off x="22292485" y="14822250"/>
                <a:ext cx="3275926" cy="553998"/>
              </a:xfrm>
              <a:prstGeom prst="rect">
                <a:avLst/>
              </a:prstGeom>
              <a:noFill/>
            </p:spPr>
            <p:txBody>
              <a:bodyPr wrap="square" rtlCol="0">
                <a:spAutoFit/>
              </a:bodyPr>
              <a:lstStyle/>
              <a:p>
                <a:r>
                  <a:rPr lang="es-AR" sz="3000" b="1" dirty="0" smtClean="0"/>
                  <a:t>Cavidad extremum</a:t>
                </a:r>
                <a:endParaRPr lang="es-AR" sz="3000" b="1" dirty="0"/>
              </a:p>
            </p:txBody>
          </p:sp>
          <p:sp>
            <p:nvSpPr>
              <p:cNvPr id="171" name="170 CuadroTexto"/>
              <p:cNvSpPr txBox="1"/>
              <p:nvPr/>
            </p:nvSpPr>
            <p:spPr>
              <a:xfrm>
                <a:off x="20435692" y="14835979"/>
                <a:ext cx="2164193" cy="553998"/>
              </a:xfrm>
              <a:prstGeom prst="rect">
                <a:avLst/>
              </a:prstGeom>
              <a:noFill/>
            </p:spPr>
            <p:txBody>
              <a:bodyPr wrap="square" rtlCol="0">
                <a:spAutoFit/>
              </a:bodyPr>
              <a:lstStyle/>
              <a:p>
                <a:r>
                  <a:rPr lang="es-AR" sz="3000" b="1" dirty="0" smtClean="0"/>
                  <a:t>Cavidad 0</a:t>
                </a:r>
                <a:endParaRPr lang="es-AR" sz="3000" b="1" dirty="0"/>
              </a:p>
            </p:txBody>
          </p:sp>
          <p:cxnSp>
            <p:nvCxnSpPr>
              <p:cNvPr id="135" name="134 Conector recto de flecha"/>
              <p:cNvCxnSpPr>
                <a:endCxn id="136" idx="2"/>
              </p:cNvCxnSpPr>
              <p:nvPr/>
            </p:nvCxnSpPr>
            <p:spPr>
              <a:xfrm flipV="1">
                <a:off x="23957071" y="15376248"/>
                <a:ext cx="3222680" cy="13509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6" name="135 CuadroTexto"/>
              <p:cNvSpPr txBox="1"/>
              <p:nvPr/>
            </p:nvSpPr>
            <p:spPr>
              <a:xfrm>
                <a:off x="25541788" y="14822250"/>
                <a:ext cx="3275926" cy="553998"/>
              </a:xfrm>
              <a:prstGeom prst="rect">
                <a:avLst/>
              </a:prstGeom>
              <a:noFill/>
            </p:spPr>
            <p:txBody>
              <a:bodyPr wrap="square" rtlCol="0">
                <a:spAutoFit/>
              </a:bodyPr>
              <a:lstStyle/>
              <a:p>
                <a:r>
                  <a:rPr lang="es-AR" sz="3000" b="1" dirty="0" smtClean="0"/>
                  <a:t>Modo estructural </a:t>
                </a:r>
                <a:endParaRPr lang="es-AR" sz="3000" b="1" dirty="0"/>
              </a:p>
            </p:txBody>
          </p:sp>
          <p:cxnSp>
            <p:nvCxnSpPr>
              <p:cNvPr id="49" name="48 Conector recto de flecha"/>
              <p:cNvCxnSpPr/>
              <p:nvPr/>
            </p:nvCxnSpPr>
            <p:spPr>
              <a:xfrm flipV="1">
                <a:off x="22807689" y="17891962"/>
                <a:ext cx="900107" cy="788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49 CuadroTexto"/>
                  <p:cNvSpPr txBox="1"/>
                  <p:nvPr/>
                </p:nvSpPr>
                <p:spPr>
                  <a:xfrm>
                    <a:off x="22748660" y="18047421"/>
                    <a:ext cx="1003736"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l-GR" sz="3000" b="1" dirty="0" smtClean="0">
                              <a:solidFill>
                                <a:srgbClr val="FF0000"/>
                              </a:solidFill>
                              <a:latin typeface="Cambria Math"/>
                              <a:ea typeface="Cambria Math"/>
                            </a:rPr>
                            <m:t>Δ</m:t>
                          </m:r>
                          <m:sSub>
                            <m:sSubPr>
                              <m:ctrlPr>
                                <a:rPr lang="el-GR" sz="3000" b="1" i="1" dirty="0" smtClean="0">
                                  <a:solidFill>
                                    <a:srgbClr val="FF0000"/>
                                  </a:solidFill>
                                  <a:latin typeface="Cambria Math"/>
                                  <a:ea typeface="Cambria Math"/>
                                </a:rPr>
                              </m:ctrlPr>
                            </m:sSubPr>
                            <m:e>
                              <m:r>
                                <m:rPr>
                                  <m:sty m:val="p"/>
                                </m:rPr>
                                <a:rPr lang="el-GR" sz="3000" b="1" i="1" dirty="0" smtClean="0">
                                  <a:solidFill>
                                    <a:srgbClr val="FF0000"/>
                                  </a:solidFill>
                                  <a:latin typeface="Cambria Math"/>
                                  <a:ea typeface="Cambria Math"/>
                                </a:rPr>
                                <m:t>ω</m:t>
                              </m:r>
                            </m:e>
                            <m:sub>
                              <m:r>
                                <a:rPr lang="es-AR" sz="3000" b="1" i="1" dirty="0" smtClean="0">
                                  <a:solidFill>
                                    <a:srgbClr val="FF0000"/>
                                  </a:solidFill>
                                  <a:latin typeface="Cambria Math"/>
                                  <a:ea typeface="Cambria Math"/>
                                </a:rPr>
                                <m:t>+</m:t>
                              </m:r>
                            </m:sub>
                          </m:sSub>
                        </m:oMath>
                      </m:oMathPara>
                    </a14:m>
                    <a:endParaRPr lang="es-AR" sz="3000" b="1" dirty="0" smtClean="0"/>
                  </a:p>
                </p:txBody>
              </p:sp>
            </mc:Choice>
            <mc:Fallback xmlns="">
              <p:sp>
                <p:nvSpPr>
                  <p:cNvPr id="50" name="49 CuadroTexto"/>
                  <p:cNvSpPr txBox="1">
                    <a:spLocks noRot="1" noChangeAspect="1" noMove="1" noResize="1" noEditPoints="1" noAdjustHandles="1" noChangeArrowheads="1" noChangeShapeType="1" noTextEdit="1"/>
                  </p:cNvSpPr>
                  <p:nvPr/>
                </p:nvSpPr>
                <p:spPr>
                  <a:xfrm>
                    <a:off x="22748660" y="18047421"/>
                    <a:ext cx="1003736" cy="553998"/>
                  </a:xfrm>
                  <a:prstGeom prst="rect">
                    <a:avLst/>
                  </a:prstGeom>
                  <a:blipFill rotWithShape="1">
                    <a:blip r:embed="rId35"/>
                    <a:stretch>
                      <a:fillRect/>
                    </a:stretch>
                  </a:blipFill>
                </p:spPr>
                <p:txBody>
                  <a:bodyPr/>
                  <a:lstStyle/>
                  <a:p>
                    <a:r>
                      <a:rPr lang="es-AR">
                        <a:noFill/>
                      </a:rPr>
                      <a:t> </a:t>
                    </a:r>
                  </a:p>
                </p:txBody>
              </p:sp>
            </mc:Fallback>
          </mc:AlternateContent>
        </p:grpSp>
        <p:cxnSp>
          <p:nvCxnSpPr>
            <p:cNvPr id="156" name="155 Conector recto de flecha"/>
            <p:cNvCxnSpPr/>
            <p:nvPr/>
          </p:nvCxnSpPr>
          <p:spPr>
            <a:xfrm>
              <a:off x="19915940" y="17788120"/>
              <a:ext cx="1095961"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7" name="156 CuadroTexto"/>
                <p:cNvSpPr txBox="1"/>
                <p:nvPr/>
              </p:nvSpPr>
              <p:spPr>
                <a:xfrm>
                  <a:off x="20035248" y="17976739"/>
                  <a:ext cx="1003736"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l-GR" sz="3000" b="1" dirty="0" smtClean="0">
                            <a:solidFill>
                              <a:srgbClr val="FF0000"/>
                            </a:solidFill>
                            <a:latin typeface="Cambria Math"/>
                            <a:ea typeface="Cambria Math"/>
                          </a:rPr>
                          <m:t>Δ</m:t>
                        </m:r>
                        <m:sSub>
                          <m:sSubPr>
                            <m:ctrlPr>
                              <a:rPr lang="el-GR" sz="3000" b="1" i="1" dirty="0" smtClean="0">
                                <a:solidFill>
                                  <a:srgbClr val="FF0000"/>
                                </a:solidFill>
                                <a:latin typeface="Cambria Math"/>
                                <a:ea typeface="Cambria Math"/>
                              </a:rPr>
                            </m:ctrlPr>
                          </m:sSubPr>
                          <m:e>
                            <m:r>
                              <m:rPr>
                                <m:sty m:val="p"/>
                              </m:rPr>
                              <a:rPr lang="el-GR" sz="3000" b="1" i="1" dirty="0" smtClean="0">
                                <a:solidFill>
                                  <a:srgbClr val="FF0000"/>
                                </a:solidFill>
                                <a:latin typeface="Cambria Math"/>
                                <a:ea typeface="Cambria Math"/>
                              </a:rPr>
                              <m:t>ω</m:t>
                            </m:r>
                          </m:e>
                          <m:sub>
                            <m:r>
                              <a:rPr lang="es-AR" sz="3000" b="1" i="1" dirty="0" smtClean="0">
                                <a:solidFill>
                                  <a:srgbClr val="FF0000"/>
                                </a:solidFill>
                                <a:latin typeface="Cambria Math"/>
                                <a:ea typeface="Cambria Math"/>
                              </a:rPr>
                              <m:t>−</m:t>
                            </m:r>
                          </m:sub>
                        </m:sSub>
                      </m:oMath>
                    </m:oMathPara>
                  </a14:m>
                  <a:endParaRPr lang="es-AR" sz="3000" b="1" dirty="0" smtClean="0"/>
                </a:p>
              </p:txBody>
            </p:sp>
          </mc:Choice>
          <mc:Fallback xmlns="">
            <p:sp>
              <p:nvSpPr>
                <p:cNvPr id="157" name="156 CuadroTexto"/>
                <p:cNvSpPr txBox="1">
                  <a:spLocks noRot="1" noChangeAspect="1" noMove="1" noResize="1" noEditPoints="1" noAdjustHandles="1" noChangeArrowheads="1" noChangeShapeType="1" noTextEdit="1"/>
                </p:cNvSpPr>
                <p:nvPr/>
              </p:nvSpPr>
              <p:spPr>
                <a:xfrm>
                  <a:off x="20035248" y="17976739"/>
                  <a:ext cx="1003736" cy="553998"/>
                </a:xfrm>
                <a:prstGeom prst="rect">
                  <a:avLst/>
                </a:prstGeom>
                <a:blipFill rotWithShape="1">
                  <a:blip r:embed="rId36"/>
                  <a:stretch>
                    <a:fillRect/>
                  </a:stretch>
                </a:blipFill>
              </p:spPr>
              <p:txBody>
                <a:bodyPr/>
                <a:lstStyle/>
                <a:p>
                  <a:r>
                    <a:rPr lang="es-AR">
                      <a:noFill/>
                    </a:rPr>
                    <a:t> </a:t>
                  </a:r>
                </a:p>
              </p:txBody>
            </p:sp>
          </mc:Fallback>
        </mc:AlternateContent>
      </p:grpSp>
      <p:sp>
        <p:nvSpPr>
          <p:cNvPr id="159" name="158 Rectángulo"/>
          <p:cNvSpPr/>
          <p:nvPr/>
        </p:nvSpPr>
        <p:spPr>
          <a:xfrm>
            <a:off x="27062057" y="16286714"/>
            <a:ext cx="2793415" cy="1741397"/>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pic>
        <p:nvPicPr>
          <p:cNvPr id="160"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291738" y="14224019"/>
            <a:ext cx="1284290" cy="125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5" name="34 CuadroTexto"/>
              <p:cNvSpPr txBox="1"/>
              <p:nvPr/>
            </p:nvSpPr>
            <p:spPr>
              <a:xfrm>
                <a:off x="695669" y="8946724"/>
                <a:ext cx="15077731" cy="2862322"/>
              </a:xfrm>
              <a:prstGeom prst="rect">
                <a:avLst/>
              </a:prstGeom>
              <a:noFill/>
            </p:spPr>
            <p:txBody>
              <a:bodyPr wrap="square" rtlCol="0">
                <a:spAutoFit/>
              </a:bodyPr>
              <a:lstStyle/>
              <a:p>
                <a:pPr algn="just"/>
                <a:r>
                  <a:rPr lang="es-AR" sz="3000" dirty="0" smtClean="0"/>
                  <a:t>Unas de las principales fuentes inherentes de ruido interno y </a:t>
                </a:r>
                <a:r>
                  <a:rPr lang="es-AR" sz="3000" dirty="0" err="1" smtClean="0"/>
                  <a:t>disconfort</a:t>
                </a:r>
                <a:r>
                  <a:rPr lang="es-AR" sz="3000" dirty="0" smtClean="0"/>
                  <a:t> dentro de un auto son </a:t>
                </a:r>
                <a:r>
                  <a:rPr lang="es-AR" sz="3000" b="1" dirty="0" smtClean="0"/>
                  <a:t>los modos acústicos generados en el interior de la cavidad del neumático por la resonancia del aire. </a:t>
                </a:r>
                <a:r>
                  <a:rPr lang="es-AR" sz="3000" dirty="0" smtClean="0"/>
                  <a:t>Se estudió por medio de la Función Respuesta en Frecuencia, </a:t>
                </a:r>
                <a14:m>
                  <m:oMath xmlns:m="http://schemas.openxmlformats.org/officeDocument/2006/math">
                    <m:sSub>
                      <m:sSubPr>
                        <m:ctrlPr>
                          <a:rPr lang="es-AR" sz="3000" i="1" smtClean="0">
                            <a:latin typeface="Cambria Math"/>
                          </a:rPr>
                        </m:ctrlPr>
                      </m:sSubPr>
                      <m:e>
                        <m:r>
                          <a:rPr lang="es-AR" sz="3000" b="0" i="1" smtClean="0">
                            <a:latin typeface="Cambria Math"/>
                          </a:rPr>
                          <m:t>𝐻</m:t>
                        </m:r>
                      </m:e>
                      <m:sub>
                        <m:r>
                          <a:rPr lang="es-AR" sz="3000" b="0" i="1" smtClean="0">
                            <a:latin typeface="Cambria Math"/>
                          </a:rPr>
                          <m:t>1</m:t>
                        </m:r>
                      </m:sub>
                    </m:sSub>
                  </m:oMath>
                </a14:m>
                <a:r>
                  <a:rPr lang="es-AR" sz="3000" dirty="0" smtClean="0"/>
                  <a:t>, la dependencia de éstos modos con la presión, carga y temperatura. También se cuantificó la transmisión de éstas vibraciones en un neumático con cubierta </a:t>
                </a:r>
                <a:r>
                  <a:rPr lang="es-AR" sz="3000" dirty="0" err="1" smtClean="0"/>
                  <a:t>Fate</a:t>
                </a:r>
                <a:r>
                  <a:rPr lang="es-AR" sz="3000" dirty="0" smtClean="0"/>
                  <a:t> prototipo a lo largo del camino cubierta-brazo de suspensión</a:t>
                </a:r>
                <a:r>
                  <a:rPr lang="es-AR" sz="3000" dirty="0"/>
                  <a:t> </a:t>
                </a:r>
                <a:r>
                  <a:rPr lang="es-AR" sz="3000" dirty="0" smtClean="0"/>
                  <a:t>de un Peugeot 408. </a:t>
                </a:r>
                <a:endParaRPr lang="es-AR" sz="3000" dirty="0"/>
              </a:p>
            </p:txBody>
          </p:sp>
        </mc:Choice>
        <mc:Fallback xmlns="">
          <p:sp>
            <p:nvSpPr>
              <p:cNvPr id="35" name="34 CuadroTexto"/>
              <p:cNvSpPr txBox="1">
                <a:spLocks noRot="1" noChangeAspect="1" noMove="1" noResize="1" noEditPoints="1" noAdjustHandles="1" noChangeArrowheads="1" noChangeShapeType="1" noTextEdit="1"/>
              </p:cNvSpPr>
              <p:nvPr/>
            </p:nvSpPr>
            <p:spPr>
              <a:xfrm>
                <a:off x="695669" y="8946724"/>
                <a:ext cx="15077731" cy="2862322"/>
              </a:xfrm>
              <a:prstGeom prst="rect">
                <a:avLst/>
              </a:prstGeom>
              <a:blipFill rotWithShape="1">
                <a:blip r:embed="rId37"/>
                <a:stretch>
                  <a:fillRect l="-930" t="-2559" r="-930" b="-5970"/>
                </a:stretch>
              </a:blipFill>
            </p:spPr>
            <p:txBody>
              <a:bodyPr/>
              <a:lstStyle/>
              <a:p>
                <a:r>
                  <a:rPr lang="es-AR">
                    <a:noFill/>
                  </a:rPr>
                  <a:t> </a:t>
                </a:r>
              </a:p>
            </p:txBody>
          </p:sp>
        </mc:Fallback>
      </mc:AlternateContent>
      <p:grpSp>
        <p:nvGrpSpPr>
          <p:cNvPr id="18" name="17 Grupo"/>
          <p:cNvGrpSpPr/>
          <p:nvPr/>
        </p:nvGrpSpPr>
        <p:grpSpPr>
          <a:xfrm>
            <a:off x="416597" y="20133722"/>
            <a:ext cx="28996920" cy="7116384"/>
            <a:chOff x="435412" y="20395790"/>
            <a:chExt cx="28996920" cy="7116384"/>
          </a:xfrm>
        </p:grpSpPr>
        <p:sp>
          <p:nvSpPr>
            <p:cNvPr id="182" name="181 CuadroTexto"/>
            <p:cNvSpPr txBox="1"/>
            <p:nvPr/>
          </p:nvSpPr>
          <p:spPr>
            <a:xfrm>
              <a:off x="592159" y="20395790"/>
              <a:ext cx="12065342" cy="1015663"/>
            </a:xfrm>
            <a:prstGeom prst="rect">
              <a:avLst/>
            </a:prstGeom>
            <a:noFill/>
          </p:spPr>
          <p:txBody>
            <a:bodyPr wrap="square" rtlCol="0">
              <a:spAutoFit/>
            </a:bodyPr>
            <a:lstStyle/>
            <a:p>
              <a:r>
                <a:rPr lang="es-AR" sz="6000" b="1" dirty="0" smtClean="0"/>
                <a:t>Dependencia con la temperatura</a:t>
              </a:r>
            </a:p>
          </p:txBody>
        </p:sp>
        <p:sp>
          <p:nvSpPr>
            <p:cNvPr id="106" name="105 CuadroTexto"/>
            <p:cNvSpPr txBox="1"/>
            <p:nvPr/>
          </p:nvSpPr>
          <p:spPr>
            <a:xfrm>
              <a:off x="20987494" y="25942505"/>
              <a:ext cx="8444838" cy="1477328"/>
            </a:xfrm>
            <a:prstGeom prst="rect">
              <a:avLst/>
            </a:prstGeom>
            <a:noFill/>
          </p:spPr>
          <p:txBody>
            <a:bodyPr wrap="square" rtlCol="0">
              <a:spAutoFit/>
            </a:bodyPr>
            <a:lstStyle/>
            <a:p>
              <a:pPr algn="just"/>
              <a:r>
                <a:rPr lang="es-AR" sz="3000" dirty="0" smtClean="0"/>
                <a:t>Se condice con el modelo de un gas ideal en una compresión adiabática. La variación de la frecuencia no es significativa (1.1% relativo).</a:t>
              </a:r>
              <a:endParaRPr lang="es-AR" sz="4000" b="1" dirty="0" smtClean="0"/>
            </a:p>
          </p:txBody>
        </p:sp>
        <p:pic>
          <p:nvPicPr>
            <p:cNvPr id="9" name="8 Imagen"/>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5405020" y="23771707"/>
              <a:ext cx="10058400" cy="3740467"/>
            </a:xfrm>
            <a:prstGeom prst="rect">
              <a:avLst/>
            </a:prstGeom>
          </p:spPr>
        </p:pic>
        <p:sp>
          <p:nvSpPr>
            <p:cNvPr id="16" name="15 CuadroTexto"/>
            <p:cNvSpPr txBox="1"/>
            <p:nvPr/>
          </p:nvSpPr>
          <p:spPr>
            <a:xfrm>
              <a:off x="8435729" y="24188665"/>
              <a:ext cx="3842270" cy="553998"/>
            </a:xfrm>
            <a:prstGeom prst="rect">
              <a:avLst/>
            </a:prstGeom>
            <a:noFill/>
          </p:spPr>
          <p:txBody>
            <a:bodyPr wrap="none" rtlCol="0">
              <a:spAutoFit/>
            </a:bodyPr>
            <a:lstStyle/>
            <a:p>
              <a:r>
                <a:rPr lang="es-AR" sz="3000" dirty="0" smtClean="0"/>
                <a:t>Curva de enfriamiento </a:t>
              </a:r>
            </a:p>
          </p:txBody>
        </p:sp>
        <p:sp>
          <p:nvSpPr>
            <p:cNvPr id="129" name="128 Rectángulo"/>
            <p:cNvSpPr/>
            <p:nvPr/>
          </p:nvSpPr>
          <p:spPr>
            <a:xfrm>
              <a:off x="8413429" y="24188665"/>
              <a:ext cx="3886869" cy="553998"/>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nvGrpSpPr>
            <p:cNvPr id="94" name="93 Grupo"/>
            <p:cNvGrpSpPr/>
            <p:nvPr/>
          </p:nvGrpSpPr>
          <p:grpSpPr>
            <a:xfrm>
              <a:off x="435412" y="23538726"/>
              <a:ext cx="5638169" cy="3750739"/>
              <a:chOff x="537209" y="21663357"/>
              <a:chExt cx="7106524" cy="4565341"/>
            </a:xfrm>
          </p:grpSpPr>
          <p:pic>
            <p:nvPicPr>
              <p:cNvPr id="86" name="85 Imagen"/>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73478" y="21787831"/>
                <a:ext cx="3708132" cy="3708132"/>
              </a:xfrm>
              <a:prstGeom prst="rect">
                <a:avLst/>
              </a:prstGeom>
            </p:spPr>
          </p:pic>
          <p:pic>
            <p:nvPicPr>
              <p:cNvPr id="186"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65684" y="21663357"/>
                <a:ext cx="2978049" cy="417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86 CuadroTexto"/>
              <p:cNvSpPr txBox="1"/>
              <p:nvPr/>
            </p:nvSpPr>
            <p:spPr>
              <a:xfrm>
                <a:off x="537209" y="25488290"/>
                <a:ext cx="1717265" cy="707886"/>
              </a:xfrm>
              <a:prstGeom prst="rect">
                <a:avLst/>
              </a:prstGeom>
              <a:noFill/>
            </p:spPr>
            <p:txBody>
              <a:bodyPr wrap="none" rtlCol="0">
                <a:spAutoFit/>
              </a:bodyPr>
              <a:lstStyle/>
              <a:p>
                <a:r>
                  <a:rPr lang="es-AR" sz="4000" b="1" dirty="0" smtClean="0"/>
                  <a:t>rodado</a:t>
                </a:r>
              </a:p>
            </p:txBody>
          </p:sp>
          <p:sp>
            <p:nvSpPr>
              <p:cNvPr id="90" name="89 CuadroTexto"/>
              <p:cNvSpPr txBox="1"/>
              <p:nvPr/>
            </p:nvSpPr>
            <p:spPr>
              <a:xfrm>
                <a:off x="2948153" y="25520812"/>
                <a:ext cx="1540935" cy="707886"/>
              </a:xfrm>
              <a:prstGeom prst="rect">
                <a:avLst/>
              </a:prstGeom>
              <a:noFill/>
            </p:spPr>
            <p:txBody>
              <a:bodyPr wrap="none" rtlCol="0">
                <a:spAutoFit/>
              </a:bodyPr>
              <a:lstStyle/>
              <a:p>
                <a:r>
                  <a:rPr lang="es-AR" sz="4000" b="1" dirty="0" smtClean="0"/>
                  <a:t>lateral</a:t>
                </a:r>
              </a:p>
            </p:txBody>
          </p:sp>
          <p:cxnSp>
            <p:nvCxnSpPr>
              <p:cNvPr id="189" name="188 Conector recto de flecha"/>
              <p:cNvCxnSpPr/>
              <p:nvPr/>
            </p:nvCxnSpPr>
            <p:spPr>
              <a:xfrm flipH="1">
                <a:off x="1350676" y="24322502"/>
                <a:ext cx="647513" cy="11734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1" name="190 Conector recto de flecha"/>
              <p:cNvCxnSpPr>
                <a:endCxn id="90" idx="0"/>
              </p:cNvCxnSpPr>
              <p:nvPr/>
            </p:nvCxnSpPr>
            <p:spPr>
              <a:xfrm>
                <a:off x="2727544" y="24223358"/>
                <a:ext cx="991077" cy="129745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5" name="194 CuadroTexto"/>
              <p:cNvSpPr txBox="1"/>
              <p:nvPr/>
            </p:nvSpPr>
            <p:spPr>
              <a:xfrm>
                <a:off x="5292198" y="25520812"/>
                <a:ext cx="999633" cy="707886"/>
              </a:xfrm>
              <a:prstGeom prst="rect">
                <a:avLst/>
              </a:prstGeom>
              <a:noFill/>
            </p:spPr>
            <p:txBody>
              <a:bodyPr wrap="none" rtlCol="0">
                <a:spAutoFit/>
              </a:bodyPr>
              <a:lstStyle/>
              <a:p>
                <a:r>
                  <a:rPr lang="es-AR" sz="4000" b="1" dirty="0" smtClean="0"/>
                  <a:t>aire</a:t>
                </a:r>
              </a:p>
            </p:txBody>
          </p:sp>
        </p:grpSp>
        <p:pic>
          <p:nvPicPr>
            <p:cNvPr id="17" name="16 Imagen"/>
            <p:cNvPicPr>
              <a:picLocks noChangeAspect="1"/>
            </p:cNvPicPr>
            <p:nvPr/>
          </p:nvPicPr>
          <p:blipFill rotWithShape="1">
            <a:blip r:embed="rId40">
              <a:extLst>
                <a:ext uri="{28A0092B-C50C-407E-A947-70E740481C1C}">
                  <a14:useLocalDpi xmlns:a14="http://schemas.microsoft.com/office/drawing/2010/main" val="0"/>
                </a:ext>
              </a:extLst>
            </a:blip>
            <a:srcRect l="6318" t="3106" r="6936"/>
            <a:stretch/>
          </p:blipFill>
          <p:spPr>
            <a:xfrm>
              <a:off x="18979574" y="20395790"/>
              <a:ext cx="9896607" cy="5308433"/>
            </a:xfrm>
            <a:prstGeom prst="rect">
              <a:avLst/>
            </a:prstGeom>
          </p:spPr>
        </p:pic>
        <p:grpSp>
          <p:nvGrpSpPr>
            <p:cNvPr id="70" name="69 Grupo"/>
            <p:cNvGrpSpPr/>
            <p:nvPr/>
          </p:nvGrpSpPr>
          <p:grpSpPr>
            <a:xfrm>
              <a:off x="15677874" y="25921049"/>
              <a:ext cx="5375681" cy="1591125"/>
              <a:chOff x="15677874" y="25755007"/>
              <a:chExt cx="5375681" cy="1591125"/>
            </a:xfrm>
          </p:grpSpPr>
          <mc:AlternateContent xmlns:mc="http://schemas.openxmlformats.org/markup-compatibility/2006" xmlns:a14="http://schemas.microsoft.com/office/drawing/2010/main">
            <mc:Choice Requires="a14">
              <p:sp>
                <p:nvSpPr>
                  <p:cNvPr id="105" name="104 CuadroTexto"/>
                  <p:cNvSpPr txBox="1"/>
                  <p:nvPr/>
                </p:nvSpPr>
                <p:spPr>
                  <a:xfrm>
                    <a:off x="15778301" y="25956968"/>
                    <a:ext cx="5275254" cy="11397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s-AR" sz="3000" i="1" smtClean="0">
                                  <a:latin typeface="Cambria Math"/>
                                </a:rPr>
                              </m:ctrlPr>
                            </m:fPr>
                            <m:num>
                              <m:sSub>
                                <m:sSubPr>
                                  <m:ctrlPr>
                                    <a:rPr lang="es-AR" sz="3000" i="1" smtClean="0">
                                      <a:latin typeface="Cambria Math"/>
                                    </a:rPr>
                                  </m:ctrlPr>
                                </m:sSubPr>
                                <m:e>
                                  <m:r>
                                    <a:rPr lang="es-AR" sz="3000" b="0" i="1" smtClean="0">
                                      <a:latin typeface="Cambria Math"/>
                                    </a:rPr>
                                    <m:t>𝑓</m:t>
                                  </m:r>
                                </m:e>
                                <m:sub>
                                  <m:r>
                                    <a:rPr lang="es-AR" sz="3000" b="0" i="1" smtClean="0">
                                      <a:latin typeface="Cambria Math"/>
                                    </a:rPr>
                                    <m:t>𝑇𝑚𝑎𝑥</m:t>
                                  </m:r>
                                </m:sub>
                              </m:sSub>
                            </m:num>
                            <m:den>
                              <m:sSub>
                                <m:sSubPr>
                                  <m:ctrlPr>
                                    <a:rPr lang="es-AR" sz="3000" i="1">
                                      <a:latin typeface="Cambria Math"/>
                                    </a:rPr>
                                  </m:ctrlPr>
                                </m:sSubPr>
                                <m:e>
                                  <m:r>
                                    <a:rPr lang="es-AR" sz="3000" i="1">
                                      <a:latin typeface="Cambria Math"/>
                                    </a:rPr>
                                    <m:t>𝑓</m:t>
                                  </m:r>
                                </m:e>
                                <m:sub>
                                  <m:r>
                                    <a:rPr lang="es-AR" sz="3000" i="1">
                                      <a:latin typeface="Cambria Math"/>
                                    </a:rPr>
                                    <m:t>𝑇</m:t>
                                  </m:r>
                                  <m:r>
                                    <a:rPr lang="es-AR" sz="3000" b="0" i="1" smtClean="0">
                                      <a:latin typeface="Cambria Math"/>
                                    </a:rPr>
                                    <m:t>𝑚𝑖𝑛</m:t>
                                  </m:r>
                                </m:sub>
                              </m:sSub>
                            </m:den>
                          </m:f>
                          <m:r>
                            <a:rPr lang="es-AR" sz="3000" b="0" i="1" smtClean="0">
                              <a:latin typeface="Cambria Math"/>
                            </a:rPr>
                            <m:t>=</m:t>
                          </m:r>
                          <m:f>
                            <m:fPr>
                              <m:ctrlPr>
                                <a:rPr lang="es-AR" sz="3000" i="1">
                                  <a:latin typeface="Cambria Math"/>
                                </a:rPr>
                              </m:ctrlPr>
                            </m:fPr>
                            <m:num>
                              <m:sSub>
                                <m:sSubPr>
                                  <m:ctrlPr>
                                    <a:rPr lang="es-AR" sz="3000" i="1">
                                      <a:latin typeface="Cambria Math"/>
                                    </a:rPr>
                                  </m:ctrlPr>
                                </m:sSubPr>
                                <m:e>
                                  <m:r>
                                    <a:rPr lang="es-AR" sz="3000" b="0" i="1" smtClean="0">
                                      <a:latin typeface="Cambria Math"/>
                                    </a:rPr>
                                    <m:t>𝑉</m:t>
                                  </m:r>
                                </m:e>
                                <m:sub>
                                  <m:r>
                                    <a:rPr lang="es-AR" sz="3000" b="0" i="1" smtClean="0">
                                      <a:latin typeface="Cambria Math"/>
                                    </a:rPr>
                                    <m:t>𝑠𝑜𝑛</m:t>
                                  </m:r>
                                </m:sub>
                              </m:sSub>
                              <m:r>
                                <a:rPr lang="es-AR" sz="3000" b="0" i="1" smtClean="0">
                                  <a:latin typeface="Cambria Math"/>
                                </a:rPr>
                                <m:t> (</m:t>
                              </m:r>
                              <m:sSub>
                                <m:sSubPr>
                                  <m:ctrlPr>
                                    <a:rPr lang="es-AR" sz="3000" b="0" i="1" smtClean="0">
                                      <a:latin typeface="Cambria Math"/>
                                    </a:rPr>
                                  </m:ctrlPr>
                                </m:sSubPr>
                                <m:e>
                                  <m:r>
                                    <a:rPr lang="es-AR" sz="3000" b="0" i="1" smtClean="0">
                                      <a:latin typeface="Cambria Math"/>
                                    </a:rPr>
                                    <m:t>𝑇</m:t>
                                  </m:r>
                                </m:e>
                                <m:sub>
                                  <m:r>
                                    <a:rPr lang="es-AR" sz="3000" b="0" i="1" smtClean="0">
                                      <a:latin typeface="Cambria Math"/>
                                    </a:rPr>
                                    <m:t>𝑚𝑎𝑥</m:t>
                                  </m:r>
                                </m:sub>
                              </m:sSub>
                              <m:r>
                                <a:rPr lang="es-AR" sz="3000" b="0" i="1" smtClean="0">
                                  <a:latin typeface="Cambria Math"/>
                                </a:rPr>
                                <m:t>)</m:t>
                              </m:r>
                            </m:num>
                            <m:den>
                              <m:sSub>
                                <m:sSubPr>
                                  <m:ctrlPr>
                                    <a:rPr lang="es-AR" sz="3000" i="1">
                                      <a:latin typeface="Cambria Math"/>
                                    </a:rPr>
                                  </m:ctrlPr>
                                </m:sSubPr>
                                <m:e>
                                  <m:r>
                                    <a:rPr lang="es-AR" sz="3000" i="1">
                                      <a:latin typeface="Cambria Math"/>
                                    </a:rPr>
                                    <m:t>𝑉</m:t>
                                  </m:r>
                                </m:e>
                                <m:sub>
                                  <m:r>
                                    <a:rPr lang="es-AR" sz="3000" i="1">
                                      <a:latin typeface="Cambria Math"/>
                                    </a:rPr>
                                    <m:t>𝑠𝑜𝑛</m:t>
                                  </m:r>
                                </m:sub>
                              </m:sSub>
                              <m:r>
                                <a:rPr lang="es-AR" sz="3000" i="1">
                                  <a:latin typeface="Cambria Math"/>
                                </a:rPr>
                                <m:t> (</m:t>
                              </m:r>
                              <m:sSub>
                                <m:sSubPr>
                                  <m:ctrlPr>
                                    <a:rPr lang="es-AR" sz="3000" i="1">
                                      <a:latin typeface="Cambria Math"/>
                                    </a:rPr>
                                  </m:ctrlPr>
                                </m:sSubPr>
                                <m:e>
                                  <m:r>
                                    <a:rPr lang="es-AR" sz="3000" i="1">
                                      <a:latin typeface="Cambria Math"/>
                                    </a:rPr>
                                    <m:t>𝑇</m:t>
                                  </m:r>
                                </m:e>
                                <m:sub>
                                  <m:r>
                                    <a:rPr lang="es-AR" sz="3000" b="0" i="1" smtClean="0">
                                      <a:latin typeface="Cambria Math"/>
                                    </a:rPr>
                                    <m:t>𝑚𝑖𝑛</m:t>
                                  </m:r>
                                </m:sub>
                              </m:sSub>
                              <m:r>
                                <a:rPr lang="es-AR" sz="3000" i="1">
                                  <a:latin typeface="Cambria Math"/>
                                </a:rPr>
                                <m:t>)</m:t>
                              </m:r>
                            </m:den>
                          </m:f>
                          <m:r>
                            <a:rPr lang="es-AR" sz="3000" b="0" i="1" smtClean="0">
                              <a:latin typeface="Cambria Math"/>
                            </a:rPr>
                            <m:t>=1.01</m:t>
                          </m:r>
                          <m:r>
                            <a:rPr lang="es-AR" sz="3000" b="0" i="0" smtClean="0">
                              <a:latin typeface="Cambria Math"/>
                            </a:rPr>
                            <m:t> </m:t>
                          </m:r>
                        </m:oMath>
                      </m:oMathPara>
                    </a14:m>
                    <a:endParaRPr lang="es-AR" sz="3000" b="0" i="0" dirty="0" smtClean="0">
                      <a:latin typeface="Cambria Math"/>
                    </a:endParaRPr>
                  </a:p>
                </p:txBody>
              </p:sp>
            </mc:Choice>
            <mc:Fallback xmlns="">
              <p:sp>
                <p:nvSpPr>
                  <p:cNvPr id="105" name="104 CuadroTexto"/>
                  <p:cNvSpPr txBox="1">
                    <a:spLocks noRot="1" noChangeAspect="1" noMove="1" noResize="1" noEditPoints="1" noAdjustHandles="1" noChangeArrowheads="1" noChangeShapeType="1" noTextEdit="1"/>
                  </p:cNvSpPr>
                  <p:nvPr/>
                </p:nvSpPr>
                <p:spPr>
                  <a:xfrm>
                    <a:off x="15778301" y="25956968"/>
                    <a:ext cx="5275254" cy="1139736"/>
                  </a:xfrm>
                  <a:prstGeom prst="rect">
                    <a:avLst/>
                  </a:prstGeom>
                  <a:blipFill rotWithShape="1">
                    <a:blip r:embed="rId41"/>
                    <a:stretch>
                      <a:fillRect/>
                    </a:stretch>
                  </a:blipFill>
                </p:spPr>
                <p:txBody>
                  <a:bodyPr/>
                  <a:lstStyle/>
                  <a:p>
                    <a:r>
                      <a:rPr lang="es-AR">
                        <a:noFill/>
                      </a:rPr>
                      <a:t> </a:t>
                    </a:r>
                  </a:p>
                </p:txBody>
              </p:sp>
            </mc:Fallback>
          </mc:AlternateContent>
          <p:sp>
            <p:nvSpPr>
              <p:cNvPr id="99" name="98 Rectángulo"/>
              <p:cNvSpPr/>
              <p:nvPr/>
            </p:nvSpPr>
            <p:spPr>
              <a:xfrm>
                <a:off x="15677874" y="25755007"/>
                <a:ext cx="4944252" cy="1591125"/>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pic>
          <p:nvPicPr>
            <p:cNvPr id="11" name="10 Imagen"/>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4815359" y="23612513"/>
              <a:ext cx="3328067" cy="2230438"/>
            </a:xfrm>
            <a:prstGeom prst="rect">
              <a:avLst/>
            </a:prstGeom>
          </p:spPr>
        </p:pic>
      </p:grpSp>
      <p:sp>
        <p:nvSpPr>
          <p:cNvPr id="38" name="37 Rectángulo redondeado"/>
          <p:cNvSpPr/>
          <p:nvPr/>
        </p:nvSpPr>
        <p:spPr>
          <a:xfrm>
            <a:off x="235595" y="27576379"/>
            <a:ext cx="29732048" cy="9636971"/>
          </a:xfrm>
          <a:prstGeom prst="roundRect">
            <a:avLst>
              <a:gd name="adj" fmla="val 8411"/>
            </a:avLst>
          </a:prstGeom>
          <a:noFill/>
          <a:ln w="7620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s-ES"/>
          </a:p>
        </p:txBody>
      </p:sp>
      <p:sp>
        <p:nvSpPr>
          <p:cNvPr id="139" name="138 Rectángulo redondeado"/>
          <p:cNvSpPr/>
          <p:nvPr/>
        </p:nvSpPr>
        <p:spPr>
          <a:xfrm>
            <a:off x="19482778" y="41700799"/>
            <a:ext cx="10434007" cy="1015663"/>
          </a:xfrm>
          <a:prstGeom prst="roundRect">
            <a:avLst>
              <a:gd name="adj" fmla="val 25250"/>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CuadroTexto"/>
          <p:cNvSpPr txBox="1"/>
          <p:nvPr/>
        </p:nvSpPr>
        <p:spPr>
          <a:xfrm>
            <a:off x="19489462" y="41700799"/>
            <a:ext cx="10249471" cy="1015663"/>
          </a:xfrm>
          <a:prstGeom prst="rect">
            <a:avLst/>
          </a:prstGeom>
          <a:noFill/>
        </p:spPr>
        <p:txBody>
          <a:bodyPr wrap="square" rtlCol="0">
            <a:spAutoFit/>
          </a:bodyPr>
          <a:lstStyle/>
          <a:p>
            <a:r>
              <a:rPr lang="es-AR" sz="3000" b="1" dirty="0" smtClean="0"/>
              <a:t>Parte del trabajo fue realizado en la materia Laboratorio 6 y </a:t>
            </a:r>
            <a:r>
              <a:rPr lang="es-AR" sz="3000" b="1" dirty="0" smtClean="0"/>
              <a:t>7 (2do </a:t>
            </a:r>
            <a:r>
              <a:rPr lang="es-AR" sz="3000" b="1" dirty="0" err="1" smtClean="0"/>
              <a:t>cuatrimetre</a:t>
            </a:r>
            <a:r>
              <a:rPr lang="es-AR" sz="3000" b="1" dirty="0" smtClean="0"/>
              <a:t> 2017) </a:t>
            </a:r>
            <a:r>
              <a:rPr lang="es-AR" sz="3000" b="1" dirty="0" smtClean="0"/>
              <a:t>de la carrera de Cs. Físicas, </a:t>
            </a:r>
            <a:r>
              <a:rPr lang="es-AR" sz="3000" b="1" dirty="0" err="1" smtClean="0"/>
              <a:t>FCEyN</a:t>
            </a:r>
            <a:r>
              <a:rPr lang="es-AR" sz="3000" b="1" dirty="0" smtClean="0"/>
              <a:t>, UBA</a:t>
            </a:r>
          </a:p>
        </p:txBody>
      </p:sp>
      <p:sp>
        <p:nvSpPr>
          <p:cNvPr id="61" name="60 CuadroTexto"/>
          <p:cNvSpPr txBox="1"/>
          <p:nvPr/>
        </p:nvSpPr>
        <p:spPr>
          <a:xfrm>
            <a:off x="235595" y="37448063"/>
            <a:ext cx="29739472" cy="4093428"/>
          </a:xfrm>
          <a:prstGeom prst="rect">
            <a:avLst/>
          </a:prstGeom>
          <a:solidFill>
            <a:srgbClr val="FF0000"/>
          </a:solidFill>
          <a:ln>
            <a:solidFill>
              <a:schemeClr val="tx1"/>
            </a:solidFill>
          </a:ln>
        </p:spPr>
        <p:txBody>
          <a:bodyPr wrap="square" rtlCol="0">
            <a:spAutoFit/>
          </a:bodyPr>
          <a:lstStyle/>
          <a:p>
            <a:pPr algn="ctr"/>
            <a:r>
              <a:rPr lang="es-AR" sz="6000" b="1" dirty="0" smtClean="0">
                <a:solidFill>
                  <a:schemeClr val="bg1"/>
                </a:solidFill>
                <a:effectLst>
                  <a:outerShdw blurRad="38100" dist="38100" dir="2700000" algn="tl">
                    <a:srgbClr val="000000">
                      <a:alpha val="43137"/>
                    </a:srgbClr>
                  </a:outerShdw>
                </a:effectLst>
              </a:rPr>
              <a:t>Conclusiones</a:t>
            </a:r>
          </a:p>
          <a:p>
            <a:pPr algn="ctr"/>
            <a:r>
              <a:rPr lang="es-AR" sz="5000" b="1" dirty="0" smtClean="0">
                <a:solidFill>
                  <a:schemeClr val="bg1"/>
                </a:solidFill>
                <a:effectLst>
                  <a:outerShdw blurRad="38100" dist="38100" dir="2700000" algn="tl">
                    <a:srgbClr val="000000">
                      <a:alpha val="43137"/>
                    </a:srgbClr>
                  </a:outerShdw>
                </a:effectLst>
              </a:rPr>
              <a:t>- Los </a:t>
            </a:r>
            <a:r>
              <a:rPr lang="es-AR" sz="5000" b="1" dirty="0">
                <a:solidFill>
                  <a:schemeClr val="bg1"/>
                </a:solidFill>
                <a:effectLst>
                  <a:outerShdw blurRad="38100" dist="38100" dir="2700000" algn="tl">
                    <a:srgbClr val="000000">
                      <a:alpha val="43137"/>
                    </a:srgbClr>
                  </a:outerShdw>
                </a:effectLst>
              </a:rPr>
              <a:t>modos de cavidad estáticos del neumático permanecen invariantes bajo condiciones de uso típicas (</a:t>
            </a:r>
            <a:r>
              <a:rPr lang="es-AR" sz="5000" b="1" dirty="0">
                <a:solidFill>
                  <a:schemeClr val="bg1"/>
                </a:solidFill>
                <a:effectLst>
                  <a:outerShdw blurRad="38100" dist="38100" dir="2700000" algn="tl">
                    <a:srgbClr val="000000">
                      <a:alpha val="43137"/>
                    </a:srgbClr>
                  </a:outerShdw>
                </a:effectLst>
                <a:sym typeface="Symbol"/>
              </a:rPr>
              <a:t>aumento de temperatura y presión</a:t>
            </a:r>
            <a:r>
              <a:rPr lang="es-AR" sz="5000" b="1" dirty="0" smtClean="0">
                <a:solidFill>
                  <a:schemeClr val="bg1"/>
                </a:solidFill>
                <a:effectLst>
                  <a:outerShdw blurRad="38100" dist="38100" dir="2700000" algn="tl">
                    <a:srgbClr val="000000">
                      <a:alpha val="43137"/>
                    </a:srgbClr>
                  </a:outerShdw>
                </a:effectLst>
              </a:rPr>
              <a:t>).</a:t>
            </a:r>
            <a:endParaRPr lang="es-AR" sz="5000" b="1" dirty="0">
              <a:solidFill>
                <a:schemeClr val="bg1"/>
              </a:solidFill>
              <a:effectLst>
                <a:outerShdw blurRad="38100" dist="38100" dir="2700000" algn="tl">
                  <a:srgbClr val="000000">
                    <a:alpha val="43137"/>
                  </a:srgbClr>
                </a:outerShdw>
              </a:effectLst>
            </a:endParaRPr>
          </a:p>
          <a:p>
            <a:pPr algn="ctr"/>
            <a:r>
              <a:rPr lang="es-AR" sz="5000" b="1" dirty="0" smtClean="0">
                <a:solidFill>
                  <a:schemeClr val="bg1"/>
                </a:solidFill>
                <a:effectLst>
                  <a:outerShdw blurRad="38100" dist="38100" dir="2700000" algn="tl">
                    <a:srgbClr val="000000">
                      <a:alpha val="43137"/>
                    </a:srgbClr>
                  </a:outerShdw>
                </a:effectLst>
              </a:rPr>
              <a:t>- El modo de cavidad que más se transmite en la dirección hacia el automóvil es el modo 0. Se debe evitar el acoplamiento de éste modo con los estructurales de su entorno.</a:t>
            </a:r>
            <a:endParaRPr lang="es-AR" sz="5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355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b="1" dirty="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12829</TotalTime>
  <Words>808</Words>
  <Application>Microsoft Office PowerPoint</Application>
  <PresentationFormat>Personalizado</PresentationFormat>
  <Paragraphs>82</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lucia rodriguez garraza</dc:creator>
  <cp:lastModifiedBy>YALOVETZKY, ROMINA</cp:lastModifiedBy>
  <cp:revision>451</cp:revision>
  <cp:lastPrinted>2018-06-06T12:48:37Z</cp:lastPrinted>
  <dcterms:created xsi:type="dcterms:W3CDTF">2016-10-20T08:56:38Z</dcterms:created>
  <dcterms:modified xsi:type="dcterms:W3CDTF">2018-08-28T12:33:33Z</dcterms:modified>
</cp:coreProperties>
</file>