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9" r:id="rId3"/>
    <p:sldId id="277" r:id="rId4"/>
    <p:sldId id="298" r:id="rId5"/>
    <p:sldId id="297" r:id="rId6"/>
    <p:sldId id="279" r:id="rId7"/>
    <p:sldId id="278" r:id="rId8"/>
    <p:sldId id="296" r:id="rId9"/>
    <p:sldId id="282" r:id="rId10"/>
    <p:sldId id="280" r:id="rId11"/>
    <p:sldId id="283" r:id="rId12"/>
    <p:sldId id="286" r:id="rId13"/>
    <p:sldId id="284" r:id="rId14"/>
    <p:sldId id="285" r:id="rId15"/>
    <p:sldId id="287" r:id="rId16"/>
    <p:sldId id="288" r:id="rId17"/>
    <p:sldId id="289" r:id="rId18"/>
    <p:sldId id="293" r:id="rId19"/>
    <p:sldId id="290" r:id="rId20"/>
    <p:sldId id="291" r:id="rId21"/>
    <p:sldId id="292" r:id="rId22"/>
    <p:sldId id="294" r:id="rId23"/>
    <p:sldId id="295" r:id="rId24"/>
  </p:sldIdLst>
  <p:sldSz cx="9144000" cy="6858000" type="screen4x3"/>
  <p:notesSz cx="7010400" cy="92964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44"/>
    <a:srgbClr val="0000FF"/>
    <a:srgbClr val="FFFF9B"/>
    <a:srgbClr val="ABDB77"/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47" autoAdjust="0"/>
    <p:restoredTop sz="97486" autoAdjust="0"/>
  </p:normalViewPr>
  <p:slideViewPr>
    <p:cSldViewPr>
      <p:cViewPr>
        <p:scale>
          <a:sx n="100" d="100"/>
          <a:sy n="100" d="100"/>
        </p:scale>
        <p:origin x="-2484" y="-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9FF0266-1238-4393-8A07-7E5071CA5E09}" type="datetimeFigureOut">
              <a:rPr lang="es-AR"/>
              <a:pPr>
                <a:defRPr/>
              </a:pPr>
              <a:t>24/08/2018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AR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989B491-1CBD-44EB-A4CA-56056BD6BC34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75787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536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2C767C-FA68-4636-98C7-FD077633707D}" type="slidenum">
              <a:rPr lang="es-A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AR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F095A1-CA67-4886-ABB3-CF5BD08BC95D}" type="slidenum">
              <a:rPr lang="es-A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s-AR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F095A1-CA67-4886-ABB3-CF5BD08BC95D}" type="slidenum">
              <a:rPr lang="es-A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s-AR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F095A1-CA67-4886-ABB3-CF5BD08BC95D}" type="slidenum">
              <a:rPr lang="es-A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s-AR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F095A1-CA67-4886-ABB3-CF5BD08BC95D}" type="slidenum">
              <a:rPr lang="es-A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s-AR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F095A1-CA67-4886-ABB3-CF5BD08BC95D}" type="slidenum">
              <a:rPr lang="es-A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s-AR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F095A1-CA67-4886-ABB3-CF5BD08BC95D}" type="slidenum">
              <a:rPr lang="es-A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s-AR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F095A1-CA67-4886-ABB3-CF5BD08BC95D}" type="slidenum">
              <a:rPr lang="es-A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s-AR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F095A1-CA67-4886-ABB3-CF5BD08BC95D}" type="slidenum">
              <a:rPr lang="es-A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s-AR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F095A1-CA67-4886-ABB3-CF5BD08BC95D}" type="slidenum">
              <a:rPr lang="es-A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s-AR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F095A1-CA67-4886-ABB3-CF5BD08BC95D}" type="slidenum">
              <a:rPr lang="es-A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s-AR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F095A1-CA67-4886-ABB3-CF5BD08BC95D}" type="slidenum">
              <a:rPr lang="es-A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s-AR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F095A1-CA67-4886-ABB3-CF5BD08BC95D}" type="slidenum">
              <a:rPr lang="es-A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s-AR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F095A1-CA67-4886-ABB3-CF5BD08BC95D}" type="slidenum">
              <a:rPr lang="es-A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s-AR"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F095A1-CA67-4886-ABB3-CF5BD08BC95D}" type="slidenum">
              <a:rPr lang="es-A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s-AR"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F095A1-CA67-4886-ABB3-CF5BD08BC95D}" type="slidenum">
              <a:rPr lang="es-A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s-AR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F095A1-CA67-4886-ABB3-CF5BD08BC95D}" type="slidenum">
              <a:rPr lang="es-A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s-AR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dirty="0" smtClean="0"/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F095A1-CA67-4886-ABB3-CF5BD08BC95D}" type="slidenum">
              <a:rPr lang="es-A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s-AR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F095A1-CA67-4886-ABB3-CF5BD08BC95D}" type="slidenum">
              <a:rPr lang="es-A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s-AR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F095A1-CA67-4886-ABB3-CF5BD08BC95D}" type="slidenum">
              <a:rPr lang="es-A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s-AR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F095A1-CA67-4886-ABB3-CF5BD08BC95D}" type="slidenum">
              <a:rPr lang="es-A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s-AR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F095A1-CA67-4886-ABB3-CF5BD08BC95D}" type="slidenum">
              <a:rPr lang="es-A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s-AR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F095A1-CA67-4886-ABB3-CF5BD08BC95D}" type="slidenum">
              <a:rPr lang="es-A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s-AR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882F3-ED99-408D-BA84-DF8B0ED23980}" type="datetimeFigureOut">
              <a:rPr lang="es-AR"/>
              <a:pPr>
                <a:defRPr/>
              </a:pPr>
              <a:t>24/08/2018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2B5CB-983E-4F87-B8C9-DD56F4642F9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69778-C9DD-4C4E-8355-29225DDF8A38}" type="datetimeFigureOut">
              <a:rPr lang="es-AR"/>
              <a:pPr>
                <a:defRPr/>
              </a:pPr>
              <a:t>24/08/2018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744BB-07B6-4925-876A-7F3201462B4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9E32F-C61A-48B0-91AA-9387DF9CC8DC}" type="datetimeFigureOut">
              <a:rPr lang="es-AR"/>
              <a:pPr>
                <a:defRPr/>
              </a:pPr>
              <a:t>24/08/2018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47DC7-F710-4E96-B156-DBE3CE433C05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B8465-C20C-4DA4-86FB-22EF709D377C}" type="datetimeFigureOut">
              <a:rPr lang="es-AR"/>
              <a:pPr>
                <a:defRPr/>
              </a:pPr>
              <a:t>24/08/2018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BF352-74CB-4064-BA02-A29EDA678A0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D7F2D-B4CE-48A4-AB4C-0D341D182F92}" type="datetimeFigureOut">
              <a:rPr lang="es-AR"/>
              <a:pPr>
                <a:defRPr/>
              </a:pPr>
              <a:t>24/08/2018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817F6-9123-418A-9A10-5221DB5B7953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222B9-76BE-4D38-BE24-06F3A04D5D9C}" type="datetimeFigureOut">
              <a:rPr lang="es-AR"/>
              <a:pPr>
                <a:defRPr/>
              </a:pPr>
              <a:t>24/08/2018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8A05B-9405-4BC4-95B8-15EAB8B5834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7490D-F46D-473D-B4A0-38D966793E6B}" type="datetimeFigureOut">
              <a:rPr lang="es-AR"/>
              <a:pPr>
                <a:defRPr/>
              </a:pPr>
              <a:t>24/08/2018</a:t>
            </a:fld>
            <a:endParaRPr lang="es-AR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0EE8C-82A7-4438-9AF4-90EA7AAD44EC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61E60-4BF4-4468-8299-20241244FB3D}" type="datetimeFigureOut">
              <a:rPr lang="es-AR"/>
              <a:pPr>
                <a:defRPr/>
              </a:pPr>
              <a:t>24/08/2018</a:t>
            </a:fld>
            <a:endParaRPr lang="es-AR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3E174-EFCC-416C-B37E-BC80869A59C3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236EF-8B11-4BCD-9AB5-410F612B6247}" type="datetimeFigureOut">
              <a:rPr lang="es-AR"/>
              <a:pPr>
                <a:defRPr/>
              </a:pPr>
              <a:t>24/08/2018</a:t>
            </a:fld>
            <a:endParaRPr lang="es-AR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A483E-D094-4D90-BB4D-EA3CD3E9921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DF495-11A4-4C53-A4C6-F244C0BE423A}" type="datetimeFigureOut">
              <a:rPr lang="es-AR"/>
              <a:pPr>
                <a:defRPr/>
              </a:pPr>
              <a:t>24/08/2018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CDBC8-9099-4677-84B6-7B17250E97C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FF27B-8F6D-4641-BF45-459604ADECE6}" type="datetimeFigureOut">
              <a:rPr lang="es-AR"/>
              <a:pPr>
                <a:defRPr/>
              </a:pPr>
              <a:t>24/08/2018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BAD87-328C-4CC6-9EF5-28CC68E66BAD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AR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0D5533E-A1B3-4500-A694-0A21BAE68D44}" type="datetimeFigureOut">
              <a:rPr lang="es-AR"/>
              <a:pPr>
                <a:defRPr/>
              </a:pPr>
              <a:t>24/08/2018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E8EC6BD-0FE1-4E98-9DCE-84C1829E45A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g"/><Relationship Id="rId5" Type="http://schemas.openxmlformats.org/officeDocument/2006/relationships/image" Target="../media/image7.png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g"/><Relationship Id="rId5" Type="http://schemas.openxmlformats.org/officeDocument/2006/relationships/image" Target="../media/image37.png"/><Relationship Id="rId4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2.png"/><Relationship Id="rId7" Type="http://schemas.openxmlformats.org/officeDocument/2006/relationships/image" Target="../media/image140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39.png"/><Relationship Id="rId5" Type="http://schemas.openxmlformats.org/officeDocument/2006/relationships/image" Target="../media/image120.png"/><Relationship Id="rId10" Type="http://schemas.openxmlformats.org/officeDocument/2006/relationships/image" Target="../media/image170.png"/><Relationship Id="rId4" Type="http://schemas.openxmlformats.org/officeDocument/2006/relationships/image" Target="../media/image38.png"/><Relationship Id="rId9" Type="http://schemas.openxmlformats.org/officeDocument/2006/relationships/image" Target="../media/image1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00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7.png"/><Relationship Id="rId10" Type="http://schemas.openxmlformats.org/officeDocument/2006/relationships/image" Target="../media/image110.png"/><Relationship Id="rId4" Type="http://schemas.openxmlformats.org/officeDocument/2006/relationships/image" Target="../media/image14.png"/><Relationship Id="rId9" Type="http://schemas.openxmlformats.org/officeDocument/2006/relationships/image" Target="../media/image1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7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5" descr="C:\Documents and Settings\F02481\Mis documentos\Mis imágenes\Fate\Nuevo logo Fate-col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2163" y="0"/>
            <a:ext cx="1978025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0" y="6151563"/>
            <a:ext cx="9144000" cy="706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39999">
                <a:schemeClr val="bg1">
                  <a:lumMod val="95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4342" name="7 CuadroTexto"/>
          <p:cNvSpPr txBox="1">
            <a:spLocks noChangeArrowheads="1"/>
          </p:cNvSpPr>
          <p:nvPr/>
        </p:nvSpPr>
        <p:spPr bwMode="auto">
          <a:xfrm>
            <a:off x="0" y="6149975"/>
            <a:ext cx="42846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000" b="1" i="1" dirty="0">
                <a:latin typeface="Calibri" pitchFamily="34" charset="0"/>
              </a:rPr>
              <a:t>Grupo de Investigación</a:t>
            </a:r>
          </a:p>
          <a:p>
            <a:r>
              <a:rPr lang="es-AR" sz="2000" b="1" i="1" dirty="0">
                <a:latin typeface="Calibri" pitchFamily="34" charset="0"/>
              </a:rPr>
              <a:t>Gerencia de Investigación y Desarrollo</a:t>
            </a:r>
            <a:endParaRPr lang="es-AR" sz="2000" i="1" dirty="0">
              <a:latin typeface="Calibri" pitchFamily="34" charset="0"/>
            </a:endParaRPr>
          </a:p>
        </p:txBody>
      </p:sp>
      <p:sp>
        <p:nvSpPr>
          <p:cNvPr id="14343" name="8 CuadroTexto"/>
          <p:cNvSpPr txBox="1">
            <a:spLocks noChangeArrowheads="1"/>
          </p:cNvSpPr>
          <p:nvPr/>
        </p:nvSpPr>
        <p:spPr bwMode="auto">
          <a:xfrm>
            <a:off x="4868533" y="6553200"/>
            <a:ext cx="42846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400" dirty="0"/>
              <a:t>de 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nja1"/>
          <p:cNvSpPr>
            <a:spLocks noChangeShapeType="1"/>
          </p:cNvSpPr>
          <p:nvPr/>
        </p:nvSpPr>
        <p:spPr bwMode="auto">
          <a:xfrm>
            <a:off x="38100" y="295152"/>
            <a:ext cx="9067800" cy="0"/>
          </a:xfrm>
          <a:prstGeom prst="line">
            <a:avLst/>
          </a:prstGeom>
          <a:noFill/>
          <a:ln w="5080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Franja1"/>
          <p:cNvSpPr>
            <a:spLocks noChangeShapeType="1"/>
          </p:cNvSpPr>
          <p:nvPr/>
        </p:nvSpPr>
        <p:spPr bwMode="auto">
          <a:xfrm>
            <a:off x="38100" y="606425"/>
            <a:ext cx="9067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13" name="Picture 664" descr="Fa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4" y="115764"/>
            <a:ext cx="9572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Rectángulo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39999">
                <a:schemeClr val="bg1">
                  <a:lumMod val="95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9" name="19 CuadroTexto"/>
          <p:cNvSpPr txBox="1">
            <a:spLocks noChangeArrowheads="1"/>
          </p:cNvSpPr>
          <p:nvPr/>
        </p:nvSpPr>
        <p:spPr bwMode="auto">
          <a:xfrm>
            <a:off x="0" y="6577013"/>
            <a:ext cx="7596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400" b="1" i="1">
                <a:latin typeface="Calibri" pitchFamily="34" charset="0"/>
              </a:rPr>
              <a:t>Grupo de Investigación - Gerencia de Investigación y Desarrollo</a:t>
            </a:r>
            <a:endParaRPr lang="es-AR" sz="1400" i="1">
              <a:latin typeface="Calibri" pitchFamily="34" charset="0"/>
            </a:endParaRPr>
          </a:p>
        </p:txBody>
      </p:sp>
      <p:sp>
        <p:nvSpPr>
          <p:cNvPr id="21" name="8 CuadroTexto"/>
          <p:cNvSpPr txBox="1">
            <a:spLocks noChangeArrowheads="1"/>
          </p:cNvSpPr>
          <p:nvPr/>
        </p:nvSpPr>
        <p:spPr bwMode="auto">
          <a:xfrm>
            <a:off x="4859338" y="6553200"/>
            <a:ext cx="42846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AR" sz="1400" b="1" dirty="0" smtClean="0">
                <a:latin typeface="Calibri" pitchFamily="34" charset="0"/>
              </a:rPr>
              <a:t>Septiembre de 2018</a:t>
            </a:r>
            <a:endParaRPr lang="es-AR" sz="1400" i="1" dirty="0">
              <a:latin typeface="Calibri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927551" y="6584076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Página </a:t>
            </a:r>
            <a:fld id="{6C946C22-AFEF-490F-BE8D-A2E92A7036BE}" type="slidenum">
              <a:rPr lang="es-AR" sz="1000" smtClean="0"/>
              <a:pPr/>
              <a:t>10</a:t>
            </a:fld>
            <a:r>
              <a:rPr lang="es-AR" sz="1000" dirty="0" smtClean="0"/>
              <a:t> </a:t>
            </a:r>
            <a:r>
              <a:rPr lang="es-AR" sz="1000" dirty="0"/>
              <a:t>de 17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110006" y="105207"/>
            <a:ext cx="1011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bg1"/>
                </a:solidFill>
              </a:rPr>
              <a:t>Dependencia con la presión</a:t>
            </a:r>
          </a:p>
        </p:txBody>
      </p:sp>
      <p:grpSp>
        <p:nvGrpSpPr>
          <p:cNvPr id="29" name="28 Grupo"/>
          <p:cNvGrpSpPr/>
          <p:nvPr/>
        </p:nvGrpSpPr>
        <p:grpSpPr>
          <a:xfrm>
            <a:off x="1349012" y="2092128"/>
            <a:ext cx="6247176" cy="2687389"/>
            <a:chOff x="2373169" y="14495139"/>
            <a:chExt cx="11692236" cy="5111224"/>
          </a:xfrm>
        </p:grpSpPr>
        <p:sp>
          <p:nvSpPr>
            <p:cNvPr id="30" name="29 CuadroTexto"/>
            <p:cNvSpPr txBox="1"/>
            <p:nvPr/>
          </p:nvSpPr>
          <p:spPr>
            <a:xfrm>
              <a:off x="5823090" y="14495139"/>
              <a:ext cx="3831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dirty="0" smtClean="0"/>
                <a:t>Modo de cavidad</a:t>
              </a:r>
            </a:p>
          </p:txBody>
        </p:sp>
        <p:pic>
          <p:nvPicPr>
            <p:cNvPr id="31" name="30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3169" y="15282672"/>
              <a:ext cx="11692236" cy="4323691"/>
            </a:xfrm>
            <a:prstGeom prst="rect">
              <a:avLst/>
            </a:prstGeom>
          </p:spPr>
        </p:pic>
        <p:cxnSp>
          <p:nvCxnSpPr>
            <p:cNvPr id="32" name="31 Conector recto de flecha"/>
            <p:cNvCxnSpPr/>
            <p:nvPr/>
          </p:nvCxnSpPr>
          <p:spPr>
            <a:xfrm flipV="1">
              <a:off x="7548874" y="15203025"/>
              <a:ext cx="0" cy="6887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99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nja1"/>
          <p:cNvSpPr>
            <a:spLocks noChangeShapeType="1"/>
          </p:cNvSpPr>
          <p:nvPr/>
        </p:nvSpPr>
        <p:spPr bwMode="auto">
          <a:xfrm>
            <a:off x="38100" y="295152"/>
            <a:ext cx="9067800" cy="0"/>
          </a:xfrm>
          <a:prstGeom prst="line">
            <a:avLst/>
          </a:prstGeom>
          <a:noFill/>
          <a:ln w="5080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Franja1"/>
          <p:cNvSpPr>
            <a:spLocks noChangeShapeType="1"/>
          </p:cNvSpPr>
          <p:nvPr/>
        </p:nvSpPr>
        <p:spPr bwMode="auto">
          <a:xfrm>
            <a:off x="38100" y="606425"/>
            <a:ext cx="9067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13" name="Picture 664" descr="Fa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4" y="115764"/>
            <a:ext cx="9572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Rectángulo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39999">
                <a:schemeClr val="bg1">
                  <a:lumMod val="95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9" name="19 CuadroTexto"/>
          <p:cNvSpPr txBox="1">
            <a:spLocks noChangeArrowheads="1"/>
          </p:cNvSpPr>
          <p:nvPr/>
        </p:nvSpPr>
        <p:spPr bwMode="auto">
          <a:xfrm>
            <a:off x="0" y="6577013"/>
            <a:ext cx="7596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400" b="1" i="1">
                <a:latin typeface="Calibri" pitchFamily="34" charset="0"/>
              </a:rPr>
              <a:t>Grupo de Investigación - Gerencia de Investigación y Desarrollo</a:t>
            </a:r>
            <a:endParaRPr lang="es-AR" sz="1400" i="1">
              <a:latin typeface="Calibri" pitchFamily="34" charset="0"/>
            </a:endParaRPr>
          </a:p>
        </p:txBody>
      </p:sp>
      <p:sp>
        <p:nvSpPr>
          <p:cNvPr id="21" name="8 CuadroTexto"/>
          <p:cNvSpPr txBox="1">
            <a:spLocks noChangeArrowheads="1"/>
          </p:cNvSpPr>
          <p:nvPr/>
        </p:nvSpPr>
        <p:spPr bwMode="auto">
          <a:xfrm>
            <a:off x="4859338" y="6553200"/>
            <a:ext cx="42846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AR" sz="1400" b="1" dirty="0" smtClean="0">
                <a:latin typeface="Calibri" pitchFamily="34" charset="0"/>
              </a:rPr>
              <a:t>Septiembre de 2018</a:t>
            </a:r>
            <a:endParaRPr lang="es-AR" sz="1400" i="1" dirty="0">
              <a:latin typeface="Calibri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927551" y="6584076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Página </a:t>
            </a:r>
            <a:fld id="{6C946C22-AFEF-490F-BE8D-A2E92A7036BE}" type="slidenum">
              <a:rPr lang="es-AR" sz="1000" smtClean="0"/>
              <a:pPr/>
              <a:t>11</a:t>
            </a:fld>
            <a:r>
              <a:rPr lang="es-AR" sz="1000" dirty="0" smtClean="0"/>
              <a:t> </a:t>
            </a:r>
            <a:r>
              <a:rPr lang="es-AR" sz="1000" dirty="0"/>
              <a:t>de 17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137386" y="100342"/>
            <a:ext cx="1011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bg1"/>
                </a:solidFill>
              </a:rPr>
              <a:t>Dependencia con la carga </a:t>
            </a:r>
          </a:p>
        </p:txBody>
      </p:sp>
      <p:grpSp>
        <p:nvGrpSpPr>
          <p:cNvPr id="37" name="36 Grupo"/>
          <p:cNvGrpSpPr/>
          <p:nvPr/>
        </p:nvGrpSpPr>
        <p:grpSpPr>
          <a:xfrm>
            <a:off x="5324577" y="839004"/>
            <a:ext cx="3502318" cy="1679718"/>
            <a:chOff x="17882532" y="7333408"/>
            <a:chExt cx="7225067" cy="3605528"/>
          </a:xfrm>
        </p:grpSpPr>
        <p:grpSp>
          <p:nvGrpSpPr>
            <p:cNvPr id="38" name="37 Grupo"/>
            <p:cNvGrpSpPr/>
            <p:nvPr/>
          </p:nvGrpSpPr>
          <p:grpSpPr>
            <a:xfrm>
              <a:off x="17882532" y="7750376"/>
              <a:ext cx="7225067" cy="3188560"/>
              <a:chOff x="19454773" y="5445402"/>
              <a:chExt cx="7209332" cy="3057361"/>
            </a:xfrm>
          </p:grpSpPr>
          <p:pic>
            <p:nvPicPr>
              <p:cNvPr id="41" name="Picture 160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54773" y="5445402"/>
                <a:ext cx="7209332" cy="3057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2" name="41 Conector recto"/>
              <p:cNvCxnSpPr/>
              <p:nvPr/>
            </p:nvCxnSpPr>
            <p:spPr>
              <a:xfrm>
                <a:off x="19817365" y="7848289"/>
                <a:ext cx="5713749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38 CuadroTexto"/>
            <p:cNvSpPr txBox="1"/>
            <p:nvPr/>
          </p:nvSpPr>
          <p:spPr>
            <a:xfrm>
              <a:off x="18708577" y="7333408"/>
              <a:ext cx="1991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b="1" dirty="0" smtClean="0"/>
                <a:t>Cavidad 0</a:t>
              </a:r>
              <a:endParaRPr lang="es-AR" sz="1200" b="1" dirty="0"/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20856037" y="7338328"/>
              <a:ext cx="3621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b="1" dirty="0" smtClean="0"/>
                <a:t>Cavidad extremum</a:t>
              </a:r>
              <a:endParaRPr lang="es-AR" sz="1200" b="1" dirty="0"/>
            </a:p>
          </p:txBody>
        </p:sp>
      </p:grpSp>
      <p:grpSp>
        <p:nvGrpSpPr>
          <p:cNvPr id="44" name="43 Grupo"/>
          <p:cNvGrpSpPr/>
          <p:nvPr/>
        </p:nvGrpSpPr>
        <p:grpSpPr>
          <a:xfrm>
            <a:off x="293137" y="3071805"/>
            <a:ext cx="5903306" cy="3247271"/>
            <a:chOff x="18091549" y="14822250"/>
            <a:chExt cx="10183590" cy="4932127"/>
          </a:xfrm>
        </p:grpSpPr>
        <p:pic>
          <p:nvPicPr>
            <p:cNvPr id="47" name="46 Imagen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1549" y="15288776"/>
              <a:ext cx="10183590" cy="4465601"/>
            </a:xfrm>
            <a:prstGeom prst="rect">
              <a:avLst/>
            </a:prstGeom>
          </p:spPr>
        </p:pic>
        <p:cxnSp>
          <p:nvCxnSpPr>
            <p:cNvPr id="48" name="47 Conector recto de flecha"/>
            <p:cNvCxnSpPr>
              <a:endCxn id="51" idx="2"/>
            </p:cNvCxnSpPr>
            <p:nvPr/>
          </p:nvCxnSpPr>
          <p:spPr>
            <a:xfrm flipH="1" flipV="1">
              <a:off x="21517789" y="15112978"/>
              <a:ext cx="585748" cy="18476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48 Conector recto de flecha"/>
            <p:cNvCxnSpPr/>
            <p:nvPr/>
          </p:nvCxnSpPr>
          <p:spPr>
            <a:xfrm flipV="1">
              <a:off x="22848371" y="15288777"/>
              <a:ext cx="586457" cy="143843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49 CuadroTexto"/>
            <p:cNvSpPr txBox="1"/>
            <p:nvPr/>
          </p:nvSpPr>
          <p:spPr>
            <a:xfrm>
              <a:off x="22292485" y="14822250"/>
              <a:ext cx="3275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b="1" dirty="0" smtClean="0"/>
                <a:t>Cavidad extremum</a:t>
              </a:r>
              <a:endParaRPr lang="es-AR" sz="1200" b="1" dirty="0"/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20435692" y="14835979"/>
              <a:ext cx="2164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b="1" dirty="0" smtClean="0"/>
                <a:t>Cavidad 0</a:t>
              </a:r>
              <a:endParaRPr lang="es-AR" sz="1200" b="1" dirty="0"/>
            </a:p>
          </p:txBody>
        </p:sp>
      </p:grpSp>
      <p:sp>
        <p:nvSpPr>
          <p:cNvPr id="2" name="1 CuadroTexto"/>
          <p:cNvSpPr txBox="1"/>
          <p:nvPr/>
        </p:nvSpPr>
        <p:spPr>
          <a:xfrm>
            <a:off x="288268" y="1452824"/>
            <a:ext cx="457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Se produce un desdoblamiento producto de la ruptura de simetría. </a:t>
            </a:r>
            <a:endParaRPr lang="es-AR" dirty="0"/>
          </a:p>
        </p:txBody>
      </p:sp>
      <p:sp>
        <p:nvSpPr>
          <p:cNvPr id="56" name="55 CuadroTexto"/>
          <p:cNvSpPr txBox="1"/>
          <p:nvPr/>
        </p:nvSpPr>
        <p:spPr>
          <a:xfrm>
            <a:off x="6430152" y="2640298"/>
            <a:ext cx="2285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Cada uno de ellos se corresponde con una distribución particular de presión.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3055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nja1"/>
          <p:cNvSpPr>
            <a:spLocks noChangeShapeType="1"/>
          </p:cNvSpPr>
          <p:nvPr/>
        </p:nvSpPr>
        <p:spPr bwMode="auto">
          <a:xfrm>
            <a:off x="38100" y="295152"/>
            <a:ext cx="9067800" cy="0"/>
          </a:xfrm>
          <a:prstGeom prst="line">
            <a:avLst/>
          </a:prstGeom>
          <a:noFill/>
          <a:ln w="5080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Franja1"/>
          <p:cNvSpPr>
            <a:spLocks noChangeShapeType="1"/>
          </p:cNvSpPr>
          <p:nvPr/>
        </p:nvSpPr>
        <p:spPr bwMode="auto">
          <a:xfrm>
            <a:off x="38100" y="606425"/>
            <a:ext cx="9067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13" name="Picture 664" descr="Fa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4" y="115764"/>
            <a:ext cx="9572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Rectángulo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39999">
                <a:schemeClr val="bg1">
                  <a:lumMod val="95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9" name="19 CuadroTexto"/>
          <p:cNvSpPr txBox="1">
            <a:spLocks noChangeArrowheads="1"/>
          </p:cNvSpPr>
          <p:nvPr/>
        </p:nvSpPr>
        <p:spPr bwMode="auto">
          <a:xfrm>
            <a:off x="0" y="6577013"/>
            <a:ext cx="7596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400" b="1" i="1">
                <a:latin typeface="Calibri" pitchFamily="34" charset="0"/>
              </a:rPr>
              <a:t>Grupo de Investigación - Gerencia de Investigación y Desarrollo</a:t>
            </a:r>
            <a:endParaRPr lang="es-AR" sz="1400" i="1">
              <a:latin typeface="Calibri" pitchFamily="34" charset="0"/>
            </a:endParaRPr>
          </a:p>
        </p:txBody>
      </p:sp>
      <p:sp>
        <p:nvSpPr>
          <p:cNvPr id="21" name="8 CuadroTexto"/>
          <p:cNvSpPr txBox="1">
            <a:spLocks noChangeArrowheads="1"/>
          </p:cNvSpPr>
          <p:nvPr/>
        </p:nvSpPr>
        <p:spPr bwMode="auto">
          <a:xfrm>
            <a:off x="4859338" y="6553200"/>
            <a:ext cx="42846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AR" sz="1400" b="1" dirty="0" smtClean="0">
                <a:latin typeface="Calibri" pitchFamily="34" charset="0"/>
              </a:rPr>
              <a:t>Septiembre de 2018</a:t>
            </a:r>
            <a:endParaRPr lang="es-AR" sz="1400" i="1" dirty="0">
              <a:latin typeface="Calibri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927551" y="6584076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Página </a:t>
            </a:r>
            <a:fld id="{6C946C22-AFEF-490F-BE8D-A2E92A7036BE}" type="slidenum">
              <a:rPr lang="es-AR" sz="1000" smtClean="0"/>
              <a:pPr/>
              <a:t>12</a:t>
            </a:fld>
            <a:r>
              <a:rPr lang="es-AR" sz="1000" dirty="0" smtClean="0"/>
              <a:t> </a:t>
            </a:r>
            <a:r>
              <a:rPr lang="es-AR" sz="1000" dirty="0"/>
              <a:t>de 17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107504" y="1196752"/>
            <a:ext cx="5631402" cy="2115947"/>
            <a:chOff x="395536" y="1052736"/>
            <a:chExt cx="5631402" cy="2115947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052736"/>
              <a:ext cx="5631402" cy="21159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1 Rectángulo"/>
            <p:cNvSpPr/>
            <p:nvPr/>
          </p:nvSpPr>
          <p:spPr>
            <a:xfrm>
              <a:off x="4412186" y="1828160"/>
              <a:ext cx="1152128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" name="3 CuadroTexto"/>
          <p:cNvSpPr txBox="1"/>
          <p:nvPr/>
        </p:nvSpPr>
        <p:spPr>
          <a:xfrm>
            <a:off x="5925471" y="1322184"/>
            <a:ext cx="31312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Caracterizado por:</a:t>
            </a:r>
          </a:p>
          <a:p>
            <a:endParaRPr lang="es-AR" dirty="0"/>
          </a:p>
          <a:p>
            <a:r>
              <a:rPr lang="es-AR" dirty="0" smtClean="0"/>
              <a:t>Presión de inflado, temperatura </a:t>
            </a:r>
          </a:p>
          <a:p>
            <a:r>
              <a:rPr lang="es-AR" dirty="0" smtClean="0"/>
              <a:t>y carga aplicada por la distribución </a:t>
            </a:r>
          </a:p>
          <a:p>
            <a:r>
              <a:rPr lang="es-AR" dirty="0" smtClean="0"/>
              <a:t>de masa en el automóvil.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293198" y="3573016"/>
            <a:ext cx="4134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Distribución de carga de un automóvil sobre un neumático: [</a:t>
            </a:r>
            <a:r>
              <a:rPr lang="es-AR" dirty="0"/>
              <a:t>240,360]kg</a:t>
            </a:r>
            <a:r>
              <a:rPr lang="es-AR" dirty="0" smtClean="0"/>
              <a:t>.</a:t>
            </a:r>
          </a:p>
          <a:p>
            <a:r>
              <a:rPr lang="es-AR" dirty="0" smtClean="0"/>
              <a:t>Presión de inflado en frío: [2, 2.5]bar </a:t>
            </a:r>
          </a:p>
          <a:p>
            <a:r>
              <a:rPr lang="es-AR" dirty="0" smtClean="0"/>
              <a:t>Temperatura: [15, 50]°C</a:t>
            </a:r>
            <a:endParaRPr lang="es-AR" dirty="0"/>
          </a:p>
        </p:txBody>
      </p:sp>
      <p:sp>
        <p:nvSpPr>
          <p:cNvPr id="7" name="6 Cerrar llave"/>
          <p:cNvSpPr/>
          <p:nvPr/>
        </p:nvSpPr>
        <p:spPr>
          <a:xfrm>
            <a:off x="4283968" y="3933056"/>
            <a:ext cx="45719" cy="56329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CuadroTexto"/>
          <p:cNvSpPr txBox="1"/>
          <p:nvPr/>
        </p:nvSpPr>
        <p:spPr>
          <a:xfrm>
            <a:off x="4427984" y="3876916"/>
            <a:ext cx="3762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smtClean="0"/>
              <a:t>En condiciones de uso </a:t>
            </a:r>
          </a:p>
          <a:p>
            <a:pPr algn="ctr"/>
            <a:r>
              <a:rPr lang="es-AR" dirty="0" smtClean="0"/>
              <a:t>la presión y temperatura aumentan</a:t>
            </a:r>
            <a:endParaRPr lang="es-AR" dirty="0"/>
          </a:p>
        </p:txBody>
      </p:sp>
      <p:sp>
        <p:nvSpPr>
          <p:cNvPr id="10" name="9 Flecha abajo"/>
          <p:cNvSpPr/>
          <p:nvPr/>
        </p:nvSpPr>
        <p:spPr>
          <a:xfrm>
            <a:off x="5927551" y="4581128"/>
            <a:ext cx="660673" cy="79208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49 CuadroTexto"/>
          <p:cNvSpPr txBox="1"/>
          <p:nvPr/>
        </p:nvSpPr>
        <p:spPr>
          <a:xfrm>
            <a:off x="4277799" y="5589240"/>
            <a:ext cx="5347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¿</a:t>
            </a:r>
            <a:r>
              <a:rPr lang="es-AR" dirty="0" smtClean="0"/>
              <a:t>Cómo extrapolamos los resultados de laboratorio?</a:t>
            </a:r>
            <a:endParaRPr lang="es-AR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07504" y="115764"/>
            <a:ext cx="1011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bg1"/>
                </a:solidFill>
              </a:rPr>
              <a:t>Interrogante </a:t>
            </a:r>
          </a:p>
        </p:txBody>
      </p:sp>
    </p:spTree>
    <p:extLst>
      <p:ext uri="{BB962C8B-B14F-4D97-AF65-F5344CB8AC3E}">
        <p14:creationId xmlns:p14="http://schemas.microsoft.com/office/powerpoint/2010/main" val="142752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nja1"/>
          <p:cNvSpPr>
            <a:spLocks noChangeShapeType="1"/>
          </p:cNvSpPr>
          <p:nvPr/>
        </p:nvSpPr>
        <p:spPr bwMode="auto">
          <a:xfrm>
            <a:off x="38100" y="295152"/>
            <a:ext cx="9067800" cy="0"/>
          </a:xfrm>
          <a:prstGeom prst="line">
            <a:avLst/>
          </a:prstGeom>
          <a:noFill/>
          <a:ln w="5080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Franja1"/>
          <p:cNvSpPr>
            <a:spLocks noChangeShapeType="1"/>
          </p:cNvSpPr>
          <p:nvPr/>
        </p:nvSpPr>
        <p:spPr bwMode="auto">
          <a:xfrm>
            <a:off x="38100" y="606425"/>
            <a:ext cx="9067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13" name="Picture 664" descr="Fa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4" y="115764"/>
            <a:ext cx="9572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Rectángulo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39999">
                <a:schemeClr val="bg1">
                  <a:lumMod val="95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9" name="19 CuadroTexto"/>
          <p:cNvSpPr txBox="1">
            <a:spLocks noChangeArrowheads="1"/>
          </p:cNvSpPr>
          <p:nvPr/>
        </p:nvSpPr>
        <p:spPr bwMode="auto">
          <a:xfrm>
            <a:off x="0" y="6577013"/>
            <a:ext cx="7596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400" b="1" i="1">
                <a:latin typeface="Calibri" pitchFamily="34" charset="0"/>
              </a:rPr>
              <a:t>Grupo de Investigación - Gerencia de Investigación y Desarrollo</a:t>
            </a:r>
            <a:endParaRPr lang="es-AR" sz="1400" i="1">
              <a:latin typeface="Calibri" pitchFamily="34" charset="0"/>
            </a:endParaRPr>
          </a:p>
        </p:txBody>
      </p:sp>
      <p:sp>
        <p:nvSpPr>
          <p:cNvPr id="21" name="8 CuadroTexto"/>
          <p:cNvSpPr txBox="1">
            <a:spLocks noChangeArrowheads="1"/>
          </p:cNvSpPr>
          <p:nvPr/>
        </p:nvSpPr>
        <p:spPr bwMode="auto">
          <a:xfrm>
            <a:off x="4859338" y="6553200"/>
            <a:ext cx="42846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AR" sz="1400" b="1" dirty="0" smtClean="0">
                <a:latin typeface="Calibri" pitchFamily="34" charset="0"/>
              </a:rPr>
              <a:t>Septiembre de 2018</a:t>
            </a:r>
            <a:endParaRPr lang="es-AR" sz="1400" i="1" dirty="0">
              <a:latin typeface="Calibri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927551" y="6584076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Página </a:t>
            </a:r>
            <a:fld id="{6C946C22-AFEF-490F-BE8D-A2E92A7036BE}" type="slidenum">
              <a:rPr lang="es-AR" sz="1000" smtClean="0"/>
              <a:pPr/>
              <a:t>13</a:t>
            </a:fld>
            <a:r>
              <a:rPr lang="es-AR" sz="1000" dirty="0" smtClean="0"/>
              <a:t> </a:t>
            </a:r>
            <a:r>
              <a:rPr lang="es-AR" sz="1000" dirty="0"/>
              <a:t>de 17</a:t>
            </a:r>
          </a:p>
        </p:txBody>
      </p:sp>
      <p:grpSp>
        <p:nvGrpSpPr>
          <p:cNvPr id="29" name="28 Grupo"/>
          <p:cNvGrpSpPr/>
          <p:nvPr/>
        </p:nvGrpSpPr>
        <p:grpSpPr>
          <a:xfrm>
            <a:off x="497858" y="969713"/>
            <a:ext cx="2912452" cy="1420669"/>
            <a:chOff x="537209" y="21663357"/>
            <a:chExt cx="7106524" cy="4194614"/>
          </a:xfrm>
        </p:grpSpPr>
        <p:pic>
          <p:nvPicPr>
            <p:cNvPr id="30" name="29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78" y="21787831"/>
              <a:ext cx="3708132" cy="3708132"/>
            </a:xfrm>
            <a:prstGeom prst="rect">
              <a:avLst/>
            </a:prstGeom>
          </p:spPr>
        </p:pic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5684" y="21663357"/>
              <a:ext cx="2978049" cy="4178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31 CuadroTexto"/>
            <p:cNvSpPr txBox="1"/>
            <p:nvPr/>
          </p:nvSpPr>
          <p:spPr>
            <a:xfrm>
              <a:off x="537209" y="25488290"/>
              <a:ext cx="891434" cy="337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b="1" dirty="0" smtClean="0"/>
                <a:t>rodado</a:t>
              </a: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2948153" y="25520812"/>
              <a:ext cx="802533" cy="337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b="1" dirty="0" smtClean="0"/>
                <a:t>lateral</a:t>
              </a:r>
            </a:p>
          </p:txBody>
        </p:sp>
        <p:cxnSp>
          <p:nvCxnSpPr>
            <p:cNvPr id="38" name="37 Conector recto de flecha"/>
            <p:cNvCxnSpPr/>
            <p:nvPr/>
          </p:nvCxnSpPr>
          <p:spPr>
            <a:xfrm flipH="1">
              <a:off x="1350676" y="24322502"/>
              <a:ext cx="647513" cy="11734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 de flecha"/>
            <p:cNvCxnSpPr>
              <a:endCxn id="37" idx="0"/>
            </p:cNvCxnSpPr>
            <p:nvPr/>
          </p:nvCxnSpPr>
          <p:spPr>
            <a:xfrm>
              <a:off x="2727543" y="24223357"/>
              <a:ext cx="621877" cy="129745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39 CuadroTexto"/>
            <p:cNvSpPr txBox="1"/>
            <p:nvPr/>
          </p:nvSpPr>
          <p:spPr>
            <a:xfrm>
              <a:off x="5292198" y="25520812"/>
              <a:ext cx="576239" cy="337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b="1" dirty="0" smtClean="0"/>
                <a:t>aire</a:t>
              </a:r>
            </a:p>
          </p:txBody>
        </p:sp>
      </p:grpSp>
      <p:grpSp>
        <p:nvGrpSpPr>
          <p:cNvPr id="7" name="6 Grupo"/>
          <p:cNvGrpSpPr/>
          <p:nvPr/>
        </p:nvGrpSpPr>
        <p:grpSpPr>
          <a:xfrm>
            <a:off x="4254051" y="674121"/>
            <a:ext cx="4297462" cy="3835000"/>
            <a:chOff x="4254051" y="674121"/>
            <a:chExt cx="4297462" cy="3835000"/>
          </a:xfrm>
        </p:grpSpPr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4051" y="1078207"/>
              <a:ext cx="4103093" cy="2749853"/>
            </a:xfrm>
            <a:prstGeom prst="rect">
              <a:avLst/>
            </a:prstGeom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5668" y="674121"/>
              <a:ext cx="605845" cy="38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2 Cerrar llave"/>
          <p:cNvSpPr/>
          <p:nvPr/>
        </p:nvSpPr>
        <p:spPr>
          <a:xfrm rot="5400000">
            <a:off x="1173512" y="2165259"/>
            <a:ext cx="227523" cy="114413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CuadroTexto"/>
          <p:cNvSpPr txBox="1"/>
          <p:nvPr/>
        </p:nvSpPr>
        <p:spPr>
          <a:xfrm>
            <a:off x="553739" y="2854677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Cámara </a:t>
            </a:r>
          </a:p>
          <a:p>
            <a:r>
              <a:rPr lang="es-AR" dirty="0" err="1" smtClean="0"/>
              <a:t>termográfica</a:t>
            </a:r>
            <a:endParaRPr lang="es-AR" dirty="0" smtClean="0"/>
          </a:p>
        </p:txBody>
      </p:sp>
      <p:sp>
        <p:nvSpPr>
          <p:cNvPr id="41" name="40 CuadroTexto"/>
          <p:cNvSpPr txBox="1"/>
          <p:nvPr/>
        </p:nvSpPr>
        <p:spPr>
          <a:xfrm>
            <a:off x="2199550" y="2851088"/>
            <a:ext cx="1492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Sensor de </a:t>
            </a:r>
          </a:p>
          <a:p>
            <a:r>
              <a:rPr lang="es-AR" dirty="0"/>
              <a:t>t</a:t>
            </a:r>
            <a:r>
              <a:rPr lang="es-AR" dirty="0" smtClean="0"/>
              <a:t>emperatura </a:t>
            </a:r>
          </a:p>
          <a:p>
            <a:r>
              <a:rPr lang="es-AR" dirty="0"/>
              <a:t>e</a:t>
            </a:r>
            <a:r>
              <a:rPr lang="es-AR" dirty="0" smtClean="0"/>
              <a:t>n cavidad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57187" y="3961060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Simular las condiciones de uso</a:t>
            </a:r>
            <a:endParaRPr lang="es-AR" dirty="0"/>
          </a:p>
        </p:txBody>
      </p:sp>
      <p:pic>
        <p:nvPicPr>
          <p:cNvPr id="43" name="42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79" y="4339892"/>
            <a:ext cx="3682196" cy="2071235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4572000" y="4510549"/>
            <a:ext cx="3240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En una rueda de prueba gira el neumático a </a:t>
            </a:r>
            <a:r>
              <a:rPr lang="es-AR" dirty="0"/>
              <a:t>80km/h con una carga del 90% de su índice,530 kg, hasta alcanzar el </a:t>
            </a:r>
            <a:r>
              <a:rPr lang="es-AR" dirty="0" smtClean="0"/>
              <a:t>estacionario. </a:t>
            </a:r>
            <a:endParaRPr lang="es-AR" dirty="0"/>
          </a:p>
        </p:txBody>
      </p:sp>
      <p:sp>
        <p:nvSpPr>
          <p:cNvPr id="44" name="43 CuadroTexto"/>
          <p:cNvSpPr txBox="1"/>
          <p:nvPr/>
        </p:nvSpPr>
        <p:spPr>
          <a:xfrm>
            <a:off x="153155" y="115764"/>
            <a:ext cx="1011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bg1"/>
                </a:solidFill>
              </a:rPr>
              <a:t>Dependencia con la temperatura </a:t>
            </a:r>
          </a:p>
        </p:txBody>
      </p:sp>
    </p:spTree>
    <p:extLst>
      <p:ext uri="{BB962C8B-B14F-4D97-AF65-F5344CB8AC3E}">
        <p14:creationId xmlns:p14="http://schemas.microsoft.com/office/powerpoint/2010/main" val="4393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"/>
          <p:cNvSpPr/>
          <p:nvPr/>
        </p:nvSpPr>
        <p:spPr>
          <a:xfrm>
            <a:off x="6578191" y="4509120"/>
            <a:ext cx="2437816" cy="13681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ranja1"/>
          <p:cNvSpPr>
            <a:spLocks noChangeShapeType="1"/>
          </p:cNvSpPr>
          <p:nvPr/>
        </p:nvSpPr>
        <p:spPr bwMode="auto">
          <a:xfrm>
            <a:off x="38100" y="295152"/>
            <a:ext cx="9067800" cy="0"/>
          </a:xfrm>
          <a:prstGeom prst="line">
            <a:avLst/>
          </a:prstGeom>
          <a:noFill/>
          <a:ln w="5080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Franja1"/>
          <p:cNvSpPr>
            <a:spLocks noChangeShapeType="1"/>
          </p:cNvSpPr>
          <p:nvPr/>
        </p:nvSpPr>
        <p:spPr bwMode="auto">
          <a:xfrm>
            <a:off x="38100" y="606425"/>
            <a:ext cx="9067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13" name="Picture 664" descr="Fa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4" y="115764"/>
            <a:ext cx="9572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Rectángulo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39999">
                <a:schemeClr val="bg1">
                  <a:lumMod val="95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9" name="19 CuadroTexto"/>
          <p:cNvSpPr txBox="1">
            <a:spLocks noChangeArrowheads="1"/>
          </p:cNvSpPr>
          <p:nvPr/>
        </p:nvSpPr>
        <p:spPr bwMode="auto">
          <a:xfrm>
            <a:off x="0" y="6577013"/>
            <a:ext cx="7596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400" b="1" i="1">
                <a:latin typeface="Calibri" pitchFamily="34" charset="0"/>
              </a:rPr>
              <a:t>Grupo de Investigación - Gerencia de Investigación y Desarrollo</a:t>
            </a:r>
            <a:endParaRPr lang="es-AR" sz="1400" i="1">
              <a:latin typeface="Calibri" pitchFamily="34" charset="0"/>
            </a:endParaRPr>
          </a:p>
        </p:txBody>
      </p:sp>
      <p:sp>
        <p:nvSpPr>
          <p:cNvPr id="21" name="8 CuadroTexto"/>
          <p:cNvSpPr txBox="1">
            <a:spLocks noChangeArrowheads="1"/>
          </p:cNvSpPr>
          <p:nvPr/>
        </p:nvSpPr>
        <p:spPr bwMode="auto">
          <a:xfrm>
            <a:off x="4859338" y="6553200"/>
            <a:ext cx="42846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AR" sz="1400" b="1" dirty="0" smtClean="0">
                <a:latin typeface="Calibri" pitchFamily="34" charset="0"/>
              </a:rPr>
              <a:t>Septiembre de 2018</a:t>
            </a:r>
            <a:endParaRPr lang="es-AR" sz="1400" i="1" dirty="0">
              <a:latin typeface="Calibri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927551" y="6584076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Página </a:t>
            </a:r>
            <a:fld id="{6C946C22-AFEF-490F-BE8D-A2E92A7036BE}" type="slidenum">
              <a:rPr lang="es-AR" sz="1000" smtClean="0"/>
              <a:pPr/>
              <a:t>14</a:t>
            </a:fld>
            <a:r>
              <a:rPr lang="es-AR" sz="1000" dirty="0" smtClean="0"/>
              <a:t> </a:t>
            </a:r>
            <a:r>
              <a:rPr lang="es-AR" sz="1000" dirty="0"/>
              <a:t>de 17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203210" y="985043"/>
            <a:ext cx="6661818" cy="5514913"/>
            <a:chOff x="1241091" y="718518"/>
            <a:chExt cx="6661818" cy="5514913"/>
          </a:xfrm>
        </p:grpSpPr>
        <p:pic>
          <p:nvPicPr>
            <p:cNvPr id="42" name="41 Imagen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8" r="2649"/>
            <a:stretch/>
          </p:blipFill>
          <p:spPr>
            <a:xfrm>
              <a:off x="1241091" y="718518"/>
              <a:ext cx="6661818" cy="2646654"/>
            </a:xfrm>
            <a:prstGeom prst="rect">
              <a:avLst/>
            </a:prstGeom>
          </p:spPr>
        </p:pic>
        <p:pic>
          <p:nvPicPr>
            <p:cNvPr id="23" name="22 Imagen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18" t="5469" r="6936"/>
            <a:stretch/>
          </p:blipFill>
          <p:spPr>
            <a:xfrm>
              <a:off x="1403648" y="2996952"/>
              <a:ext cx="6184603" cy="323647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CuadroTexto"/>
              <p:cNvSpPr txBox="1"/>
              <p:nvPr/>
            </p:nvSpPr>
            <p:spPr>
              <a:xfrm>
                <a:off x="6732240" y="3524046"/>
                <a:ext cx="2043171" cy="846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12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sz="12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AR" sz="1200" b="0" i="1" smtClean="0">
                                  <a:latin typeface="Cambria Math"/>
                                </a:rPr>
                                <m:t>𝑇𝑚𝑎𝑥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sz="12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AR" sz="1200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s-AR" sz="1200" b="0" i="1" smtClean="0">
                                  <a:latin typeface="Cambria Math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  <m:r>
                        <a:rPr lang="es-A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sz="1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sz="12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sz="1200" b="0" i="1" smtClean="0">
                                  <a:latin typeface="Cambria Math"/>
                                </a:rPr>
                                <m:t>𝑠𝑜𝑛</m:t>
                              </m:r>
                            </m:sub>
                          </m:sSub>
                          <m:r>
                            <a:rPr lang="es-AR" sz="1200" b="0" i="1" smtClean="0">
                              <a:latin typeface="Cambria Math"/>
                            </a:rPr>
                            <m:t> (</m:t>
                          </m:r>
                          <m:sSub>
                            <m:sSubPr>
                              <m:ctrlPr>
                                <a:rPr lang="es-A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sz="12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AR" sz="1200" b="0" i="1" smtClean="0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s-AR" sz="12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s-A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sz="12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sz="1200" i="1">
                                  <a:latin typeface="Cambria Math"/>
                                </a:rPr>
                                <m:t>𝑠𝑜𝑛</m:t>
                              </m:r>
                            </m:sub>
                          </m:sSub>
                          <m:r>
                            <a:rPr lang="es-AR" sz="1200" i="1">
                              <a:latin typeface="Cambria Math"/>
                            </a:rPr>
                            <m:t> (</m:t>
                          </m:r>
                          <m:sSub>
                            <m:sSubPr>
                              <m:ctrlPr>
                                <a:rPr lang="es-A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sz="12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AR" sz="1200" b="0" i="1" smtClean="0">
                                  <a:latin typeface="Cambria Math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s-AR" sz="12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s-AR" sz="1200" b="0" i="1" smtClean="0">
                          <a:latin typeface="Cambria Math"/>
                        </a:rPr>
                        <m:t>=1.01</m:t>
                      </m:r>
                      <m:r>
                        <a:rPr lang="es-AR" sz="1200" b="0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s-AR" sz="1200" b="0" i="0" dirty="0" smtClean="0">
                  <a:latin typeface="Cambria Math"/>
                </a:endParaRPr>
              </a:p>
              <a:p>
                <a:endParaRPr lang="es-AR" sz="1200" b="0" i="0" dirty="0" smtClean="0">
                  <a:latin typeface="Cambria Math"/>
                </a:endParaRPr>
              </a:p>
              <a:p>
                <a:r>
                  <a:rPr lang="es-AR" sz="1200" dirty="0" smtClean="0">
                    <a:latin typeface="Cambria Math"/>
                  </a:rPr>
                  <a:t>Cambios del 1.1% relativo</a:t>
                </a:r>
                <a:endParaRPr lang="es-AR" sz="1200" b="0" i="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5" name="2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524046"/>
                <a:ext cx="2043171" cy="846129"/>
              </a:xfrm>
              <a:prstGeom prst="rect">
                <a:avLst/>
              </a:prstGeom>
              <a:blipFill rotWithShape="1">
                <a:blip r:embed="rId6"/>
                <a:stretch>
                  <a:fillRect b="-50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7024740" y="2116879"/>
                <a:ext cx="1613903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AR" i="1">
                              <a:latin typeface="Cambria Math"/>
                            </a:rPr>
                            <m:t>𝑠𝑜𝑛</m:t>
                          </m:r>
                        </m:sub>
                      </m:sSub>
                      <m:r>
                        <a:rPr lang="es-AR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s-AR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γ</m:t>
                              </m:r>
                              <m:r>
                                <a:rPr lang="es-AR" i="1">
                                  <a:latin typeface="Cambria Math"/>
                                </a:rPr>
                                <m:t>𝐾𝑇</m:t>
                              </m:r>
                            </m:num>
                            <m:den>
                              <m:r>
                                <a:rPr lang="es-AR" i="1">
                                  <a:latin typeface="Cambria Math"/>
                                </a:rPr>
                                <m:t>𝑀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740" y="2116879"/>
                <a:ext cx="1613903" cy="9106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CuadroTexto"/>
          <p:cNvSpPr txBox="1"/>
          <p:nvPr/>
        </p:nvSpPr>
        <p:spPr>
          <a:xfrm>
            <a:off x="6767385" y="1268760"/>
            <a:ext cx="232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Aprox</a:t>
            </a:r>
            <a:r>
              <a:rPr lang="es-AR" dirty="0" smtClean="0"/>
              <a:t> de gas ideal y compresión adiabática</a:t>
            </a:r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6526672" y="4581128"/>
            <a:ext cx="2437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Los modos de cavidad no cambian significativamente con la temperatura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755576" y="697610"/>
            <a:ext cx="717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La temperatura disminuye a presión variable = Condiciones de uso </a:t>
            </a:r>
            <a:endParaRPr lang="es-AR" dirty="0"/>
          </a:p>
        </p:txBody>
      </p:sp>
      <p:sp>
        <p:nvSpPr>
          <p:cNvPr id="33" name="32 CuadroTexto"/>
          <p:cNvSpPr txBox="1"/>
          <p:nvPr/>
        </p:nvSpPr>
        <p:spPr>
          <a:xfrm>
            <a:off x="203210" y="115764"/>
            <a:ext cx="1011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bg1"/>
                </a:solidFill>
              </a:rPr>
              <a:t>Dependencia con la temperatura de los acústicos</a:t>
            </a:r>
          </a:p>
        </p:txBody>
      </p:sp>
    </p:spTree>
    <p:extLst>
      <p:ext uri="{BB962C8B-B14F-4D97-AF65-F5344CB8AC3E}">
        <p14:creationId xmlns:p14="http://schemas.microsoft.com/office/powerpoint/2010/main" val="10991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nja1"/>
          <p:cNvSpPr>
            <a:spLocks noChangeShapeType="1"/>
          </p:cNvSpPr>
          <p:nvPr/>
        </p:nvSpPr>
        <p:spPr bwMode="auto">
          <a:xfrm>
            <a:off x="38100" y="295152"/>
            <a:ext cx="9067800" cy="0"/>
          </a:xfrm>
          <a:prstGeom prst="line">
            <a:avLst/>
          </a:prstGeom>
          <a:noFill/>
          <a:ln w="5080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r>
              <a:rPr lang="es-AR" b="1" dirty="0">
                <a:solidFill>
                  <a:schemeClr val="bg1"/>
                </a:solidFill>
              </a:rPr>
              <a:t>Dependencia con la temperatura de </a:t>
            </a:r>
            <a:r>
              <a:rPr lang="es-AR" b="1" dirty="0" smtClean="0">
                <a:solidFill>
                  <a:schemeClr val="bg1"/>
                </a:solidFill>
              </a:rPr>
              <a:t>los estructurales 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12" name="Franja1"/>
          <p:cNvSpPr>
            <a:spLocks noChangeShapeType="1"/>
          </p:cNvSpPr>
          <p:nvPr/>
        </p:nvSpPr>
        <p:spPr bwMode="auto">
          <a:xfrm>
            <a:off x="38100" y="606425"/>
            <a:ext cx="9067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13" name="Picture 664" descr="Fa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4" y="115764"/>
            <a:ext cx="9572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Rectángulo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39999">
                <a:schemeClr val="bg1">
                  <a:lumMod val="95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9" name="19 CuadroTexto"/>
          <p:cNvSpPr txBox="1">
            <a:spLocks noChangeArrowheads="1"/>
          </p:cNvSpPr>
          <p:nvPr/>
        </p:nvSpPr>
        <p:spPr bwMode="auto">
          <a:xfrm>
            <a:off x="0" y="6577013"/>
            <a:ext cx="7596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400" b="1" i="1">
                <a:latin typeface="Calibri" pitchFamily="34" charset="0"/>
              </a:rPr>
              <a:t>Grupo de Investigación - Gerencia de Investigación y Desarrollo</a:t>
            </a:r>
            <a:endParaRPr lang="es-AR" sz="1400" i="1">
              <a:latin typeface="Calibri" pitchFamily="34" charset="0"/>
            </a:endParaRPr>
          </a:p>
        </p:txBody>
      </p:sp>
      <p:sp>
        <p:nvSpPr>
          <p:cNvPr id="21" name="8 CuadroTexto"/>
          <p:cNvSpPr txBox="1">
            <a:spLocks noChangeArrowheads="1"/>
          </p:cNvSpPr>
          <p:nvPr/>
        </p:nvSpPr>
        <p:spPr bwMode="auto">
          <a:xfrm>
            <a:off x="4859338" y="6553200"/>
            <a:ext cx="42846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AR" sz="1400" b="1" dirty="0" smtClean="0">
                <a:latin typeface="Calibri" pitchFamily="34" charset="0"/>
              </a:rPr>
              <a:t>Septiembre de 2018</a:t>
            </a:r>
            <a:endParaRPr lang="es-AR" sz="1400" i="1" dirty="0">
              <a:latin typeface="Calibri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927551" y="6584076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Página </a:t>
            </a:r>
            <a:fld id="{6C946C22-AFEF-490F-BE8D-A2E92A7036BE}" type="slidenum">
              <a:rPr lang="es-AR" sz="1000" smtClean="0"/>
              <a:pPr/>
              <a:t>15</a:t>
            </a:fld>
            <a:r>
              <a:rPr lang="es-AR" sz="1000" dirty="0" smtClean="0"/>
              <a:t> </a:t>
            </a:r>
            <a:r>
              <a:rPr lang="es-AR" sz="1000" dirty="0"/>
              <a:t>de 17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115616" y="1124744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Modos estructurales </a:t>
            </a:r>
            <a:endParaRPr lang="es-AR" dirty="0"/>
          </a:p>
        </p:txBody>
      </p:sp>
      <p:grpSp>
        <p:nvGrpSpPr>
          <p:cNvPr id="3" name="2 Grupo"/>
          <p:cNvGrpSpPr/>
          <p:nvPr/>
        </p:nvGrpSpPr>
        <p:grpSpPr>
          <a:xfrm>
            <a:off x="4030584" y="704220"/>
            <a:ext cx="1657508" cy="1378511"/>
            <a:chOff x="4089217" y="760091"/>
            <a:chExt cx="1657508" cy="1378511"/>
          </a:xfrm>
        </p:grpSpPr>
        <p:pic>
          <p:nvPicPr>
            <p:cNvPr id="33" name="32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7029" y="760091"/>
              <a:ext cx="1519696" cy="1255903"/>
            </a:xfrm>
            <a:prstGeom prst="rect">
              <a:avLst/>
            </a:prstGeom>
          </p:spPr>
        </p:pic>
        <p:sp>
          <p:nvSpPr>
            <p:cNvPr id="35" name="34 CuadroTexto"/>
            <p:cNvSpPr txBox="1"/>
            <p:nvPr/>
          </p:nvSpPr>
          <p:spPr>
            <a:xfrm>
              <a:off x="4089217" y="2013395"/>
              <a:ext cx="365335" cy="114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b="1" dirty="0" smtClean="0"/>
                <a:t>rodado</a:t>
              </a:r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5077289" y="2024410"/>
              <a:ext cx="328900" cy="114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b="1" dirty="0" smtClean="0"/>
                <a:t>lateral</a:t>
              </a:r>
            </a:p>
          </p:txBody>
        </p:sp>
        <p:cxnSp>
          <p:nvCxnSpPr>
            <p:cNvPr id="37" name="36 Conector recto de flecha"/>
            <p:cNvCxnSpPr/>
            <p:nvPr/>
          </p:nvCxnSpPr>
          <p:spPr>
            <a:xfrm flipH="1">
              <a:off x="4422598" y="1618556"/>
              <a:ext cx="265369" cy="397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 de flecha"/>
            <p:cNvCxnSpPr>
              <a:endCxn id="36" idx="0"/>
            </p:cNvCxnSpPr>
            <p:nvPr/>
          </p:nvCxnSpPr>
          <p:spPr>
            <a:xfrm>
              <a:off x="4986877" y="1584976"/>
              <a:ext cx="254863" cy="43943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39 CuadroTexto"/>
          <p:cNvSpPr txBox="1"/>
          <p:nvPr/>
        </p:nvSpPr>
        <p:spPr>
          <a:xfrm>
            <a:off x="5580112" y="1122939"/>
            <a:ext cx="341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Temperatura sobre la superficie</a:t>
            </a:r>
            <a:endParaRPr lang="es-AR" dirty="0"/>
          </a:p>
        </p:txBody>
      </p:sp>
      <p:grpSp>
        <p:nvGrpSpPr>
          <p:cNvPr id="14" name="13 Grupo"/>
          <p:cNvGrpSpPr/>
          <p:nvPr/>
        </p:nvGrpSpPr>
        <p:grpSpPr>
          <a:xfrm>
            <a:off x="323528" y="2636912"/>
            <a:ext cx="2599641" cy="3133437"/>
            <a:chOff x="3072653" y="2875077"/>
            <a:chExt cx="2599641" cy="3133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40 CuadroTexto"/>
                <p:cNvSpPr txBox="1"/>
                <p:nvPr/>
              </p:nvSpPr>
              <p:spPr>
                <a:xfrm>
                  <a:off x="3253581" y="3551042"/>
                  <a:ext cx="2104231" cy="1246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ω</m:t>
                        </m:r>
                        <m:r>
                          <a:rPr lang="es-AR" b="0" i="1" smtClean="0">
                            <a:latin typeface="Cambria Math"/>
                          </a:rPr>
                          <m:t>= </m:t>
                        </m:r>
                        <m:sSub>
                          <m:sSubPr>
                            <m:ctrlPr>
                              <a:rPr lang="es-A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s-A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s-AR" b="0" i="1" smtClean="0">
                                <a:latin typeface="Cambria Math"/>
                              </a:rPr>
                              <m:t>1 − </m:t>
                            </m:r>
                            <m:sSup>
                              <m:sSupPr>
                                <m:ctrlPr>
                                  <a:rPr lang="es-A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ζ</m:t>
                                </m:r>
                              </m:e>
                              <m:sup>
                                <m:r>
                                  <a:rPr lang="es-AR" b="0" i="1" smtClean="0">
                                    <a:latin typeface="Cambria Math"/>
                                  </a:rPr>
                                  <m:t>2   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s-AR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s-A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s-AR">
                            <a:latin typeface="Cambria Math"/>
                          </a:rPr>
                          <m:t>= </m:t>
                        </m:r>
                        <m:rad>
                          <m:radPr>
                            <m:degHide m:val="on"/>
                            <m:ctrlPr>
                              <a:rPr lang="es-A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s-A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s-AR" i="1">
                                    <a:latin typeface="Cambria Math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s-AR" i="1">
                                    <a:latin typeface="Cambria Math"/>
                                  </a:rPr>
                                  <m:t>𝑚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41" name="4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3581" y="3551042"/>
                  <a:ext cx="2104231" cy="1246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9 CuadroTexto"/>
            <p:cNvSpPr txBox="1"/>
            <p:nvPr/>
          </p:nvSpPr>
          <p:spPr>
            <a:xfrm>
              <a:off x="3180458" y="2875077"/>
              <a:ext cx="2491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Modelo afirma que: </a:t>
              </a:r>
              <a:endParaRPr lang="es-AR" dirty="0"/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3072653" y="5085184"/>
              <a:ext cx="24918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Donde k es una medida de la rigidez de la cubierta. </a:t>
              </a:r>
              <a:endParaRPr lang="es-AR" dirty="0"/>
            </a:p>
          </p:txBody>
        </p:sp>
      </p:grpSp>
      <p:grpSp>
        <p:nvGrpSpPr>
          <p:cNvPr id="44" name="43 Grupo"/>
          <p:cNvGrpSpPr/>
          <p:nvPr/>
        </p:nvGrpSpPr>
        <p:grpSpPr>
          <a:xfrm>
            <a:off x="3539361" y="2466050"/>
            <a:ext cx="4297462" cy="3835000"/>
            <a:chOff x="4254051" y="674121"/>
            <a:chExt cx="4297462" cy="3835000"/>
          </a:xfrm>
        </p:grpSpPr>
        <p:pic>
          <p:nvPicPr>
            <p:cNvPr id="45" name="44 Imagen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4051" y="1078207"/>
              <a:ext cx="4103093" cy="2749853"/>
            </a:xfrm>
            <a:prstGeom prst="rect">
              <a:avLst/>
            </a:prstGeom>
          </p:spPr>
        </p:pic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5668" y="674121"/>
              <a:ext cx="605845" cy="38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143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31 Rectángulo"/>
          <p:cNvSpPr/>
          <p:nvPr/>
        </p:nvSpPr>
        <p:spPr>
          <a:xfrm>
            <a:off x="187506" y="5117028"/>
            <a:ext cx="4384493" cy="13681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ranja1"/>
          <p:cNvSpPr>
            <a:spLocks noChangeShapeType="1"/>
          </p:cNvSpPr>
          <p:nvPr/>
        </p:nvSpPr>
        <p:spPr bwMode="auto">
          <a:xfrm>
            <a:off x="38100" y="295152"/>
            <a:ext cx="9067800" cy="0"/>
          </a:xfrm>
          <a:prstGeom prst="line">
            <a:avLst/>
          </a:prstGeom>
          <a:noFill/>
          <a:ln w="5080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Franja1"/>
          <p:cNvSpPr>
            <a:spLocks noChangeShapeType="1"/>
          </p:cNvSpPr>
          <p:nvPr/>
        </p:nvSpPr>
        <p:spPr bwMode="auto">
          <a:xfrm>
            <a:off x="38100" y="606425"/>
            <a:ext cx="9067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13" name="Picture 664" descr="Fa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4" y="115764"/>
            <a:ext cx="9572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Rectángulo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39999">
                <a:schemeClr val="bg1">
                  <a:lumMod val="95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9" name="19 CuadroTexto"/>
          <p:cNvSpPr txBox="1">
            <a:spLocks noChangeArrowheads="1"/>
          </p:cNvSpPr>
          <p:nvPr/>
        </p:nvSpPr>
        <p:spPr bwMode="auto">
          <a:xfrm>
            <a:off x="0" y="6577013"/>
            <a:ext cx="7596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400" b="1" i="1">
                <a:latin typeface="Calibri" pitchFamily="34" charset="0"/>
              </a:rPr>
              <a:t>Grupo de Investigación - Gerencia de Investigación y Desarrollo</a:t>
            </a:r>
            <a:endParaRPr lang="es-AR" sz="1400" i="1">
              <a:latin typeface="Calibri" pitchFamily="34" charset="0"/>
            </a:endParaRPr>
          </a:p>
        </p:txBody>
      </p:sp>
      <p:sp>
        <p:nvSpPr>
          <p:cNvPr id="21" name="8 CuadroTexto"/>
          <p:cNvSpPr txBox="1">
            <a:spLocks noChangeArrowheads="1"/>
          </p:cNvSpPr>
          <p:nvPr/>
        </p:nvSpPr>
        <p:spPr bwMode="auto">
          <a:xfrm>
            <a:off x="4859338" y="6553200"/>
            <a:ext cx="42846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AR" sz="1400" b="1" dirty="0" smtClean="0">
                <a:latin typeface="Calibri" pitchFamily="34" charset="0"/>
              </a:rPr>
              <a:t>Septiembre de 2018</a:t>
            </a:r>
            <a:endParaRPr lang="es-AR" sz="1400" i="1" dirty="0">
              <a:latin typeface="Calibri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927551" y="6584076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Página </a:t>
            </a:r>
            <a:fld id="{6C946C22-AFEF-490F-BE8D-A2E92A7036BE}" type="slidenum">
              <a:rPr lang="es-AR" sz="1000" smtClean="0"/>
              <a:pPr/>
              <a:t>16</a:t>
            </a:fld>
            <a:r>
              <a:rPr lang="es-AR" sz="1000" dirty="0" smtClean="0"/>
              <a:t> </a:t>
            </a:r>
            <a:r>
              <a:rPr lang="es-AR" sz="1000" dirty="0"/>
              <a:t>de 17</a:t>
            </a:r>
          </a:p>
        </p:txBody>
      </p:sp>
      <p:grpSp>
        <p:nvGrpSpPr>
          <p:cNvPr id="17" name="16 Grupo"/>
          <p:cNvGrpSpPr/>
          <p:nvPr/>
        </p:nvGrpSpPr>
        <p:grpSpPr>
          <a:xfrm>
            <a:off x="1352012" y="636617"/>
            <a:ext cx="6747412" cy="4392487"/>
            <a:chOff x="316634" y="872612"/>
            <a:chExt cx="8096136" cy="5650847"/>
          </a:xfrm>
        </p:grpSpPr>
        <p:grpSp>
          <p:nvGrpSpPr>
            <p:cNvPr id="18" name="17 Grupo"/>
            <p:cNvGrpSpPr/>
            <p:nvPr/>
          </p:nvGrpSpPr>
          <p:grpSpPr>
            <a:xfrm>
              <a:off x="316634" y="872612"/>
              <a:ext cx="8096136" cy="3060444"/>
              <a:chOff x="152399" y="917180"/>
              <a:chExt cx="8752368" cy="3300686"/>
            </a:xfrm>
          </p:grpSpPr>
          <p:pic>
            <p:nvPicPr>
              <p:cNvPr id="24" name="23 Imagen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83" t="2386" b="1"/>
              <a:stretch/>
            </p:blipFill>
            <p:spPr>
              <a:xfrm>
                <a:off x="152399" y="917180"/>
                <a:ext cx="8752365" cy="33006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25 CuadroTexto"/>
                  <p:cNvSpPr txBox="1"/>
                  <p:nvPr/>
                </p:nvSpPr>
                <p:spPr>
                  <a:xfrm>
                    <a:off x="7968290" y="3193910"/>
                    <a:ext cx="9364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𝑒𝑥𝑡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 xmlns="">
              <p:sp>
                <p:nvSpPr>
                  <p:cNvPr id="31" name="30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8290" y="3193910"/>
                    <a:ext cx="9364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26 CuadroTexto"/>
                  <p:cNvSpPr txBox="1"/>
                  <p:nvPr/>
                </p:nvSpPr>
                <p:spPr>
                  <a:xfrm>
                    <a:off x="7968291" y="2761862"/>
                    <a:ext cx="9364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𝑒𝑥𝑡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 xmlns="">
              <p:sp>
                <p:nvSpPr>
                  <p:cNvPr id="32" name="31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8291" y="2761862"/>
                    <a:ext cx="9364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27 CuadroTexto"/>
                  <p:cNvSpPr txBox="1"/>
                  <p:nvPr/>
                </p:nvSpPr>
                <p:spPr>
                  <a:xfrm>
                    <a:off x="7968292" y="2257806"/>
                    <a:ext cx="9364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𝑒𝑥𝑡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 xmlns="">
              <p:sp>
                <p:nvSpPr>
                  <p:cNvPr id="33" name="32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8292" y="2257806"/>
                    <a:ext cx="9364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b="-7018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28 CuadroTexto"/>
                  <p:cNvSpPr txBox="1"/>
                  <p:nvPr/>
                </p:nvSpPr>
                <p:spPr>
                  <a:xfrm>
                    <a:off x="7968292" y="1969774"/>
                    <a:ext cx="6791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/>
                            </a:rPr>
                            <m:t> 0</m:t>
                          </m:r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 xmlns="">
              <p:sp>
                <p:nvSpPr>
                  <p:cNvPr id="34" name="33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8292" y="1969774"/>
                    <a:ext cx="679160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29 CuadroTexto"/>
                  <p:cNvSpPr txBox="1"/>
                  <p:nvPr/>
                </p:nvSpPr>
                <p:spPr>
                  <a:xfrm>
                    <a:off x="7968292" y="1600442"/>
                    <a:ext cx="9364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𝑒𝑥𝑡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 xmlns="">
              <p:sp>
                <p:nvSpPr>
                  <p:cNvPr id="35" name="34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8292" y="1600442"/>
                    <a:ext cx="9364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b="-7018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30 CuadroTexto"/>
                  <p:cNvSpPr txBox="1"/>
                  <p:nvPr/>
                </p:nvSpPr>
                <p:spPr>
                  <a:xfrm>
                    <a:off x="7968292" y="1105678"/>
                    <a:ext cx="9364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𝑒𝑥𝑡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 xmlns="">
              <p:sp>
                <p:nvSpPr>
                  <p:cNvPr id="36" name="35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8292" y="1105678"/>
                    <a:ext cx="9364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0" name="19 Imagen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22"/>
            <a:stretch/>
          </p:blipFill>
          <p:spPr>
            <a:xfrm>
              <a:off x="381911" y="3512712"/>
              <a:ext cx="8020540" cy="3010747"/>
            </a:xfrm>
            <a:prstGeom prst="rect">
              <a:avLst/>
            </a:prstGeom>
          </p:spPr>
        </p:pic>
      </p:grpSp>
      <p:sp>
        <p:nvSpPr>
          <p:cNvPr id="4" name="3 CuadroTexto"/>
          <p:cNvSpPr txBox="1"/>
          <p:nvPr/>
        </p:nvSpPr>
        <p:spPr>
          <a:xfrm>
            <a:off x="-1818" y="5373216"/>
            <a:ext cx="4742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Modos estructurales </a:t>
            </a:r>
          </a:p>
          <a:p>
            <a:pPr algn="ctr"/>
            <a:r>
              <a:rPr lang="es-AR" dirty="0" smtClean="0">
                <a:solidFill>
                  <a:schemeClr val="bg1"/>
                </a:solidFill>
              </a:rPr>
              <a:t>no varían significativamente </a:t>
            </a:r>
          </a:p>
          <a:p>
            <a:pPr algn="ctr"/>
            <a:r>
              <a:rPr lang="es-AR" dirty="0" smtClean="0">
                <a:solidFill>
                  <a:schemeClr val="bg1"/>
                </a:solidFill>
              </a:rPr>
              <a:t>con la temperatura a presión variable.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40 CuadroTexto"/>
              <p:cNvSpPr txBox="1"/>
              <p:nvPr/>
            </p:nvSpPr>
            <p:spPr>
              <a:xfrm>
                <a:off x="4067944" y="5029104"/>
                <a:ext cx="2104231" cy="118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A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es-AR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s-AR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s-AR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s-AR" i="1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1" name="4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5029104"/>
                <a:ext cx="2104231" cy="118769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4 CuadroTexto"/>
          <p:cNvSpPr txBox="1"/>
          <p:nvPr/>
        </p:nvSpPr>
        <p:spPr>
          <a:xfrm>
            <a:off x="6161104" y="5062440"/>
            <a:ext cx="2884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La flexibilidad que le otorga el aumento de presión es compensado con la rigidez del aumento de presión 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93752" y="105207"/>
            <a:ext cx="6494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Dependencia con la temperatura de los </a:t>
            </a:r>
            <a:r>
              <a:rPr lang="es-AR" b="1" dirty="0" smtClean="0">
                <a:solidFill>
                  <a:schemeClr val="bg1"/>
                </a:solidFill>
              </a:rPr>
              <a:t>estructurales </a:t>
            </a:r>
            <a:endParaRPr lang="es-A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84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nja1"/>
          <p:cNvSpPr>
            <a:spLocks noChangeShapeType="1"/>
          </p:cNvSpPr>
          <p:nvPr/>
        </p:nvSpPr>
        <p:spPr bwMode="auto">
          <a:xfrm>
            <a:off x="38100" y="295152"/>
            <a:ext cx="9067800" cy="0"/>
          </a:xfrm>
          <a:prstGeom prst="line">
            <a:avLst/>
          </a:prstGeom>
          <a:noFill/>
          <a:ln w="5080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Franja1"/>
          <p:cNvSpPr>
            <a:spLocks noChangeShapeType="1"/>
          </p:cNvSpPr>
          <p:nvPr/>
        </p:nvSpPr>
        <p:spPr bwMode="auto">
          <a:xfrm>
            <a:off x="38100" y="606425"/>
            <a:ext cx="9067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13" name="Picture 664" descr="Fa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4" y="115764"/>
            <a:ext cx="9572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Rectángulo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39999">
                <a:schemeClr val="bg1">
                  <a:lumMod val="95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9" name="19 CuadroTexto"/>
          <p:cNvSpPr txBox="1">
            <a:spLocks noChangeArrowheads="1"/>
          </p:cNvSpPr>
          <p:nvPr/>
        </p:nvSpPr>
        <p:spPr bwMode="auto">
          <a:xfrm>
            <a:off x="0" y="6577013"/>
            <a:ext cx="7596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400" b="1" i="1">
                <a:latin typeface="Calibri" pitchFamily="34" charset="0"/>
              </a:rPr>
              <a:t>Grupo de Investigación - Gerencia de Investigación y Desarrollo</a:t>
            </a:r>
            <a:endParaRPr lang="es-AR" sz="1400" i="1">
              <a:latin typeface="Calibri" pitchFamily="34" charset="0"/>
            </a:endParaRPr>
          </a:p>
        </p:txBody>
      </p:sp>
      <p:sp>
        <p:nvSpPr>
          <p:cNvPr id="21" name="8 CuadroTexto"/>
          <p:cNvSpPr txBox="1">
            <a:spLocks noChangeArrowheads="1"/>
          </p:cNvSpPr>
          <p:nvPr/>
        </p:nvSpPr>
        <p:spPr bwMode="auto">
          <a:xfrm>
            <a:off x="4859338" y="6553200"/>
            <a:ext cx="42846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AR" sz="1400" b="1" dirty="0" smtClean="0">
                <a:latin typeface="Calibri" pitchFamily="34" charset="0"/>
              </a:rPr>
              <a:t>Septiembre de 2018</a:t>
            </a:r>
            <a:endParaRPr lang="es-AR" sz="1400" i="1" dirty="0">
              <a:latin typeface="Calibri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927551" y="6584076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Página </a:t>
            </a:r>
            <a:fld id="{6C946C22-AFEF-490F-BE8D-A2E92A7036BE}" type="slidenum">
              <a:rPr lang="es-AR" sz="1000" smtClean="0"/>
              <a:pPr/>
              <a:t>17</a:t>
            </a:fld>
            <a:r>
              <a:rPr lang="es-AR" sz="1000" dirty="0" smtClean="0"/>
              <a:t> </a:t>
            </a:r>
            <a:r>
              <a:rPr lang="es-AR" sz="1000" dirty="0"/>
              <a:t>de 17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r="5234" b="66"/>
          <a:stretch/>
        </p:blipFill>
        <p:spPr>
          <a:xfrm>
            <a:off x="539552" y="1124744"/>
            <a:ext cx="5772967" cy="2376264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 flipH="1">
            <a:off x="216469" y="3717032"/>
            <a:ext cx="675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Sí la cubierta se encuentra mayor temperatura entonces disminuye en frecuencia porque se hace menos rígida. </a:t>
            </a:r>
            <a:endParaRPr lang="es-AR" dirty="0"/>
          </a:p>
        </p:txBody>
      </p:sp>
      <p:sp>
        <p:nvSpPr>
          <p:cNvPr id="25" name="24 Rectángulo"/>
          <p:cNvSpPr/>
          <p:nvPr/>
        </p:nvSpPr>
        <p:spPr>
          <a:xfrm>
            <a:off x="2667091" y="4725144"/>
            <a:ext cx="4384493" cy="13681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 mayor temperatura, mayor la frecuencia de los modos sí la presión permanece constante </a:t>
            </a: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38100" y="105207"/>
            <a:ext cx="7126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Dependencia con la temperatura de los </a:t>
            </a:r>
            <a:r>
              <a:rPr lang="es-AR" b="1" dirty="0" smtClean="0">
                <a:solidFill>
                  <a:schemeClr val="bg1"/>
                </a:solidFill>
              </a:rPr>
              <a:t>estructurales </a:t>
            </a:r>
            <a:endParaRPr lang="es-A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nja1"/>
          <p:cNvSpPr>
            <a:spLocks noChangeShapeType="1"/>
          </p:cNvSpPr>
          <p:nvPr/>
        </p:nvSpPr>
        <p:spPr bwMode="auto">
          <a:xfrm>
            <a:off x="38100" y="295152"/>
            <a:ext cx="9067800" cy="0"/>
          </a:xfrm>
          <a:prstGeom prst="line">
            <a:avLst/>
          </a:prstGeom>
          <a:noFill/>
          <a:ln w="5080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Franja1"/>
          <p:cNvSpPr>
            <a:spLocks noChangeShapeType="1"/>
          </p:cNvSpPr>
          <p:nvPr/>
        </p:nvSpPr>
        <p:spPr bwMode="auto">
          <a:xfrm>
            <a:off x="38100" y="606425"/>
            <a:ext cx="9067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13" name="Picture 664" descr="Fa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4" y="115764"/>
            <a:ext cx="9572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Rectángulo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39999">
                <a:schemeClr val="bg1">
                  <a:lumMod val="95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9" name="19 CuadroTexto"/>
          <p:cNvSpPr txBox="1">
            <a:spLocks noChangeArrowheads="1"/>
          </p:cNvSpPr>
          <p:nvPr/>
        </p:nvSpPr>
        <p:spPr bwMode="auto">
          <a:xfrm>
            <a:off x="0" y="6577013"/>
            <a:ext cx="7596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400" b="1" i="1">
                <a:latin typeface="Calibri" pitchFamily="34" charset="0"/>
              </a:rPr>
              <a:t>Grupo de Investigación - Gerencia de Investigación y Desarrollo</a:t>
            </a:r>
            <a:endParaRPr lang="es-AR" sz="1400" i="1">
              <a:latin typeface="Calibri" pitchFamily="34" charset="0"/>
            </a:endParaRPr>
          </a:p>
        </p:txBody>
      </p:sp>
      <p:sp>
        <p:nvSpPr>
          <p:cNvPr id="21" name="8 CuadroTexto"/>
          <p:cNvSpPr txBox="1">
            <a:spLocks noChangeArrowheads="1"/>
          </p:cNvSpPr>
          <p:nvPr/>
        </p:nvSpPr>
        <p:spPr bwMode="auto">
          <a:xfrm>
            <a:off x="4859338" y="6553200"/>
            <a:ext cx="42846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AR" sz="1400" b="1" dirty="0" smtClean="0">
                <a:latin typeface="Calibri" pitchFamily="34" charset="0"/>
              </a:rPr>
              <a:t>Septiembre de 2018</a:t>
            </a:r>
            <a:endParaRPr lang="es-AR" sz="1400" i="1" dirty="0">
              <a:latin typeface="Calibri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927551" y="6584076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Página </a:t>
            </a:r>
            <a:fld id="{6C946C22-AFEF-490F-BE8D-A2E92A7036BE}" type="slidenum">
              <a:rPr lang="es-AR" sz="1000" smtClean="0"/>
              <a:pPr/>
              <a:t>18</a:t>
            </a:fld>
            <a:r>
              <a:rPr lang="es-AR" sz="1000" dirty="0" smtClean="0"/>
              <a:t> </a:t>
            </a:r>
            <a:r>
              <a:rPr lang="es-AR" sz="1000" dirty="0"/>
              <a:t>de 17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78347" y="2557353"/>
            <a:ext cx="8587306" cy="10156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modos de cavidad y estructurales estáticos del neumático permanecen invariantes bajo condiciones de uso típicas (</a:t>
            </a:r>
            <a:r>
              <a:rPr lang="es-A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a</a:t>
            </a:r>
            <a:r>
              <a:rPr lang="es-A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umento de temperatura y presión debido al andar</a:t>
            </a:r>
            <a:r>
              <a:rPr lang="es-A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endParaRPr lang="es-A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604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nja1"/>
          <p:cNvSpPr>
            <a:spLocks noChangeShapeType="1"/>
          </p:cNvSpPr>
          <p:nvPr/>
        </p:nvSpPr>
        <p:spPr bwMode="auto">
          <a:xfrm>
            <a:off x="38100" y="295152"/>
            <a:ext cx="9067800" cy="0"/>
          </a:xfrm>
          <a:prstGeom prst="line">
            <a:avLst/>
          </a:prstGeom>
          <a:noFill/>
          <a:ln w="5080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r>
              <a:rPr lang="es-AR" b="1" dirty="0" smtClean="0">
                <a:solidFill>
                  <a:schemeClr val="bg1"/>
                </a:solidFill>
              </a:rPr>
              <a:t> </a:t>
            </a:r>
            <a:r>
              <a:rPr lang="es-AR" b="1" dirty="0" err="1" smtClean="0">
                <a:solidFill>
                  <a:schemeClr val="bg1"/>
                </a:solidFill>
              </a:rPr>
              <a:t>Transmisiblidad</a:t>
            </a:r>
            <a:r>
              <a:rPr lang="es-AR" b="1" dirty="0" smtClean="0">
                <a:solidFill>
                  <a:schemeClr val="bg1"/>
                </a:solidFill>
              </a:rPr>
              <a:t> 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12" name="Franja1"/>
          <p:cNvSpPr>
            <a:spLocks noChangeShapeType="1"/>
          </p:cNvSpPr>
          <p:nvPr/>
        </p:nvSpPr>
        <p:spPr bwMode="auto">
          <a:xfrm>
            <a:off x="38100" y="606425"/>
            <a:ext cx="9067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13" name="Picture 664" descr="Fa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4" y="115764"/>
            <a:ext cx="9572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Rectángulo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39999">
                <a:schemeClr val="bg1">
                  <a:lumMod val="95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9" name="19 CuadroTexto"/>
          <p:cNvSpPr txBox="1">
            <a:spLocks noChangeArrowheads="1"/>
          </p:cNvSpPr>
          <p:nvPr/>
        </p:nvSpPr>
        <p:spPr bwMode="auto">
          <a:xfrm>
            <a:off x="0" y="6577013"/>
            <a:ext cx="7596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400" b="1" i="1">
                <a:latin typeface="Calibri" pitchFamily="34" charset="0"/>
              </a:rPr>
              <a:t>Grupo de Investigación - Gerencia de Investigación y Desarrollo</a:t>
            </a:r>
            <a:endParaRPr lang="es-AR" sz="1400" i="1">
              <a:latin typeface="Calibri" pitchFamily="34" charset="0"/>
            </a:endParaRPr>
          </a:p>
        </p:txBody>
      </p:sp>
      <p:sp>
        <p:nvSpPr>
          <p:cNvPr id="21" name="8 CuadroTexto"/>
          <p:cNvSpPr txBox="1">
            <a:spLocks noChangeArrowheads="1"/>
          </p:cNvSpPr>
          <p:nvPr/>
        </p:nvSpPr>
        <p:spPr bwMode="auto">
          <a:xfrm>
            <a:off x="4859338" y="6553200"/>
            <a:ext cx="42846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AR" sz="1400" b="1" dirty="0" smtClean="0">
                <a:latin typeface="Calibri" pitchFamily="34" charset="0"/>
              </a:rPr>
              <a:t>Septiembre de 2018</a:t>
            </a:r>
            <a:endParaRPr lang="es-AR" sz="1400" i="1" dirty="0">
              <a:latin typeface="Calibri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927551" y="6584076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Página </a:t>
            </a:r>
            <a:fld id="{6C946C22-AFEF-490F-BE8D-A2E92A7036BE}" type="slidenum">
              <a:rPr lang="es-AR" sz="1000" smtClean="0"/>
              <a:pPr/>
              <a:t>19</a:t>
            </a:fld>
            <a:r>
              <a:rPr lang="es-AR" sz="1000" dirty="0" smtClean="0"/>
              <a:t> </a:t>
            </a:r>
            <a:r>
              <a:rPr lang="es-AR" sz="1000" dirty="0"/>
              <a:t>de 17</a:t>
            </a:r>
          </a:p>
        </p:txBody>
      </p:sp>
      <p:grpSp>
        <p:nvGrpSpPr>
          <p:cNvPr id="4" name="3 Grupo"/>
          <p:cNvGrpSpPr/>
          <p:nvPr/>
        </p:nvGrpSpPr>
        <p:grpSpPr>
          <a:xfrm>
            <a:off x="0" y="3999685"/>
            <a:ext cx="8611236" cy="2584391"/>
            <a:chOff x="120025" y="969802"/>
            <a:chExt cx="8611236" cy="2584391"/>
          </a:xfrm>
        </p:grpSpPr>
        <p:grpSp>
          <p:nvGrpSpPr>
            <p:cNvPr id="15" name="14 Grupo"/>
            <p:cNvGrpSpPr/>
            <p:nvPr/>
          </p:nvGrpSpPr>
          <p:grpSpPr>
            <a:xfrm>
              <a:off x="120025" y="969802"/>
              <a:ext cx="6334438" cy="2584391"/>
              <a:chOff x="18091549" y="14822250"/>
              <a:chExt cx="10183590" cy="4932127"/>
            </a:xfrm>
          </p:grpSpPr>
          <p:pic>
            <p:nvPicPr>
              <p:cNvPr id="20" name="19 Imagen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91549" y="15288777"/>
                <a:ext cx="10183590" cy="4465600"/>
              </a:xfrm>
              <a:prstGeom prst="rect">
                <a:avLst/>
              </a:prstGeom>
            </p:spPr>
          </p:pic>
          <p:cxnSp>
            <p:nvCxnSpPr>
              <p:cNvPr id="24" name="23 Conector recto de flecha"/>
              <p:cNvCxnSpPr>
                <a:endCxn id="27" idx="2"/>
              </p:cNvCxnSpPr>
              <p:nvPr/>
            </p:nvCxnSpPr>
            <p:spPr>
              <a:xfrm flipH="1" flipV="1">
                <a:off x="21517789" y="15112978"/>
                <a:ext cx="585748" cy="184766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24 Conector recto de flecha"/>
              <p:cNvCxnSpPr/>
              <p:nvPr/>
            </p:nvCxnSpPr>
            <p:spPr>
              <a:xfrm flipV="1">
                <a:off x="22848371" y="15288777"/>
                <a:ext cx="586457" cy="143843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25 CuadroTexto"/>
              <p:cNvSpPr txBox="1"/>
              <p:nvPr/>
            </p:nvSpPr>
            <p:spPr>
              <a:xfrm>
                <a:off x="22292485" y="14822250"/>
                <a:ext cx="32759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200" b="1" dirty="0" smtClean="0"/>
                  <a:t>Cavidad extremum</a:t>
                </a:r>
                <a:endParaRPr lang="es-AR" sz="1200" b="1" dirty="0"/>
              </a:p>
            </p:txBody>
          </p:sp>
          <p:sp>
            <p:nvSpPr>
              <p:cNvPr id="27" name="26 CuadroTexto"/>
              <p:cNvSpPr txBox="1"/>
              <p:nvPr/>
            </p:nvSpPr>
            <p:spPr>
              <a:xfrm>
                <a:off x="20435692" y="14835979"/>
                <a:ext cx="21641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200" b="1" dirty="0" smtClean="0"/>
                  <a:t>Cavidad 0</a:t>
                </a:r>
                <a:endParaRPr lang="es-AR" sz="1200" b="1" dirty="0"/>
              </a:p>
            </p:txBody>
          </p:sp>
        </p:grpSp>
        <p:sp>
          <p:nvSpPr>
            <p:cNvPr id="3" name="2 CuadroTexto"/>
            <p:cNvSpPr txBox="1"/>
            <p:nvPr/>
          </p:nvSpPr>
          <p:spPr>
            <a:xfrm>
              <a:off x="6461114" y="1627515"/>
              <a:ext cx="22701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¿</a:t>
              </a:r>
              <a:r>
                <a:rPr lang="es-AR" dirty="0" smtClean="0"/>
                <a:t>Ambos modos se transmiten </a:t>
              </a:r>
            </a:p>
            <a:p>
              <a:r>
                <a:rPr lang="es-AR" dirty="0" smtClean="0"/>
                <a:t>de la misma forma hacia el auto?</a:t>
              </a:r>
              <a:endParaRPr lang="es-AR" dirty="0"/>
            </a:p>
          </p:txBody>
        </p:sp>
      </p:grpSp>
      <p:grpSp>
        <p:nvGrpSpPr>
          <p:cNvPr id="53" name="52 Grupo"/>
          <p:cNvGrpSpPr/>
          <p:nvPr/>
        </p:nvGrpSpPr>
        <p:grpSpPr>
          <a:xfrm>
            <a:off x="643482" y="1465642"/>
            <a:ext cx="2507067" cy="1850063"/>
            <a:chOff x="9662568" y="4730286"/>
            <a:chExt cx="5746974" cy="4050515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5912" y="4863910"/>
              <a:ext cx="2169514" cy="3044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5" name="54 Grupo"/>
            <p:cNvGrpSpPr/>
            <p:nvPr/>
          </p:nvGrpSpPr>
          <p:grpSpPr>
            <a:xfrm>
              <a:off x="13075790" y="5268893"/>
              <a:ext cx="2016377" cy="2457324"/>
              <a:chOff x="14333846" y="20463025"/>
              <a:chExt cx="1695450" cy="2046101"/>
            </a:xfrm>
          </p:grpSpPr>
          <p:pic>
            <p:nvPicPr>
              <p:cNvPr id="60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33846" y="20597407"/>
                <a:ext cx="1695450" cy="1543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60 Arco"/>
              <p:cNvSpPr/>
              <p:nvPr/>
            </p:nvSpPr>
            <p:spPr>
              <a:xfrm>
                <a:off x="14704829" y="20542102"/>
                <a:ext cx="1137684" cy="1967024"/>
              </a:xfrm>
              <a:prstGeom prst="arc">
                <a:avLst>
                  <a:gd name="adj1" fmla="val 16012329"/>
                  <a:gd name="adj2" fmla="val 0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2" name="61 Arco"/>
              <p:cNvSpPr/>
              <p:nvPr/>
            </p:nvSpPr>
            <p:spPr>
              <a:xfrm>
                <a:off x="14952709" y="20463025"/>
                <a:ext cx="974174" cy="1624980"/>
              </a:xfrm>
              <a:prstGeom prst="arc">
                <a:avLst>
                  <a:gd name="adj1" fmla="val 16012329"/>
                  <a:gd name="adj2" fmla="val 0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56" name="55 CuadroTexto"/>
            <p:cNvSpPr txBox="1"/>
            <p:nvPr/>
          </p:nvSpPr>
          <p:spPr>
            <a:xfrm>
              <a:off x="12593570" y="5886752"/>
              <a:ext cx="765049" cy="875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dirty="0" smtClean="0"/>
                <a:t>+</a:t>
              </a:r>
            </a:p>
          </p:txBody>
        </p:sp>
        <p:sp>
          <p:nvSpPr>
            <p:cNvPr id="57" name="56 CuadroTexto"/>
            <p:cNvSpPr txBox="1"/>
            <p:nvPr/>
          </p:nvSpPr>
          <p:spPr>
            <a:xfrm>
              <a:off x="10010969" y="7678731"/>
              <a:ext cx="2275298" cy="1010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sz="1200" dirty="0" smtClean="0"/>
                <a:t>Resonancia</a:t>
              </a:r>
            </a:p>
            <a:p>
              <a:pPr algn="ctr"/>
              <a:r>
                <a:rPr lang="es-AR" sz="1200" dirty="0" smtClean="0"/>
                <a:t>del aire </a:t>
              </a:r>
            </a:p>
          </p:txBody>
        </p:sp>
        <p:sp>
          <p:nvSpPr>
            <p:cNvPr id="58" name="57 CuadroTexto"/>
            <p:cNvSpPr txBox="1"/>
            <p:nvPr/>
          </p:nvSpPr>
          <p:spPr>
            <a:xfrm>
              <a:off x="12516566" y="7678731"/>
              <a:ext cx="2848534" cy="1010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sz="1200" dirty="0" smtClean="0"/>
                <a:t>Vibración </a:t>
              </a:r>
            </a:p>
            <a:p>
              <a:pPr algn="ctr"/>
              <a:r>
                <a:rPr lang="es-AR" sz="1200" dirty="0"/>
                <a:t>d</a:t>
              </a:r>
              <a:r>
                <a:rPr lang="es-AR" sz="1200" dirty="0" smtClean="0"/>
                <a:t>e la estructura</a:t>
              </a:r>
            </a:p>
          </p:txBody>
        </p:sp>
        <p:sp>
          <p:nvSpPr>
            <p:cNvPr id="59" name="58 Rectángulo"/>
            <p:cNvSpPr/>
            <p:nvPr/>
          </p:nvSpPr>
          <p:spPr>
            <a:xfrm>
              <a:off x="9662568" y="4730286"/>
              <a:ext cx="5746974" cy="40505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5" name="4 CuadroTexto"/>
          <p:cNvSpPr txBox="1"/>
          <p:nvPr/>
        </p:nvSpPr>
        <p:spPr>
          <a:xfrm>
            <a:off x="535101" y="948403"/>
            <a:ext cx="286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Ya conocemos esta física </a:t>
            </a:r>
            <a:endParaRPr lang="es-AR" dirty="0"/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135" y="1744275"/>
            <a:ext cx="5631402" cy="211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65 CuadroTexto"/>
          <p:cNvSpPr txBox="1"/>
          <p:nvPr/>
        </p:nvSpPr>
        <p:spPr>
          <a:xfrm>
            <a:off x="4033221" y="693738"/>
            <a:ext cx="4544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Entonces, ahora nos preguntamos </a:t>
            </a:r>
          </a:p>
          <a:p>
            <a:r>
              <a:rPr lang="es-AR" dirty="0" smtClean="0"/>
              <a:t>¿cómo son transmitidas éstas vibraciones </a:t>
            </a:r>
          </a:p>
          <a:p>
            <a:r>
              <a:rPr lang="es-AR" dirty="0" smtClean="0"/>
              <a:t>hacia el automóvil?</a:t>
            </a:r>
            <a:endParaRPr lang="es-AR" dirty="0"/>
          </a:p>
        </p:txBody>
      </p:sp>
      <p:sp>
        <p:nvSpPr>
          <p:cNvPr id="6" name="5 Arco"/>
          <p:cNvSpPr/>
          <p:nvPr/>
        </p:nvSpPr>
        <p:spPr>
          <a:xfrm>
            <a:off x="5160388" y="3099681"/>
            <a:ext cx="144016" cy="216024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66 Arco"/>
          <p:cNvSpPr/>
          <p:nvPr/>
        </p:nvSpPr>
        <p:spPr>
          <a:xfrm>
            <a:off x="5265320" y="2991669"/>
            <a:ext cx="144016" cy="216024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67 Arco"/>
          <p:cNvSpPr/>
          <p:nvPr/>
        </p:nvSpPr>
        <p:spPr>
          <a:xfrm>
            <a:off x="5422121" y="2851747"/>
            <a:ext cx="144016" cy="216024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68 Arco"/>
          <p:cNvSpPr/>
          <p:nvPr/>
        </p:nvSpPr>
        <p:spPr>
          <a:xfrm>
            <a:off x="5599522" y="2743735"/>
            <a:ext cx="144016" cy="216024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70 Arco"/>
          <p:cNvSpPr/>
          <p:nvPr/>
        </p:nvSpPr>
        <p:spPr>
          <a:xfrm>
            <a:off x="5743538" y="2625580"/>
            <a:ext cx="144016" cy="216024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71 Arco"/>
          <p:cNvSpPr/>
          <p:nvPr/>
        </p:nvSpPr>
        <p:spPr>
          <a:xfrm>
            <a:off x="5789247" y="2461375"/>
            <a:ext cx="196614" cy="216024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72 CuadroTexto"/>
          <p:cNvSpPr txBox="1"/>
          <p:nvPr/>
        </p:nvSpPr>
        <p:spPr>
          <a:xfrm>
            <a:off x="329439" y="3542010"/>
            <a:ext cx="481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En particular, para las resonancias acústicas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7490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nja1"/>
          <p:cNvSpPr>
            <a:spLocks noChangeShapeType="1"/>
          </p:cNvSpPr>
          <p:nvPr/>
        </p:nvSpPr>
        <p:spPr bwMode="auto">
          <a:xfrm>
            <a:off x="38100" y="295152"/>
            <a:ext cx="9067800" cy="0"/>
          </a:xfrm>
          <a:prstGeom prst="line">
            <a:avLst/>
          </a:prstGeom>
          <a:noFill/>
          <a:ln w="5080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Franja1"/>
          <p:cNvSpPr>
            <a:spLocks noChangeShapeType="1"/>
          </p:cNvSpPr>
          <p:nvPr/>
        </p:nvSpPr>
        <p:spPr bwMode="auto">
          <a:xfrm>
            <a:off x="38100" y="606425"/>
            <a:ext cx="9067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13" name="Picture 664" descr="Fa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4" y="115764"/>
            <a:ext cx="9572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Rectángulo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39999">
                <a:schemeClr val="bg1">
                  <a:lumMod val="95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9" name="19 CuadroTexto"/>
          <p:cNvSpPr txBox="1">
            <a:spLocks noChangeArrowheads="1"/>
          </p:cNvSpPr>
          <p:nvPr/>
        </p:nvSpPr>
        <p:spPr bwMode="auto">
          <a:xfrm>
            <a:off x="0" y="6577013"/>
            <a:ext cx="7596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400" b="1" i="1">
                <a:latin typeface="Calibri" pitchFamily="34" charset="0"/>
              </a:rPr>
              <a:t>Grupo de Investigación - Gerencia de Investigación y Desarrollo</a:t>
            </a:r>
            <a:endParaRPr lang="es-AR" sz="1400" i="1">
              <a:latin typeface="Calibri" pitchFamily="34" charset="0"/>
            </a:endParaRPr>
          </a:p>
        </p:txBody>
      </p:sp>
      <p:sp>
        <p:nvSpPr>
          <p:cNvPr id="21" name="8 CuadroTexto"/>
          <p:cNvSpPr txBox="1">
            <a:spLocks noChangeArrowheads="1"/>
          </p:cNvSpPr>
          <p:nvPr/>
        </p:nvSpPr>
        <p:spPr bwMode="auto">
          <a:xfrm>
            <a:off x="4859338" y="6553200"/>
            <a:ext cx="42846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AR" sz="1400" b="1" dirty="0" smtClean="0">
                <a:latin typeface="Calibri" pitchFamily="34" charset="0"/>
              </a:rPr>
              <a:t>Septiembre de 2018</a:t>
            </a:r>
            <a:endParaRPr lang="es-AR" sz="1400" i="1" dirty="0">
              <a:latin typeface="Calibri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927551" y="6584076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Página </a:t>
            </a:r>
            <a:fld id="{6C946C22-AFEF-490F-BE8D-A2E92A7036BE}" type="slidenum">
              <a:rPr lang="es-AR" sz="1000" smtClean="0"/>
              <a:pPr/>
              <a:t>2</a:t>
            </a:fld>
            <a:r>
              <a:rPr lang="es-AR" sz="1000" dirty="0" smtClean="0"/>
              <a:t> </a:t>
            </a:r>
            <a:r>
              <a:rPr lang="es-AR" sz="1000" dirty="0"/>
              <a:t>de 17</a:t>
            </a:r>
          </a:p>
        </p:txBody>
      </p:sp>
      <p:sp>
        <p:nvSpPr>
          <p:cNvPr id="67" name="66 CuadroTexto"/>
          <p:cNvSpPr txBox="1"/>
          <p:nvPr/>
        </p:nvSpPr>
        <p:spPr>
          <a:xfrm>
            <a:off x="38100" y="115764"/>
            <a:ext cx="6408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>
                <a:solidFill>
                  <a:schemeClr val="bg1"/>
                </a:solidFill>
              </a:rPr>
              <a:t>Objetivos </a:t>
            </a:r>
            <a:endParaRPr lang="es-AR" sz="2000" b="1" dirty="0">
              <a:solidFill>
                <a:schemeClr val="bg1"/>
              </a:solidFill>
            </a:endParaRPr>
          </a:p>
        </p:txBody>
      </p:sp>
      <p:grpSp>
        <p:nvGrpSpPr>
          <p:cNvPr id="18" name="17 Grupo"/>
          <p:cNvGrpSpPr/>
          <p:nvPr/>
        </p:nvGrpSpPr>
        <p:grpSpPr>
          <a:xfrm>
            <a:off x="407157" y="1956720"/>
            <a:ext cx="8553435" cy="4391951"/>
            <a:chOff x="407157" y="1956720"/>
            <a:chExt cx="8553435" cy="4391951"/>
          </a:xfrm>
        </p:grpSpPr>
        <p:grpSp>
          <p:nvGrpSpPr>
            <p:cNvPr id="7" name="6 Grupo"/>
            <p:cNvGrpSpPr/>
            <p:nvPr/>
          </p:nvGrpSpPr>
          <p:grpSpPr>
            <a:xfrm>
              <a:off x="407157" y="2244083"/>
              <a:ext cx="8553435" cy="4104588"/>
              <a:chOff x="246280" y="1268760"/>
              <a:chExt cx="8553435" cy="4104588"/>
            </a:xfrm>
          </p:grpSpPr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280" y="2776042"/>
                <a:ext cx="5631402" cy="21159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9" name="28 Grupo"/>
              <p:cNvGrpSpPr>
                <a:grpSpLocks noChangeAspect="1"/>
              </p:cNvGrpSpPr>
              <p:nvPr/>
            </p:nvGrpSpPr>
            <p:grpSpPr>
              <a:xfrm>
                <a:off x="3802409" y="1990713"/>
                <a:ext cx="1322509" cy="1341664"/>
                <a:chOff x="1127846" y="188640"/>
                <a:chExt cx="6624736" cy="6597352"/>
              </a:xfrm>
            </p:grpSpPr>
            <p:pic>
              <p:nvPicPr>
                <p:cNvPr id="43" name="Picture 2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14084" y="188640"/>
                  <a:ext cx="2794000" cy="3829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4" name="Picture 3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2630" y="2996952"/>
                  <a:ext cx="4056908" cy="3789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5" name="Picture 5" descr="C:\Users\F62940\Downloads\sound-wave-by_vexels (4)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08417" y="1484784"/>
                  <a:ext cx="2144165" cy="214416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5" descr="C:\Users\F62940\Downloads\sound-wave-by_vexels (4)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1127846" y="1450141"/>
                  <a:ext cx="2144165" cy="214416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0" name="29 Grupo"/>
              <p:cNvGrpSpPr/>
              <p:nvPr/>
            </p:nvGrpSpPr>
            <p:grpSpPr>
              <a:xfrm>
                <a:off x="6277955" y="2567476"/>
                <a:ext cx="2521760" cy="1876606"/>
                <a:chOff x="9662568" y="4730285"/>
                <a:chExt cx="5780655" cy="4108626"/>
              </a:xfrm>
            </p:grpSpPr>
            <p:pic>
              <p:nvPicPr>
                <p:cNvPr id="33" name="Picture 2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65912" y="4863910"/>
                  <a:ext cx="2169514" cy="30443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34" name="33 Grupo"/>
                <p:cNvGrpSpPr/>
                <p:nvPr/>
              </p:nvGrpSpPr>
              <p:grpSpPr>
                <a:xfrm>
                  <a:off x="13075790" y="5268893"/>
                  <a:ext cx="2016377" cy="2457324"/>
                  <a:chOff x="14333846" y="20463025"/>
                  <a:chExt cx="1695450" cy="2046101"/>
                </a:xfrm>
              </p:grpSpPr>
              <p:pic>
                <p:nvPicPr>
                  <p:cNvPr id="4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333846" y="20597407"/>
                    <a:ext cx="1695450" cy="15430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1" name="40 Arco"/>
                  <p:cNvSpPr/>
                  <p:nvPr/>
                </p:nvSpPr>
                <p:spPr>
                  <a:xfrm>
                    <a:off x="14704829" y="20542102"/>
                    <a:ext cx="1137684" cy="1967024"/>
                  </a:xfrm>
                  <a:prstGeom prst="arc">
                    <a:avLst>
                      <a:gd name="adj1" fmla="val 16012329"/>
                      <a:gd name="adj2" fmla="val 0"/>
                    </a:avLst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sp>
                <p:nvSpPr>
                  <p:cNvPr id="42" name="41 Arco"/>
                  <p:cNvSpPr/>
                  <p:nvPr/>
                </p:nvSpPr>
                <p:spPr>
                  <a:xfrm>
                    <a:off x="14952709" y="20463025"/>
                    <a:ext cx="974174" cy="1624980"/>
                  </a:xfrm>
                  <a:prstGeom prst="arc">
                    <a:avLst>
                      <a:gd name="adj1" fmla="val 16012329"/>
                      <a:gd name="adj2" fmla="val 0"/>
                    </a:avLst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</p:grpSp>
            <p:sp>
              <p:nvSpPr>
                <p:cNvPr id="35" name="34 CuadroTexto"/>
                <p:cNvSpPr txBox="1"/>
                <p:nvPr/>
              </p:nvSpPr>
              <p:spPr>
                <a:xfrm>
                  <a:off x="12593570" y="5886752"/>
                  <a:ext cx="765049" cy="875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AR" sz="2000" b="1" dirty="0" smtClean="0"/>
                    <a:t>+</a:t>
                  </a:r>
                </a:p>
              </p:txBody>
            </p:sp>
            <p:sp>
              <p:nvSpPr>
                <p:cNvPr id="36" name="35 CuadroTexto"/>
                <p:cNvSpPr txBox="1"/>
                <p:nvPr/>
              </p:nvSpPr>
              <p:spPr>
                <a:xfrm>
                  <a:off x="9987008" y="7678730"/>
                  <a:ext cx="2323219" cy="11455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AR" sz="1400" dirty="0" smtClean="0">
                      <a:latin typeface="+mj-lt"/>
                    </a:rPr>
                    <a:t>Resonancia</a:t>
                  </a:r>
                </a:p>
                <a:p>
                  <a:pPr algn="ctr"/>
                  <a:r>
                    <a:rPr lang="es-AR" sz="1400" dirty="0" smtClean="0">
                      <a:latin typeface="+mj-lt"/>
                    </a:rPr>
                    <a:t>del aire </a:t>
                  </a:r>
                </a:p>
              </p:txBody>
            </p:sp>
            <p:sp>
              <p:nvSpPr>
                <p:cNvPr id="37" name="36 CuadroTexto"/>
                <p:cNvSpPr txBox="1"/>
                <p:nvPr/>
              </p:nvSpPr>
              <p:spPr>
                <a:xfrm>
                  <a:off x="12394499" y="7693377"/>
                  <a:ext cx="3048724" cy="11455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AR" sz="1400" dirty="0" smtClean="0">
                      <a:latin typeface="+mj-lt"/>
                    </a:rPr>
                    <a:t>Vibración </a:t>
                  </a:r>
                </a:p>
                <a:p>
                  <a:pPr algn="ctr"/>
                  <a:r>
                    <a:rPr lang="es-AR" sz="1400" dirty="0">
                      <a:latin typeface="+mj-lt"/>
                    </a:rPr>
                    <a:t>d</a:t>
                  </a:r>
                  <a:r>
                    <a:rPr lang="es-AR" sz="1400" dirty="0" smtClean="0">
                      <a:latin typeface="+mj-lt"/>
                    </a:rPr>
                    <a:t>e la estructura</a:t>
                  </a:r>
                </a:p>
              </p:txBody>
            </p:sp>
            <p:sp>
              <p:nvSpPr>
                <p:cNvPr id="38" name="37 Rectángulo"/>
                <p:cNvSpPr/>
                <p:nvPr/>
              </p:nvSpPr>
              <p:spPr>
                <a:xfrm>
                  <a:off x="9662568" y="4730285"/>
                  <a:ext cx="5746974" cy="405051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sp>
            <p:nvSpPr>
              <p:cNvPr id="31" name="30 Rectángulo"/>
              <p:cNvSpPr/>
              <p:nvPr/>
            </p:nvSpPr>
            <p:spPr>
              <a:xfrm>
                <a:off x="4696875" y="2340515"/>
                <a:ext cx="463744" cy="23091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32" name="31 Conector recto"/>
              <p:cNvCxnSpPr>
                <a:stCxn id="31" idx="3"/>
              </p:cNvCxnSpPr>
              <p:nvPr/>
            </p:nvCxnSpPr>
            <p:spPr>
              <a:xfrm>
                <a:off x="5160619" y="2455973"/>
                <a:ext cx="1117336" cy="19615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2 Conector recto"/>
              <p:cNvCxnSpPr/>
              <p:nvPr/>
            </p:nvCxnSpPr>
            <p:spPr>
              <a:xfrm>
                <a:off x="597042" y="4583001"/>
                <a:ext cx="52806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3 CuadroTexto"/>
              <p:cNvSpPr txBox="1"/>
              <p:nvPr/>
            </p:nvSpPr>
            <p:spPr>
              <a:xfrm>
                <a:off x="1173106" y="4727017"/>
                <a:ext cx="4248472" cy="6463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 smtClean="0">
                    <a:latin typeface="+mj-lt"/>
                  </a:rPr>
                  <a:t>La interacción con el pavimento produce vibraciones del neumático </a:t>
                </a:r>
                <a:endParaRPr lang="es-AR" dirty="0">
                  <a:latin typeface="+mj-lt"/>
                </a:endParaRPr>
              </a:p>
            </p:txBody>
          </p:sp>
          <p:sp>
            <p:nvSpPr>
              <p:cNvPr id="39" name="38 CuadroTexto"/>
              <p:cNvSpPr txBox="1"/>
              <p:nvPr/>
            </p:nvSpPr>
            <p:spPr>
              <a:xfrm>
                <a:off x="1491413" y="1268760"/>
                <a:ext cx="4248472" cy="6463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 smtClean="0">
                    <a:latin typeface="+mj-lt"/>
                  </a:rPr>
                  <a:t>Éstas son recibidas en forma de sonido [20,20k]Hz y vibraciones [0.5,100]Hz </a:t>
                </a:r>
                <a:endParaRPr lang="es-AR" dirty="0">
                  <a:latin typeface="+mj-lt"/>
                </a:endParaRPr>
              </a:p>
            </p:txBody>
          </p:sp>
        </p:grpSp>
        <p:sp>
          <p:nvSpPr>
            <p:cNvPr id="9" name="8 Flecha curvada hacia arriba"/>
            <p:cNvSpPr/>
            <p:nvPr/>
          </p:nvSpPr>
          <p:spPr>
            <a:xfrm rot="19431371">
              <a:off x="5927559" y="5815238"/>
              <a:ext cx="1221057" cy="420533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sp>
          <p:nvSpPr>
            <p:cNvPr id="47" name="46 Flecha curvada hacia arriba"/>
            <p:cNvSpPr/>
            <p:nvPr/>
          </p:nvSpPr>
          <p:spPr>
            <a:xfrm rot="13814239">
              <a:off x="6521098" y="2356982"/>
              <a:ext cx="1221057" cy="420533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</p:grpSp>
      <p:sp>
        <p:nvSpPr>
          <p:cNvPr id="14" name="13 CuadroTexto"/>
          <p:cNvSpPr txBox="1"/>
          <p:nvPr/>
        </p:nvSpPr>
        <p:spPr>
          <a:xfrm>
            <a:off x="939446" y="764704"/>
            <a:ext cx="4857099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AR" b="1" dirty="0" smtClean="0">
                <a:solidFill>
                  <a:srgbClr val="FF0000"/>
                </a:solidFill>
              </a:rPr>
              <a:t>NIVELES DE RUIDO INTERNO Y EXTERNO</a:t>
            </a:r>
          </a:p>
          <a:p>
            <a:pPr algn="ctr"/>
            <a:r>
              <a:rPr lang="es-AR" b="1" dirty="0" smtClean="0">
                <a:solidFill>
                  <a:srgbClr val="FF0000"/>
                </a:solidFill>
              </a:rPr>
              <a:t>CONFORT </a:t>
            </a:r>
            <a:endParaRPr lang="es-AR" b="1" dirty="0">
              <a:solidFill>
                <a:srgbClr val="FF0000"/>
              </a:solidFill>
            </a:endParaRPr>
          </a:p>
          <a:p>
            <a:pPr algn="ctr"/>
            <a:r>
              <a:rPr lang="es-AR" b="1" dirty="0">
                <a:solidFill>
                  <a:srgbClr val="FF0000"/>
                </a:solidFill>
              </a:rPr>
              <a:t>DE UN NEUMÁTICO </a:t>
            </a:r>
          </a:p>
        </p:txBody>
      </p:sp>
      <p:sp>
        <p:nvSpPr>
          <p:cNvPr id="15" name="14 Flecha arriba"/>
          <p:cNvSpPr/>
          <p:nvPr/>
        </p:nvSpPr>
        <p:spPr>
          <a:xfrm>
            <a:off x="3557802" y="1763988"/>
            <a:ext cx="480583" cy="39891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934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nja1"/>
          <p:cNvSpPr>
            <a:spLocks noChangeShapeType="1"/>
          </p:cNvSpPr>
          <p:nvPr/>
        </p:nvSpPr>
        <p:spPr bwMode="auto">
          <a:xfrm>
            <a:off x="38100" y="295152"/>
            <a:ext cx="9067800" cy="0"/>
          </a:xfrm>
          <a:prstGeom prst="line">
            <a:avLst/>
          </a:prstGeom>
          <a:noFill/>
          <a:ln w="5080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Franja1"/>
          <p:cNvSpPr>
            <a:spLocks noChangeShapeType="1"/>
          </p:cNvSpPr>
          <p:nvPr/>
        </p:nvSpPr>
        <p:spPr bwMode="auto">
          <a:xfrm>
            <a:off x="38100" y="606425"/>
            <a:ext cx="9067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13" name="Picture 664" descr="Fa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4" y="115764"/>
            <a:ext cx="9572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Rectángulo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39999">
                <a:schemeClr val="bg1">
                  <a:lumMod val="95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9" name="19 CuadroTexto"/>
          <p:cNvSpPr txBox="1">
            <a:spLocks noChangeArrowheads="1"/>
          </p:cNvSpPr>
          <p:nvPr/>
        </p:nvSpPr>
        <p:spPr bwMode="auto">
          <a:xfrm>
            <a:off x="0" y="6577013"/>
            <a:ext cx="7596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400" b="1" i="1">
                <a:latin typeface="Calibri" pitchFamily="34" charset="0"/>
              </a:rPr>
              <a:t>Grupo de Investigación - Gerencia de Investigación y Desarrollo</a:t>
            </a:r>
            <a:endParaRPr lang="es-AR" sz="1400" i="1">
              <a:latin typeface="Calibri" pitchFamily="34" charset="0"/>
            </a:endParaRPr>
          </a:p>
        </p:txBody>
      </p:sp>
      <p:sp>
        <p:nvSpPr>
          <p:cNvPr id="21" name="8 CuadroTexto"/>
          <p:cNvSpPr txBox="1">
            <a:spLocks noChangeArrowheads="1"/>
          </p:cNvSpPr>
          <p:nvPr/>
        </p:nvSpPr>
        <p:spPr bwMode="auto">
          <a:xfrm>
            <a:off x="4859338" y="6553200"/>
            <a:ext cx="42846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AR" sz="1400" b="1" dirty="0" smtClean="0">
                <a:latin typeface="Calibri" pitchFamily="34" charset="0"/>
              </a:rPr>
              <a:t>Septiembre de 2018</a:t>
            </a:r>
            <a:endParaRPr lang="es-AR" sz="1400" i="1" dirty="0">
              <a:latin typeface="Calibri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927551" y="6584076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Página </a:t>
            </a:r>
            <a:fld id="{6C946C22-AFEF-490F-BE8D-A2E92A7036BE}" type="slidenum">
              <a:rPr lang="es-AR" sz="1000" smtClean="0"/>
              <a:pPr/>
              <a:t>20</a:t>
            </a:fld>
            <a:r>
              <a:rPr lang="es-AR" sz="1000" dirty="0" smtClean="0"/>
              <a:t> </a:t>
            </a:r>
            <a:r>
              <a:rPr lang="es-AR" sz="1000" dirty="0"/>
              <a:t>de 17</a:t>
            </a:r>
          </a:p>
        </p:txBody>
      </p:sp>
      <p:pic>
        <p:nvPicPr>
          <p:cNvPr id="14" name="Picture 17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816" y="2979665"/>
            <a:ext cx="4158282" cy="3127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26 Grupo"/>
          <p:cNvGrpSpPr>
            <a:grpSpLocks noChangeAspect="1"/>
          </p:cNvGrpSpPr>
          <p:nvPr/>
        </p:nvGrpSpPr>
        <p:grpSpPr>
          <a:xfrm>
            <a:off x="5835083" y="3394544"/>
            <a:ext cx="1943795" cy="1841784"/>
            <a:chOff x="2230269" y="1703481"/>
            <a:chExt cx="2705920" cy="2563915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164" y="1914720"/>
              <a:ext cx="2486025" cy="2352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" name="28 Conector recto de flecha"/>
            <p:cNvCxnSpPr/>
            <p:nvPr/>
          </p:nvCxnSpPr>
          <p:spPr>
            <a:xfrm flipV="1">
              <a:off x="3440687" y="1703481"/>
              <a:ext cx="0" cy="15841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29 CuadroTexto"/>
                <p:cNvSpPr txBox="1"/>
                <p:nvPr/>
              </p:nvSpPr>
              <p:spPr>
                <a:xfrm>
                  <a:off x="3528206" y="1914721"/>
                  <a:ext cx="373261" cy="315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A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s-AR" sz="1200" b="1" i="1" smtClean="0">
                                <a:latin typeface="Cambria Math"/>
                              </a:rPr>
                              <m:t>𝑿</m:t>
                            </m:r>
                          </m:e>
                        </m:acc>
                      </m:oMath>
                    </m:oMathPara>
                  </a14:m>
                  <a:endParaRPr lang="es-AR" sz="1200" b="1" dirty="0"/>
                </a:p>
              </p:txBody>
            </p:sp>
          </mc:Choice>
          <mc:Fallback xmlns="">
            <p:sp>
              <p:nvSpPr>
                <p:cNvPr id="30" name="2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8206" y="1914721"/>
                  <a:ext cx="373261" cy="31538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30 Conector recto de flecha"/>
            <p:cNvCxnSpPr/>
            <p:nvPr/>
          </p:nvCxnSpPr>
          <p:spPr>
            <a:xfrm flipH="1" flipV="1">
              <a:off x="2266489" y="2796166"/>
              <a:ext cx="1152128" cy="44130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31 CuadroTexto"/>
                <p:cNvSpPr txBox="1"/>
                <p:nvPr/>
              </p:nvSpPr>
              <p:spPr>
                <a:xfrm>
                  <a:off x="2948824" y="2609074"/>
                  <a:ext cx="364295" cy="315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A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s-AR" sz="1200" b="1" i="1" smtClean="0">
                                <a:latin typeface="Cambria Math"/>
                              </a:rPr>
                              <m:t>𝒀</m:t>
                            </m:r>
                          </m:e>
                        </m:acc>
                      </m:oMath>
                    </m:oMathPara>
                  </a14:m>
                  <a:endParaRPr lang="es-AR" sz="1200" b="1" dirty="0"/>
                </a:p>
              </p:txBody>
            </p:sp>
          </mc:Choice>
          <mc:Fallback xmlns="">
            <p:sp>
              <p:nvSpPr>
                <p:cNvPr id="32" name="31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8824" y="2609074"/>
                  <a:ext cx="364295" cy="31538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32 Conector recto de flecha"/>
            <p:cNvCxnSpPr/>
            <p:nvPr/>
          </p:nvCxnSpPr>
          <p:spPr>
            <a:xfrm flipH="1">
              <a:off x="2230269" y="3302925"/>
              <a:ext cx="1210418" cy="36266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33 CuadroTexto"/>
                <p:cNvSpPr txBox="1"/>
                <p:nvPr/>
              </p:nvSpPr>
              <p:spPr>
                <a:xfrm>
                  <a:off x="2408694" y="3668543"/>
                  <a:ext cx="364295" cy="315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A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s-AR" sz="1200" b="1" i="1" smtClean="0">
                                <a:latin typeface="Cambria Math"/>
                              </a:rPr>
                              <m:t>𝒁</m:t>
                            </m:r>
                          </m:e>
                        </m:acc>
                      </m:oMath>
                    </m:oMathPara>
                  </a14:m>
                  <a:endParaRPr lang="es-AR" sz="1200" b="1" dirty="0"/>
                </a:p>
              </p:txBody>
            </p:sp>
          </mc:Choice>
          <mc:Fallback xmlns="">
            <p:sp>
              <p:nvSpPr>
                <p:cNvPr id="34" name="3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8694" y="3668543"/>
                  <a:ext cx="364295" cy="31538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2 CuadroTexto"/>
          <p:cNvSpPr txBox="1"/>
          <p:nvPr/>
        </p:nvSpPr>
        <p:spPr>
          <a:xfrm>
            <a:off x="840086" y="1556792"/>
            <a:ext cx="8038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Estudiamos cómo son transmitidas las vibraciones generadas por un martillo instrumentado hacia el </a:t>
            </a:r>
            <a:r>
              <a:rPr lang="es-AR" dirty="0" err="1" smtClean="0"/>
              <a:t>portamasa</a:t>
            </a:r>
            <a:r>
              <a:rPr lang="es-AR" dirty="0" smtClean="0"/>
              <a:t> (1) y hacia el brazo de la suspensión (2) en dos direcciones: X (hacia el auto) y Z (normal a éste).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3131840" y="5236328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Medimos respuesta</a:t>
            </a:r>
            <a:endParaRPr lang="es-AR" dirty="0"/>
          </a:p>
        </p:txBody>
      </p:sp>
      <p:cxnSp>
        <p:nvCxnSpPr>
          <p:cNvPr id="6" name="5 Conector recto de flecha"/>
          <p:cNvCxnSpPr>
            <a:endCxn id="4" idx="0"/>
          </p:cNvCxnSpPr>
          <p:nvPr/>
        </p:nvCxnSpPr>
        <p:spPr>
          <a:xfrm>
            <a:off x="2915816" y="4919422"/>
            <a:ext cx="1315043" cy="3169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>
            <a:off x="3923928" y="4673762"/>
            <a:ext cx="432048" cy="5625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79512" y="1157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b="1" dirty="0" smtClean="0">
                <a:solidFill>
                  <a:schemeClr val="bg1"/>
                </a:solidFill>
              </a:rPr>
              <a:t>Transmisibilidad </a:t>
            </a:r>
            <a:endParaRPr lang="es-A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64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nja1"/>
          <p:cNvSpPr>
            <a:spLocks noChangeShapeType="1"/>
          </p:cNvSpPr>
          <p:nvPr/>
        </p:nvSpPr>
        <p:spPr bwMode="auto">
          <a:xfrm>
            <a:off x="38100" y="295152"/>
            <a:ext cx="9067800" cy="0"/>
          </a:xfrm>
          <a:prstGeom prst="line">
            <a:avLst/>
          </a:prstGeom>
          <a:noFill/>
          <a:ln w="5080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Franja1"/>
          <p:cNvSpPr>
            <a:spLocks noChangeShapeType="1"/>
          </p:cNvSpPr>
          <p:nvPr/>
        </p:nvSpPr>
        <p:spPr bwMode="auto">
          <a:xfrm>
            <a:off x="38100" y="606425"/>
            <a:ext cx="9067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13" name="Picture 664" descr="Fa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4" y="115764"/>
            <a:ext cx="9572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Rectángulo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39999">
                <a:schemeClr val="bg1">
                  <a:lumMod val="95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9" name="19 CuadroTexto"/>
          <p:cNvSpPr txBox="1">
            <a:spLocks noChangeArrowheads="1"/>
          </p:cNvSpPr>
          <p:nvPr/>
        </p:nvSpPr>
        <p:spPr bwMode="auto">
          <a:xfrm>
            <a:off x="0" y="6577013"/>
            <a:ext cx="7596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400" b="1" i="1">
                <a:latin typeface="Calibri" pitchFamily="34" charset="0"/>
              </a:rPr>
              <a:t>Grupo de Investigación - Gerencia de Investigación y Desarrollo</a:t>
            </a:r>
            <a:endParaRPr lang="es-AR" sz="1400" i="1">
              <a:latin typeface="Calibri" pitchFamily="34" charset="0"/>
            </a:endParaRPr>
          </a:p>
        </p:txBody>
      </p:sp>
      <p:sp>
        <p:nvSpPr>
          <p:cNvPr id="21" name="8 CuadroTexto"/>
          <p:cNvSpPr txBox="1">
            <a:spLocks noChangeArrowheads="1"/>
          </p:cNvSpPr>
          <p:nvPr/>
        </p:nvSpPr>
        <p:spPr bwMode="auto">
          <a:xfrm>
            <a:off x="4859338" y="6553200"/>
            <a:ext cx="42846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AR" sz="1400" b="1" dirty="0" smtClean="0">
                <a:latin typeface="Calibri" pitchFamily="34" charset="0"/>
              </a:rPr>
              <a:t>Septiembre de 2018</a:t>
            </a:r>
            <a:endParaRPr lang="es-AR" sz="1400" i="1" dirty="0">
              <a:latin typeface="Calibri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927551" y="6584076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Página </a:t>
            </a:r>
            <a:fld id="{6C946C22-AFEF-490F-BE8D-A2E92A7036BE}" type="slidenum">
              <a:rPr lang="es-AR" sz="1000" smtClean="0"/>
              <a:pPr/>
              <a:t>21</a:t>
            </a:fld>
            <a:r>
              <a:rPr lang="es-AR" sz="1000" dirty="0" smtClean="0"/>
              <a:t> </a:t>
            </a:r>
            <a:r>
              <a:rPr lang="es-AR" sz="1000" dirty="0"/>
              <a:t>de 17</a:t>
            </a:r>
          </a:p>
        </p:txBody>
      </p:sp>
      <p:grpSp>
        <p:nvGrpSpPr>
          <p:cNvPr id="20" name="19 Grupo"/>
          <p:cNvGrpSpPr/>
          <p:nvPr/>
        </p:nvGrpSpPr>
        <p:grpSpPr>
          <a:xfrm>
            <a:off x="201859" y="1217091"/>
            <a:ext cx="8702016" cy="3945211"/>
            <a:chOff x="592159" y="32378082"/>
            <a:chExt cx="16706455" cy="7146455"/>
          </a:xfrm>
        </p:grpSpPr>
        <p:grpSp>
          <p:nvGrpSpPr>
            <p:cNvPr id="23" name="22 Grupo"/>
            <p:cNvGrpSpPr/>
            <p:nvPr/>
          </p:nvGrpSpPr>
          <p:grpSpPr>
            <a:xfrm>
              <a:off x="592159" y="32378082"/>
              <a:ext cx="16706455" cy="7146455"/>
              <a:chOff x="1033439" y="33268748"/>
              <a:chExt cx="16706455" cy="7146455"/>
            </a:xfrm>
          </p:grpSpPr>
          <p:sp>
            <p:nvSpPr>
              <p:cNvPr id="25" name="24 CuadroTexto"/>
              <p:cNvSpPr txBox="1"/>
              <p:nvPr/>
            </p:nvSpPr>
            <p:spPr>
              <a:xfrm>
                <a:off x="14651064" y="36488633"/>
                <a:ext cx="308883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 smtClean="0"/>
                  <a:t>Amplifica más </a:t>
                </a:r>
              </a:p>
              <a:p>
                <a:pPr algn="ctr"/>
                <a:r>
                  <a:rPr lang="es-AR" sz="1200" dirty="0" smtClean="0"/>
                  <a:t>en </a:t>
                </a:r>
                <a:r>
                  <a:rPr lang="es-AR" sz="1200" dirty="0" err="1" smtClean="0"/>
                  <a:t>direcc</a:t>
                </a:r>
                <a:r>
                  <a:rPr lang="es-AR" sz="1200" dirty="0" smtClean="0"/>
                  <a:t>. X.</a:t>
                </a:r>
              </a:p>
              <a:p>
                <a:pPr algn="ctr"/>
                <a:endParaRPr lang="es-AR" sz="1200" dirty="0"/>
              </a:p>
              <a:p>
                <a:pPr algn="ctr"/>
                <a:r>
                  <a:rPr lang="es-AR" sz="1200" dirty="0" smtClean="0"/>
                  <a:t>Diferenciación </a:t>
                </a:r>
              </a:p>
              <a:p>
                <a:pPr algn="ctr"/>
                <a:r>
                  <a:rPr lang="es-AR" sz="1200" dirty="0" smtClean="0"/>
                  <a:t>del modo 0 y ext. </a:t>
                </a:r>
                <a:endParaRPr lang="es-AR" sz="1200" dirty="0"/>
              </a:p>
            </p:txBody>
          </p:sp>
          <p:pic>
            <p:nvPicPr>
              <p:cNvPr id="26" name="25 Imagen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16" r="4557"/>
              <a:stretch/>
            </p:blipFill>
            <p:spPr>
              <a:xfrm>
                <a:off x="1033439" y="34705885"/>
                <a:ext cx="13691090" cy="5709318"/>
              </a:xfrm>
              <a:prstGeom prst="rect">
                <a:avLst/>
              </a:prstGeom>
            </p:spPr>
          </p:pic>
          <p:sp>
            <p:nvSpPr>
              <p:cNvPr id="35" name="34 CuadroTexto"/>
              <p:cNvSpPr txBox="1"/>
              <p:nvPr/>
            </p:nvSpPr>
            <p:spPr>
              <a:xfrm>
                <a:off x="2131576" y="39802870"/>
                <a:ext cx="13830668" cy="276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200" dirty="0" smtClean="0"/>
                  <a:t>Impacto-cavidad                         cavidad-</a:t>
                </a:r>
                <a:r>
                  <a:rPr lang="es-AR" sz="1200" dirty="0" err="1" smtClean="0"/>
                  <a:t>portamasa</a:t>
                </a:r>
                <a:r>
                  <a:rPr lang="es-AR" sz="1200" dirty="0" smtClean="0"/>
                  <a:t>                 </a:t>
                </a:r>
                <a:r>
                  <a:rPr lang="es-AR" sz="1200" dirty="0" err="1" smtClean="0"/>
                  <a:t>portamasa</a:t>
                </a:r>
                <a:r>
                  <a:rPr lang="es-AR" sz="1200" dirty="0" smtClean="0"/>
                  <a:t>-suspensión                              </a:t>
                </a:r>
                <a:endParaRPr lang="es-AR" sz="1200" dirty="0"/>
              </a:p>
            </p:txBody>
          </p:sp>
          <p:cxnSp>
            <p:nvCxnSpPr>
              <p:cNvPr id="36" name="35 Conector recto de flecha"/>
              <p:cNvCxnSpPr/>
              <p:nvPr/>
            </p:nvCxnSpPr>
            <p:spPr>
              <a:xfrm>
                <a:off x="13052092" y="37688155"/>
                <a:ext cx="150601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36 Conector recto de flecha"/>
              <p:cNvCxnSpPr/>
              <p:nvPr/>
            </p:nvCxnSpPr>
            <p:spPr>
              <a:xfrm flipV="1">
                <a:off x="8408125" y="34623827"/>
                <a:ext cx="1998781" cy="237263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37 Conector recto de flecha"/>
              <p:cNvCxnSpPr/>
              <p:nvPr/>
            </p:nvCxnSpPr>
            <p:spPr>
              <a:xfrm flipV="1">
                <a:off x="2879243" y="34776153"/>
                <a:ext cx="0" cy="111763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38 CuadroTexto"/>
              <p:cNvSpPr txBox="1"/>
              <p:nvPr/>
            </p:nvSpPr>
            <p:spPr>
              <a:xfrm>
                <a:off x="10463341" y="33915464"/>
                <a:ext cx="47475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 smtClean="0"/>
                  <a:t>Amplifica más en </a:t>
                </a:r>
                <a:r>
                  <a:rPr lang="es-AR" sz="1200" dirty="0" err="1" smtClean="0"/>
                  <a:t>direcc</a:t>
                </a:r>
                <a:r>
                  <a:rPr lang="es-AR" sz="1200" dirty="0" smtClean="0"/>
                  <a:t>. Z</a:t>
                </a:r>
              </a:p>
              <a:p>
                <a:pPr algn="ctr"/>
                <a:r>
                  <a:rPr lang="es-AR" sz="1200" dirty="0"/>
                  <a:t>i</a:t>
                </a:r>
                <a:r>
                  <a:rPr lang="es-AR" sz="1200" dirty="0" smtClean="0"/>
                  <a:t>ndiferentemente del modo. </a:t>
                </a:r>
                <a:endParaRPr lang="es-AR" sz="1200" dirty="0"/>
              </a:p>
            </p:txBody>
          </p:sp>
          <p:sp>
            <p:nvSpPr>
              <p:cNvPr id="40" name="39 CuadroTexto"/>
              <p:cNvSpPr txBox="1"/>
              <p:nvPr/>
            </p:nvSpPr>
            <p:spPr>
              <a:xfrm>
                <a:off x="1685862" y="33268748"/>
                <a:ext cx="411214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La mayor amplificación se da por la respuesta de la cubierta.</a:t>
                </a:r>
              </a:p>
              <a:p>
                <a:endParaRPr lang="es-AR" dirty="0"/>
              </a:p>
            </p:txBody>
          </p:sp>
        </p:grpSp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6730" y="35147389"/>
              <a:ext cx="1502939" cy="2081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1 Rectángulo"/>
          <p:cNvSpPr/>
          <p:nvPr/>
        </p:nvSpPr>
        <p:spPr>
          <a:xfrm>
            <a:off x="192228" y="11048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b="1" dirty="0" err="1" smtClean="0">
                <a:solidFill>
                  <a:schemeClr val="bg1"/>
                </a:solidFill>
              </a:rPr>
              <a:t>Transmisiblidad</a:t>
            </a:r>
            <a:r>
              <a:rPr lang="es-AR" b="1" dirty="0" smtClean="0">
                <a:solidFill>
                  <a:schemeClr val="bg1"/>
                </a:solidFill>
              </a:rPr>
              <a:t> </a:t>
            </a:r>
            <a:endParaRPr lang="es-A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2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nja1"/>
          <p:cNvSpPr>
            <a:spLocks noChangeShapeType="1"/>
          </p:cNvSpPr>
          <p:nvPr/>
        </p:nvSpPr>
        <p:spPr bwMode="auto">
          <a:xfrm>
            <a:off x="38100" y="295152"/>
            <a:ext cx="9067800" cy="0"/>
          </a:xfrm>
          <a:prstGeom prst="line">
            <a:avLst/>
          </a:prstGeom>
          <a:noFill/>
          <a:ln w="5080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Franja1"/>
          <p:cNvSpPr>
            <a:spLocks noChangeShapeType="1"/>
          </p:cNvSpPr>
          <p:nvPr/>
        </p:nvSpPr>
        <p:spPr bwMode="auto">
          <a:xfrm>
            <a:off x="38100" y="606425"/>
            <a:ext cx="9067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13" name="Picture 664" descr="Fa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4" y="115764"/>
            <a:ext cx="9572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Rectángulo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39999">
                <a:schemeClr val="bg1">
                  <a:lumMod val="95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9" name="19 CuadroTexto"/>
          <p:cNvSpPr txBox="1">
            <a:spLocks noChangeArrowheads="1"/>
          </p:cNvSpPr>
          <p:nvPr/>
        </p:nvSpPr>
        <p:spPr bwMode="auto">
          <a:xfrm>
            <a:off x="0" y="6577013"/>
            <a:ext cx="7596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400" b="1" i="1">
                <a:latin typeface="Calibri" pitchFamily="34" charset="0"/>
              </a:rPr>
              <a:t>Grupo de Investigación - Gerencia de Investigación y Desarrollo</a:t>
            </a:r>
            <a:endParaRPr lang="es-AR" sz="1400" i="1">
              <a:latin typeface="Calibri" pitchFamily="34" charset="0"/>
            </a:endParaRPr>
          </a:p>
        </p:txBody>
      </p:sp>
      <p:sp>
        <p:nvSpPr>
          <p:cNvPr id="21" name="8 CuadroTexto"/>
          <p:cNvSpPr txBox="1">
            <a:spLocks noChangeArrowheads="1"/>
          </p:cNvSpPr>
          <p:nvPr/>
        </p:nvSpPr>
        <p:spPr bwMode="auto">
          <a:xfrm>
            <a:off x="4859338" y="6553200"/>
            <a:ext cx="42846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AR" sz="1400" b="1" dirty="0" smtClean="0">
                <a:latin typeface="Calibri" pitchFamily="34" charset="0"/>
              </a:rPr>
              <a:t>Septiembre de 2018</a:t>
            </a:r>
            <a:endParaRPr lang="es-AR" sz="1400" i="1" dirty="0">
              <a:latin typeface="Calibri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927551" y="6584076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Página </a:t>
            </a:r>
            <a:fld id="{6C946C22-AFEF-490F-BE8D-A2E92A7036BE}" type="slidenum">
              <a:rPr lang="es-AR" sz="1000" smtClean="0"/>
              <a:pPr/>
              <a:t>22</a:t>
            </a:fld>
            <a:r>
              <a:rPr lang="es-AR" sz="1000" dirty="0" smtClean="0"/>
              <a:t> </a:t>
            </a:r>
            <a:r>
              <a:rPr lang="es-AR" sz="1000" dirty="0"/>
              <a:t>de 17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16744" y="3004503"/>
            <a:ext cx="8110511" cy="70788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modo de cavidad que más se transmite en la suspensión en la dirección hacia el automóvil es el modo 0. </a:t>
            </a:r>
            <a:endParaRPr lang="es-A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85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nja1"/>
          <p:cNvSpPr>
            <a:spLocks noChangeShapeType="1"/>
          </p:cNvSpPr>
          <p:nvPr/>
        </p:nvSpPr>
        <p:spPr bwMode="auto">
          <a:xfrm>
            <a:off x="38100" y="295152"/>
            <a:ext cx="9067800" cy="0"/>
          </a:xfrm>
          <a:prstGeom prst="line">
            <a:avLst/>
          </a:prstGeom>
          <a:noFill/>
          <a:ln w="5080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Franja1"/>
          <p:cNvSpPr>
            <a:spLocks noChangeShapeType="1"/>
          </p:cNvSpPr>
          <p:nvPr/>
        </p:nvSpPr>
        <p:spPr bwMode="auto">
          <a:xfrm>
            <a:off x="38100" y="606425"/>
            <a:ext cx="9067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13" name="Picture 664" descr="Fa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4" y="115764"/>
            <a:ext cx="9572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Rectángulo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39999">
                <a:schemeClr val="bg1">
                  <a:lumMod val="95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9" name="19 CuadroTexto"/>
          <p:cNvSpPr txBox="1">
            <a:spLocks noChangeArrowheads="1"/>
          </p:cNvSpPr>
          <p:nvPr/>
        </p:nvSpPr>
        <p:spPr bwMode="auto">
          <a:xfrm>
            <a:off x="0" y="6577013"/>
            <a:ext cx="7596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400" b="1" i="1">
                <a:latin typeface="Calibri" pitchFamily="34" charset="0"/>
              </a:rPr>
              <a:t>Grupo de Investigación - Gerencia de Investigación y Desarrollo</a:t>
            </a:r>
            <a:endParaRPr lang="es-AR" sz="1400" i="1">
              <a:latin typeface="Calibri" pitchFamily="34" charset="0"/>
            </a:endParaRPr>
          </a:p>
        </p:txBody>
      </p:sp>
      <p:sp>
        <p:nvSpPr>
          <p:cNvPr id="21" name="8 CuadroTexto"/>
          <p:cNvSpPr txBox="1">
            <a:spLocks noChangeArrowheads="1"/>
          </p:cNvSpPr>
          <p:nvPr/>
        </p:nvSpPr>
        <p:spPr bwMode="auto">
          <a:xfrm>
            <a:off x="4859338" y="6553200"/>
            <a:ext cx="42846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AR" sz="1400" b="1" dirty="0" smtClean="0">
                <a:latin typeface="Calibri" pitchFamily="34" charset="0"/>
              </a:rPr>
              <a:t>Septiembre de 2018</a:t>
            </a:r>
            <a:endParaRPr lang="es-AR" sz="1400" i="1" dirty="0">
              <a:latin typeface="Calibri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927551" y="6584076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Página </a:t>
            </a:r>
            <a:fld id="{6C946C22-AFEF-490F-BE8D-A2E92A7036BE}" type="slidenum">
              <a:rPr lang="es-AR" sz="1000" smtClean="0"/>
              <a:pPr/>
              <a:t>23</a:t>
            </a:fld>
            <a:r>
              <a:rPr lang="es-AR" sz="1000" dirty="0" smtClean="0"/>
              <a:t> </a:t>
            </a:r>
            <a:r>
              <a:rPr lang="es-AR" sz="1000" dirty="0"/>
              <a:t>de 17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16744" y="3004503"/>
            <a:ext cx="8110511" cy="163121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los modos acústicos y estructurales no cambian significativamente en condiciones de uso típicas entonces, sí evitamos el acople del modo acústico 0 con los estructurales de su entorno en el laboratorio evitaremos una resonancia que se transmita hacia el automóvil.</a:t>
            </a:r>
            <a:endParaRPr lang="es-A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115616" y="1052736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Conclusiones para el desarrollo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634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nja1"/>
          <p:cNvSpPr>
            <a:spLocks noChangeShapeType="1"/>
          </p:cNvSpPr>
          <p:nvPr/>
        </p:nvSpPr>
        <p:spPr bwMode="auto">
          <a:xfrm>
            <a:off x="38100" y="295152"/>
            <a:ext cx="9067800" cy="0"/>
          </a:xfrm>
          <a:prstGeom prst="line">
            <a:avLst/>
          </a:prstGeom>
          <a:noFill/>
          <a:ln w="5080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Franja1"/>
          <p:cNvSpPr>
            <a:spLocks noChangeShapeType="1"/>
          </p:cNvSpPr>
          <p:nvPr/>
        </p:nvSpPr>
        <p:spPr bwMode="auto">
          <a:xfrm>
            <a:off x="38100" y="606425"/>
            <a:ext cx="9067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13" name="Picture 664" descr="Fa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4" y="115764"/>
            <a:ext cx="9572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Rectángulo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39999">
                <a:schemeClr val="bg1">
                  <a:lumMod val="95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9" name="19 CuadroTexto"/>
          <p:cNvSpPr txBox="1">
            <a:spLocks noChangeArrowheads="1"/>
          </p:cNvSpPr>
          <p:nvPr/>
        </p:nvSpPr>
        <p:spPr bwMode="auto">
          <a:xfrm>
            <a:off x="0" y="6577013"/>
            <a:ext cx="7596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400" b="1" i="1">
                <a:latin typeface="Calibri" pitchFamily="34" charset="0"/>
              </a:rPr>
              <a:t>Grupo de Investigación - Gerencia de Investigación y Desarrollo</a:t>
            </a:r>
            <a:endParaRPr lang="es-AR" sz="1400" i="1">
              <a:latin typeface="Calibri" pitchFamily="34" charset="0"/>
            </a:endParaRPr>
          </a:p>
        </p:txBody>
      </p:sp>
      <p:sp>
        <p:nvSpPr>
          <p:cNvPr id="21" name="8 CuadroTexto"/>
          <p:cNvSpPr txBox="1">
            <a:spLocks noChangeArrowheads="1"/>
          </p:cNvSpPr>
          <p:nvPr/>
        </p:nvSpPr>
        <p:spPr bwMode="auto">
          <a:xfrm>
            <a:off x="4859338" y="6553200"/>
            <a:ext cx="42846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AR" sz="1400" b="1" dirty="0" smtClean="0">
                <a:latin typeface="Calibri" pitchFamily="34" charset="0"/>
              </a:rPr>
              <a:t>Septiembre de 2018</a:t>
            </a:r>
            <a:endParaRPr lang="es-AR" sz="1400" i="1" dirty="0">
              <a:latin typeface="Calibri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927551" y="6584076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Página </a:t>
            </a:r>
            <a:fld id="{6C946C22-AFEF-490F-BE8D-A2E92A7036BE}" type="slidenum">
              <a:rPr lang="es-AR" sz="1000" smtClean="0"/>
              <a:pPr/>
              <a:t>3</a:t>
            </a:fld>
            <a:r>
              <a:rPr lang="es-AR" sz="1000" dirty="0" smtClean="0"/>
              <a:t> </a:t>
            </a:r>
            <a:r>
              <a:rPr lang="es-AR" sz="1000" dirty="0"/>
              <a:t>de 17</a:t>
            </a:r>
          </a:p>
        </p:txBody>
      </p:sp>
      <p:sp>
        <p:nvSpPr>
          <p:cNvPr id="51" name="50 Rectángulo"/>
          <p:cNvSpPr/>
          <p:nvPr/>
        </p:nvSpPr>
        <p:spPr>
          <a:xfrm>
            <a:off x="4626402" y="5157192"/>
            <a:ext cx="3987135" cy="92333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AR" dirty="0" smtClean="0"/>
              <a:t>Cuantificamos cómo </a:t>
            </a:r>
            <a:r>
              <a:rPr lang="es-AR" dirty="0" smtClean="0"/>
              <a:t>las </a:t>
            </a:r>
            <a:r>
              <a:rPr lang="es-AR" dirty="0" smtClean="0"/>
              <a:t>resonancias, en particular </a:t>
            </a:r>
            <a:r>
              <a:rPr lang="es-AR" dirty="0" smtClean="0"/>
              <a:t>del </a:t>
            </a:r>
            <a:r>
              <a:rPr lang="es-AR" dirty="0" smtClean="0"/>
              <a:t>aire, son </a:t>
            </a:r>
            <a:r>
              <a:rPr lang="es-AR" dirty="0" smtClean="0"/>
              <a:t>transmitidas al automóvil. </a:t>
            </a:r>
            <a:endParaRPr lang="es-AR" dirty="0"/>
          </a:p>
        </p:txBody>
      </p:sp>
      <p:sp>
        <p:nvSpPr>
          <p:cNvPr id="67" name="66 CuadroTexto"/>
          <p:cNvSpPr txBox="1"/>
          <p:nvPr/>
        </p:nvSpPr>
        <p:spPr>
          <a:xfrm>
            <a:off x="38100" y="115764"/>
            <a:ext cx="640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bg1"/>
                </a:solidFill>
              </a:rPr>
              <a:t>Objetivos </a:t>
            </a:r>
            <a:endParaRPr lang="es-AR" b="1" dirty="0">
              <a:solidFill>
                <a:schemeClr val="bg1"/>
              </a:solidFill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71" t="20511" b="7912"/>
          <a:stretch/>
        </p:blipFill>
        <p:spPr bwMode="auto">
          <a:xfrm>
            <a:off x="322130" y="675243"/>
            <a:ext cx="2742948" cy="235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792160" y="836712"/>
            <a:ext cx="6259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+mj-lt"/>
              </a:rPr>
              <a:t>Un neumático se caracteriza por: </a:t>
            </a:r>
          </a:p>
          <a:p>
            <a:pPr algn="ctr"/>
            <a:r>
              <a:rPr lang="es-AR" dirty="0" smtClean="0">
                <a:latin typeface="+mj-lt"/>
              </a:rPr>
              <a:t>- Presión inflado (recomendada por el automóvil).</a:t>
            </a:r>
          </a:p>
          <a:p>
            <a:pPr algn="ctr"/>
            <a:r>
              <a:rPr lang="es-AR" dirty="0" smtClean="0">
                <a:latin typeface="+mj-lt"/>
              </a:rPr>
              <a:t>- Temperatura del aire y de la superficie.</a:t>
            </a:r>
          </a:p>
          <a:p>
            <a:pPr algn="ctr"/>
            <a:r>
              <a:rPr lang="es-AR" dirty="0" smtClean="0">
                <a:latin typeface="+mj-lt"/>
              </a:rPr>
              <a:t>- La carga aplicada sobre ella (la distribución de masa del auto).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82" r="1875" b="7450"/>
          <a:stretch/>
        </p:blipFill>
        <p:spPr bwMode="auto">
          <a:xfrm>
            <a:off x="755576" y="4513891"/>
            <a:ext cx="3189768" cy="195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49 Grupo"/>
          <p:cNvGrpSpPr/>
          <p:nvPr/>
        </p:nvGrpSpPr>
        <p:grpSpPr>
          <a:xfrm>
            <a:off x="5790116" y="2366048"/>
            <a:ext cx="3140447" cy="2174874"/>
            <a:chOff x="9662568" y="4730286"/>
            <a:chExt cx="5746974" cy="4050515"/>
          </a:xfrm>
        </p:grpSpPr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5912" y="4863910"/>
              <a:ext cx="2169514" cy="3044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3" name="52 Grupo"/>
            <p:cNvGrpSpPr/>
            <p:nvPr/>
          </p:nvGrpSpPr>
          <p:grpSpPr>
            <a:xfrm>
              <a:off x="13075790" y="5268893"/>
              <a:ext cx="2016377" cy="2457324"/>
              <a:chOff x="14333846" y="20463025"/>
              <a:chExt cx="1695450" cy="2046101"/>
            </a:xfrm>
          </p:grpSpPr>
          <p:pic>
            <p:nvPicPr>
              <p:cNvPr id="58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33846" y="20597407"/>
                <a:ext cx="1695450" cy="1543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58 Arco"/>
              <p:cNvSpPr/>
              <p:nvPr/>
            </p:nvSpPr>
            <p:spPr>
              <a:xfrm>
                <a:off x="14704829" y="20542102"/>
                <a:ext cx="1137684" cy="1967024"/>
              </a:xfrm>
              <a:prstGeom prst="arc">
                <a:avLst>
                  <a:gd name="adj1" fmla="val 16012329"/>
                  <a:gd name="adj2" fmla="val 0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0" name="59 Arco"/>
              <p:cNvSpPr/>
              <p:nvPr/>
            </p:nvSpPr>
            <p:spPr>
              <a:xfrm>
                <a:off x="14952709" y="20463025"/>
                <a:ext cx="974174" cy="1624980"/>
              </a:xfrm>
              <a:prstGeom prst="arc">
                <a:avLst>
                  <a:gd name="adj1" fmla="val 16012329"/>
                  <a:gd name="adj2" fmla="val 0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54" name="53 CuadroTexto"/>
            <p:cNvSpPr txBox="1"/>
            <p:nvPr/>
          </p:nvSpPr>
          <p:spPr>
            <a:xfrm>
              <a:off x="12593570" y="5886752"/>
              <a:ext cx="765049" cy="875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dirty="0" smtClean="0"/>
                <a:t>+</a:t>
              </a:r>
            </a:p>
          </p:txBody>
        </p:sp>
        <p:sp>
          <p:nvSpPr>
            <p:cNvPr id="55" name="54 CuadroTexto"/>
            <p:cNvSpPr txBox="1"/>
            <p:nvPr/>
          </p:nvSpPr>
          <p:spPr>
            <a:xfrm>
              <a:off x="10114276" y="7678731"/>
              <a:ext cx="2068686" cy="974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sz="1400" dirty="0" smtClean="0"/>
                <a:t>Resonancia</a:t>
              </a:r>
            </a:p>
            <a:p>
              <a:pPr algn="ctr"/>
              <a:r>
                <a:rPr lang="es-AR" sz="1400" dirty="0" smtClean="0"/>
                <a:t>del aire </a:t>
              </a:r>
            </a:p>
          </p:txBody>
        </p:sp>
        <p:sp>
          <p:nvSpPr>
            <p:cNvPr id="56" name="55 CuadroTexto"/>
            <p:cNvSpPr txBox="1"/>
            <p:nvPr/>
          </p:nvSpPr>
          <p:spPr>
            <a:xfrm>
              <a:off x="12815764" y="7678731"/>
              <a:ext cx="2593778" cy="974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sz="1400" dirty="0" smtClean="0"/>
                <a:t>Vibración </a:t>
              </a:r>
            </a:p>
            <a:p>
              <a:pPr algn="ctr"/>
              <a:r>
                <a:rPr lang="es-AR" sz="1400" dirty="0"/>
                <a:t>d</a:t>
              </a:r>
              <a:r>
                <a:rPr lang="es-AR" sz="1400" dirty="0" smtClean="0"/>
                <a:t>e la estructura</a:t>
              </a:r>
            </a:p>
          </p:txBody>
        </p:sp>
        <p:sp>
          <p:nvSpPr>
            <p:cNvPr id="57" name="56 Rectángulo"/>
            <p:cNvSpPr/>
            <p:nvPr/>
          </p:nvSpPr>
          <p:spPr>
            <a:xfrm>
              <a:off x="9662568" y="4730286"/>
              <a:ext cx="5746974" cy="40505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61" name="60 Rectángulo"/>
          <p:cNvSpPr/>
          <p:nvPr/>
        </p:nvSpPr>
        <p:spPr>
          <a:xfrm>
            <a:off x="611560" y="3457354"/>
            <a:ext cx="4824536" cy="64633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AR" dirty="0" smtClean="0"/>
              <a:t>Estudiar cómo éstas magnitudes afectan a los modos de vibración</a:t>
            </a:r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1787176" y="3029968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smtClean="0">
                <a:solidFill>
                  <a:srgbClr val="FF0000"/>
                </a:solidFill>
              </a:rPr>
              <a:t>PRIMERA ETAPA</a:t>
            </a:r>
          </a:p>
        </p:txBody>
      </p:sp>
      <p:sp>
        <p:nvSpPr>
          <p:cNvPr id="62" name="61 CuadroTexto"/>
          <p:cNvSpPr txBox="1"/>
          <p:nvPr/>
        </p:nvSpPr>
        <p:spPr>
          <a:xfrm>
            <a:off x="5514395" y="4781128"/>
            <a:ext cx="20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smtClean="0">
                <a:solidFill>
                  <a:srgbClr val="FF0000"/>
                </a:solidFill>
              </a:rPr>
              <a:t>SEGUNDA ETAPA</a:t>
            </a:r>
          </a:p>
        </p:txBody>
      </p:sp>
      <p:sp>
        <p:nvSpPr>
          <p:cNvPr id="63" name="62 Flecha curvada hacia arriba"/>
          <p:cNvSpPr/>
          <p:nvPr/>
        </p:nvSpPr>
        <p:spPr>
          <a:xfrm rot="1769109">
            <a:off x="4248808" y="2625981"/>
            <a:ext cx="1221057" cy="42053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8" name="7 Arco"/>
          <p:cNvSpPr/>
          <p:nvPr/>
        </p:nvSpPr>
        <p:spPr>
          <a:xfrm rot="15017800">
            <a:off x="2340036" y="5748609"/>
            <a:ext cx="286108" cy="36004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63 Arco"/>
          <p:cNvSpPr/>
          <p:nvPr/>
        </p:nvSpPr>
        <p:spPr>
          <a:xfrm rot="17017354">
            <a:off x="2557747" y="5166985"/>
            <a:ext cx="286108" cy="36004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64 Arco"/>
          <p:cNvSpPr/>
          <p:nvPr/>
        </p:nvSpPr>
        <p:spPr>
          <a:xfrm rot="15017800">
            <a:off x="2122325" y="5634210"/>
            <a:ext cx="286108" cy="36004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65 Arco"/>
          <p:cNvSpPr/>
          <p:nvPr/>
        </p:nvSpPr>
        <p:spPr>
          <a:xfrm rot="15017800">
            <a:off x="1989695" y="5508402"/>
            <a:ext cx="286108" cy="36004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87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nja1"/>
          <p:cNvSpPr>
            <a:spLocks noChangeShapeType="1"/>
          </p:cNvSpPr>
          <p:nvPr/>
        </p:nvSpPr>
        <p:spPr bwMode="auto">
          <a:xfrm>
            <a:off x="38100" y="295152"/>
            <a:ext cx="9067800" cy="0"/>
          </a:xfrm>
          <a:prstGeom prst="line">
            <a:avLst/>
          </a:prstGeom>
          <a:noFill/>
          <a:ln w="5080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Franja1"/>
          <p:cNvSpPr>
            <a:spLocks noChangeShapeType="1"/>
          </p:cNvSpPr>
          <p:nvPr/>
        </p:nvSpPr>
        <p:spPr bwMode="auto">
          <a:xfrm>
            <a:off x="38100" y="606425"/>
            <a:ext cx="9067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13" name="Picture 664" descr="Fa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4" y="115764"/>
            <a:ext cx="9572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Rectángulo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39999">
                <a:schemeClr val="bg1">
                  <a:lumMod val="95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9" name="19 CuadroTexto"/>
          <p:cNvSpPr txBox="1">
            <a:spLocks noChangeArrowheads="1"/>
          </p:cNvSpPr>
          <p:nvPr/>
        </p:nvSpPr>
        <p:spPr bwMode="auto">
          <a:xfrm>
            <a:off x="0" y="6577013"/>
            <a:ext cx="7596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400" b="1" i="1">
                <a:latin typeface="Calibri" pitchFamily="34" charset="0"/>
              </a:rPr>
              <a:t>Grupo de Investigación - Gerencia de Investigación y Desarrollo</a:t>
            </a:r>
            <a:endParaRPr lang="es-AR" sz="1400" i="1">
              <a:latin typeface="Calibri" pitchFamily="34" charset="0"/>
            </a:endParaRPr>
          </a:p>
        </p:txBody>
      </p:sp>
      <p:sp>
        <p:nvSpPr>
          <p:cNvPr id="21" name="8 CuadroTexto"/>
          <p:cNvSpPr txBox="1">
            <a:spLocks noChangeArrowheads="1"/>
          </p:cNvSpPr>
          <p:nvPr/>
        </p:nvSpPr>
        <p:spPr bwMode="auto">
          <a:xfrm>
            <a:off x="4859338" y="6553200"/>
            <a:ext cx="42846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AR" sz="1400" b="1" dirty="0" smtClean="0">
                <a:latin typeface="Calibri" pitchFamily="34" charset="0"/>
              </a:rPr>
              <a:t>Septiembre de 2018</a:t>
            </a:r>
            <a:endParaRPr lang="es-AR" sz="1400" i="1" dirty="0">
              <a:latin typeface="Calibri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927551" y="6584076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Página </a:t>
            </a:r>
            <a:fld id="{6C946C22-AFEF-490F-BE8D-A2E92A7036BE}" type="slidenum">
              <a:rPr lang="es-AR" sz="1000" smtClean="0"/>
              <a:pPr/>
              <a:t>4</a:t>
            </a:fld>
            <a:r>
              <a:rPr lang="es-AR" sz="1000" dirty="0" smtClean="0"/>
              <a:t> </a:t>
            </a:r>
            <a:r>
              <a:rPr lang="es-AR" sz="1000" dirty="0"/>
              <a:t>de 17</a:t>
            </a:r>
          </a:p>
        </p:txBody>
      </p:sp>
      <p:grpSp>
        <p:nvGrpSpPr>
          <p:cNvPr id="30" name="29 Grupo"/>
          <p:cNvGrpSpPr/>
          <p:nvPr/>
        </p:nvGrpSpPr>
        <p:grpSpPr>
          <a:xfrm>
            <a:off x="5911740" y="783091"/>
            <a:ext cx="2466994" cy="1545658"/>
            <a:chOff x="9662568" y="4730286"/>
            <a:chExt cx="5746974" cy="4050515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5912" y="4863910"/>
              <a:ext cx="2169514" cy="3044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" name="33 Grupo"/>
            <p:cNvGrpSpPr/>
            <p:nvPr/>
          </p:nvGrpSpPr>
          <p:grpSpPr>
            <a:xfrm>
              <a:off x="13075790" y="5268893"/>
              <a:ext cx="2016377" cy="2457324"/>
              <a:chOff x="14333846" y="20463025"/>
              <a:chExt cx="1695450" cy="2046101"/>
            </a:xfrm>
          </p:grpSpPr>
          <p:pic>
            <p:nvPicPr>
              <p:cNvPr id="40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33846" y="20597407"/>
                <a:ext cx="1695450" cy="1543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40 Arco"/>
              <p:cNvSpPr/>
              <p:nvPr/>
            </p:nvSpPr>
            <p:spPr>
              <a:xfrm>
                <a:off x="14704829" y="20542102"/>
                <a:ext cx="1137684" cy="1967024"/>
              </a:xfrm>
              <a:prstGeom prst="arc">
                <a:avLst>
                  <a:gd name="adj1" fmla="val 16012329"/>
                  <a:gd name="adj2" fmla="val 0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2" name="41 Arco"/>
              <p:cNvSpPr/>
              <p:nvPr/>
            </p:nvSpPr>
            <p:spPr>
              <a:xfrm>
                <a:off x="14952709" y="20463025"/>
                <a:ext cx="974174" cy="1624980"/>
              </a:xfrm>
              <a:prstGeom prst="arc">
                <a:avLst>
                  <a:gd name="adj1" fmla="val 16012329"/>
                  <a:gd name="adj2" fmla="val 0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35" name="34 CuadroTexto"/>
            <p:cNvSpPr txBox="1"/>
            <p:nvPr/>
          </p:nvSpPr>
          <p:spPr>
            <a:xfrm>
              <a:off x="12593570" y="5886752"/>
              <a:ext cx="765049" cy="875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dirty="0" smtClean="0"/>
                <a:t>+</a:t>
              </a:r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10010969" y="7678731"/>
              <a:ext cx="2275298" cy="1010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sz="1200" dirty="0" smtClean="0"/>
                <a:t>Resonancia</a:t>
              </a:r>
            </a:p>
            <a:p>
              <a:pPr algn="ctr"/>
              <a:r>
                <a:rPr lang="es-AR" sz="1200" dirty="0" smtClean="0"/>
                <a:t>del aire </a:t>
              </a: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12516566" y="7678731"/>
              <a:ext cx="2848534" cy="1010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sz="1200" dirty="0" smtClean="0"/>
                <a:t>Vibración </a:t>
              </a:r>
            </a:p>
            <a:p>
              <a:pPr algn="ctr"/>
              <a:r>
                <a:rPr lang="es-AR" sz="1200" dirty="0"/>
                <a:t>d</a:t>
              </a:r>
              <a:r>
                <a:rPr lang="es-AR" sz="1200" dirty="0" smtClean="0"/>
                <a:t>e la estructura</a:t>
              </a:r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9662568" y="4730286"/>
              <a:ext cx="5746974" cy="40505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7" name="46 CuadroTexto"/>
          <p:cNvSpPr txBox="1"/>
          <p:nvPr/>
        </p:nvSpPr>
        <p:spPr>
          <a:xfrm>
            <a:off x="38100" y="115764"/>
            <a:ext cx="640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bg1"/>
                </a:solidFill>
              </a:rPr>
              <a:t>El estudio 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46" name="45 Flecha derecha"/>
          <p:cNvSpPr/>
          <p:nvPr/>
        </p:nvSpPr>
        <p:spPr>
          <a:xfrm>
            <a:off x="764530" y="5108072"/>
            <a:ext cx="649822" cy="67430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6" name="5 Grupo"/>
          <p:cNvGrpSpPr/>
          <p:nvPr/>
        </p:nvGrpSpPr>
        <p:grpSpPr>
          <a:xfrm>
            <a:off x="1732656" y="2537049"/>
            <a:ext cx="2231982" cy="1671675"/>
            <a:chOff x="-40494" y="4342360"/>
            <a:chExt cx="2231982" cy="1671675"/>
          </a:xfrm>
        </p:grpSpPr>
        <p:sp>
          <p:nvSpPr>
            <p:cNvPr id="48" name="47 Rectángulo"/>
            <p:cNvSpPr/>
            <p:nvPr/>
          </p:nvSpPr>
          <p:spPr>
            <a:xfrm>
              <a:off x="1235897" y="5068087"/>
              <a:ext cx="103465" cy="1088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5" name="4 Grupo"/>
            <p:cNvGrpSpPr/>
            <p:nvPr/>
          </p:nvGrpSpPr>
          <p:grpSpPr>
            <a:xfrm>
              <a:off x="-40494" y="4342360"/>
              <a:ext cx="2231982" cy="1671675"/>
              <a:chOff x="-52882" y="4567272"/>
              <a:chExt cx="2231982" cy="1671675"/>
            </a:xfrm>
          </p:grpSpPr>
          <p:grpSp>
            <p:nvGrpSpPr>
              <p:cNvPr id="45" name="44 Grupo"/>
              <p:cNvGrpSpPr/>
              <p:nvPr/>
            </p:nvGrpSpPr>
            <p:grpSpPr>
              <a:xfrm>
                <a:off x="225170" y="4567272"/>
                <a:ext cx="1122841" cy="1006222"/>
                <a:chOff x="745228" y="1997195"/>
                <a:chExt cx="1486437" cy="1577083"/>
              </a:xfrm>
            </p:grpSpPr>
            <p:pic>
              <p:nvPicPr>
                <p:cNvPr id="67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6957841">
                  <a:off x="753694" y="3007052"/>
                  <a:ext cx="558760" cy="5756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8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474" t="51976" r="74015" b="26362"/>
                <a:stretch/>
              </p:blipFill>
              <p:spPr bwMode="auto">
                <a:xfrm flipH="1">
                  <a:off x="1094922" y="1997195"/>
                  <a:ext cx="1136743" cy="1308101"/>
                </a:xfrm>
                <a:prstGeom prst="ellips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0" name="49 CuadroTexto"/>
              <p:cNvSpPr txBox="1"/>
              <p:nvPr/>
            </p:nvSpPr>
            <p:spPr>
              <a:xfrm>
                <a:off x="-52882" y="5592616"/>
                <a:ext cx="12126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 smtClean="0"/>
                  <a:t>Martillo  </a:t>
                </a:r>
              </a:p>
              <a:p>
                <a:pPr algn="ctr"/>
                <a:r>
                  <a:rPr lang="es-AR" sz="1200" dirty="0" smtClean="0"/>
                  <a:t>instrumentado</a:t>
                </a:r>
              </a:p>
              <a:p>
                <a:pPr algn="ctr"/>
                <a:r>
                  <a:rPr lang="es-AR" sz="1200" b="1" dirty="0" smtClean="0"/>
                  <a:t>Señal F </a:t>
                </a:r>
                <a:endParaRPr lang="es-AR" sz="1200" b="1" dirty="0"/>
              </a:p>
            </p:txBody>
          </p:sp>
          <p:sp>
            <p:nvSpPr>
              <p:cNvPr id="51" name="50 CuadroTexto"/>
              <p:cNvSpPr txBox="1"/>
              <p:nvPr/>
            </p:nvSpPr>
            <p:spPr>
              <a:xfrm>
                <a:off x="1024928" y="5550650"/>
                <a:ext cx="1154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 smtClean="0"/>
                  <a:t>Acelerómetro</a:t>
                </a:r>
              </a:p>
              <a:p>
                <a:pPr algn="ctr"/>
                <a:r>
                  <a:rPr lang="es-AR" sz="1200" b="1" dirty="0" smtClean="0"/>
                  <a:t>Señal X</a:t>
                </a:r>
                <a:endParaRPr lang="es-AR" sz="1200" b="1" dirty="0"/>
              </a:p>
            </p:txBody>
          </p:sp>
        </p:grpSp>
      </p:grpSp>
      <p:sp>
        <p:nvSpPr>
          <p:cNvPr id="59" name="58 Flecha derecha"/>
          <p:cNvSpPr/>
          <p:nvPr/>
        </p:nvSpPr>
        <p:spPr>
          <a:xfrm>
            <a:off x="4164675" y="3225241"/>
            <a:ext cx="649822" cy="67430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4" name="13 Grupo"/>
          <p:cNvGrpSpPr/>
          <p:nvPr/>
        </p:nvGrpSpPr>
        <p:grpSpPr>
          <a:xfrm>
            <a:off x="1525028" y="4328935"/>
            <a:ext cx="4432239" cy="2198777"/>
            <a:chOff x="887829" y="4328105"/>
            <a:chExt cx="4432239" cy="2198777"/>
          </a:xfrm>
        </p:grpSpPr>
        <p:pic>
          <p:nvPicPr>
            <p:cNvPr id="71" name="70 Imagen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27" r="3615"/>
            <a:stretch/>
          </p:blipFill>
          <p:spPr>
            <a:xfrm>
              <a:off x="887829" y="4734668"/>
              <a:ext cx="4432239" cy="1792214"/>
            </a:xfrm>
            <a:prstGeom prst="rect">
              <a:avLst/>
            </a:prstGeom>
          </p:spPr>
        </p:pic>
        <p:sp>
          <p:nvSpPr>
            <p:cNvPr id="2" name="1 CuadroTexto"/>
            <p:cNvSpPr txBox="1"/>
            <p:nvPr/>
          </p:nvSpPr>
          <p:spPr>
            <a:xfrm>
              <a:off x="1199641" y="4328105"/>
              <a:ext cx="38086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latin typeface="+mj-lt"/>
                </a:rPr>
                <a:t>Estudio del espectro</a:t>
              </a:r>
            </a:p>
            <a:p>
              <a:r>
                <a:rPr lang="es-AR" dirty="0" smtClean="0">
                  <a:latin typeface="+mj-lt"/>
                </a:rPr>
                <a:t>Función Respuesta en Frecuencia</a:t>
              </a:r>
              <a:endParaRPr lang="es-AR" dirty="0">
                <a:latin typeface="+mj-lt"/>
              </a:endParaRPr>
            </a:p>
          </p:txBody>
        </p:sp>
      </p:grpSp>
      <p:sp>
        <p:nvSpPr>
          <p:cNvPr id="3" name="2 CuadroTexto"/>
          <p:cNvSpPr txBox="1"/>
          <p:nvPr/>
        </p:nvSpPr>
        <p:spPr>
          <a:xfrm>
            <a:off x="1540408" y="1244756"/>
            <a:ext cx="4039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+mj-lt"/>
              </a:rPr>
              <a:t>El neumático al interactuar con el pavimento tiene una respuesta mecánica en el espectro de [0,10]kHz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79774" y="783091"/>
            <a:ext cx="371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latin typeface="+mj-lt"/>
              </a:rPr>
              <a:t>En condiciones de uso 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34914" y="2530674"/>
            <a:ext cx="371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latin typeface="+mj-lt"/>
              </a:rPr>
              <a:t>En el laboratorio </a:t>
            </a:r>
          </a:p>
        </p:txBody>
      </p:sp>
      <p:grpSp>
        <p:nvGrpSpPr>
          <p:cNvPr id="10" name="9 Grupo"/>
          <p:cNvGrpSpPr/>
          <p:nvPr/>
        </p:nvGrpSpPr>
        <p:grpSpPr>
          <a:xfrm>
            <a:off x="5008253" y="2492648"/>
            <a:ext cx="3856245" cy="2517222"/>
            <a:chOff x="6480538" y="3603207"/>
            <a:chExt cx="3811623" cy="2421943"/>
          </a:xfrm>
        </p:grpSpPr>
        <p:grpSp>
          <p:nvGrpSpPr>
            <p:cNvPr id="9" name="8 Grupo"/>
            <p:cNvGrpSpPr/>
            <p:nvPr/>
          </p:nvGrpSpPr>
          <p:grpSpPr>
            <a:xfrm>
              <a:off x="6480538" y="3603207"/>
              <a:ext cx="3811623" cy="2421943"/>
              <a:chOff x="4144752" y="3372375"/>
              <a:chExt cx="3811623" cy="2421943"/>
            </a:xfrm>
          </p:grpSpPr>
          <p:grpSp>
            <p:nvGrpSpPr>
              <p:cNvPr id="8" name="7 Grupo"/>
              <p:cNvGrpSpPr/>
              <p:nvPr/>
            </p:nvGrpSpPr>
            <p:grpSpPr>
              <a:xfrm>
                <a:off x="4144752" y="3372375"/>
                <a:ext cx="3811623" cy="2421943"/>
                <a:chOff x="4144752" y="3372375"/>
                <a:chExt cx="3811623" cy="2421943"/>
              </a:xfrm>
            </p:grpSpPr>
            <p:pic>
              <p:nvPicPr>
                <p:cNvPr id="43" name="42 Imagen"/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5893"/>
                <a:stretch/>
              </p:blipFill>
              <p:spPr>
                <a:xfrm>
                  <a:off x="4144752" y="3372375"/>
                  <a:ext cx="3811623" cy="1126769"/>
                </a:xfrm>
                <a:prstGeom prst="rect">
                  <a:avLst/>
                </a:prstGeom>
              </p:spPr>
            </p:pic>
            <p:pic>
              <p:nvPicPr>
                <p:cNvPr id="58" name="57 Imagen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38" t="2843" r="7137"/>
                <a:stretch/>
              </p:blipFill>
              <p:spPr>
                <a:xfrm>
                  <a:off x="4309420" y="4483996"/>
                  <a:ext cx="3385341" cy="1310322"/>
                </a:xfrm>
                <a:prstGeom prst="rect">
                  <a:avLst/>
                </a:prstGeom>
              </p:spPr>
            </p:pic>
          </p:grpSp>
          <p:sp>
            <p:nvSpPr>
              <p:cNvPr id="53" name="52 CuadroTexto"/>
              <p:cNvSpPr txBox="1"/>
              <p:nvPr/>
            </p:nvSpPr>
            <p:spPr>
              <a:xfrm>
                <a:off x="4645340" y="3464707"/>
                <a:ext cx="8748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200" b="1" dirty="0" smtClean="0">
                    <a:latin typeface="+mj-lt"/>
                  </a:rPr>
                  <a:t>Señal F</a:t>
                </a:r>
                <a:endParaRPr lang="es-AR" sz="1200" b="1" dirty="0">
                  <a:latin typeface="+mj-lt"/>
                </a:endParaRPr>
              </a:p>
            </p:txBody>
          </p:sp>
        </p:grpSp>
        <p:sp>
          <p:nvSpPr>
            <p:cNvPr id="66" name="65 CuadroTexto"/>
            <p:cNvSpPr txBox="1"/>
            <p:nvPr/>
          </p:nvSpPr>
          <p:spPr>
            <a:xfrm>
              <a:off x="6981126" y="4826892"/>
              <a:ext cx="789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b="1" dirty="0" smtClean="0">
                  <a:latin typeface="+mj-lt"/>
                </a:rPr>
                <a:t>Señal X</a:t>
              </a:r>
              <a:endParaRPr lang="es-AR" sz="12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69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nja1"/>
          <p:cNvSpPr>
            <a:spLocks noChangeShapeType="1"/>
          </p:cNvSpPr>
          <p:nvPr/>
        </p:nvSpPr>
        <p:spPr bwMode="auto">
          <a:xfrm>
            <a:off x="38100" y="295152"/>
            <a:ext cx="9067800" cy="0"/>
          </a:xfrm>
          <a:prstGeom prst="line">
            <a:avLst/>
          </a:prstGeom>
          <a:noFill/>
          <a:ln w="5080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Franja1"/>
          <p:cNvSpPr>
            <a:spLocks noChangeShapeType="1"/>
          </p:cNvSpPr>
          <p:nvPr/>
        </p:nvSpPr>
        <p:spPr bwMode="auto">
          <a:xfrm>
            <a:off x="38100" y="606425"/>
            <a:ext cx="9067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13" name="Picture 664" descr="Fa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4" y="115764"/>
            <a:ext cx="9572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Rectángulo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39999">
                <a:schemeClr val="bg1">
                  <a:lumMod val="95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9" name="19 CuadroTexto"/>
          <p:cNvSpPr txBox="1">
            <a:spLocks noChangeArrowheads="1"/>
          </p:cNvSpPr>
          <p:nvPr/>
        </p:nvSpPr>
        <p:spPr bwMode="auto">
          <a:xfrm>
            <a:off x="0" y="6577013"/>
            <a:ext cx="7596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400" b="1" i="1">
                <a:latin typeface="Calibri" pitchFamily="34" charset="0"/>
              </a:rPr>
              <a:t>Grupo de Investigación - Gerencia de Investigación y Desarrollo</a:t>
            </a:r>
            <a:endParaRPr lang="es-AR" sz="1400" i="1">
              <a:latin typeface="Calibri" pitchFamily="34" charset="0"/>
            </a:endParaRPr>
          </a:p>
        </p:txBody>
      </p:sp>
      <p:sp>
        <p:nvSpPr>
          <p:cNvPr id="21" name="8 CuadroTexto"/>
          <p:cNvSpPr txBox="1">
            <a:spLocks noChangeArrowheads="1"/>
          </p:cNvSpPr>
          <p:nvPr/>
        </p:nvSpPr>
        <p:spPr bwMode="auto">
          <a:xfrm>
            <a:off x="4859338" y="6553200"/>
            <a:ext cx="42846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AR" sz="1400" b="1" dirty="0" smtClean="0">
                <a:latin typeface="Calibri" pitchFamily="34" charset="0"/>
              </a:rPr>
              <a:t>Septiembre de 2018</a:t>
            </a:r>
            <a:endParaRPr lang="es-AR" sz="1400" i="1" dirty="0">
              <a:latin typeface="Calibri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927551" y="6584076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Página </a:t>
            </a:r>
            <a:fld id="{6C946C22-AFEF-490F-BE8D-A2E92A7036BE}" type="slidenum">
              <a:rPr lang="es-AR" sz="1000" smtClean="0"/>
              <a:pPr/>
              <a:t>5</a:t>
            </a:fld>
            <a:r>
              <a:rPr lang="es-AR" sz="1000" dirty="0" smtClean="0"/>
              <a:t> </a:t>
            </a:r>
            <a:r>
              <a:rPr lang="es-AR" sz="1000" dirty="0"/>
              <a:t>de 17</a:t>
            </a:r>
          </a:p>
        </p:txBody>
      </p:sp>
      <p:grpSp>
        <p:nvGrpSpPr>
          <p:cNvPr id="49" name="48 Grupo"/>
          <p:cNvGrpSpPr/>
          <p:nvPr/>
        </p:nvGrpSpPr>
        <p:grpSpPr>
          <a:xfrm>
            <a:off x="2381546" y="752653"/>
            <a:ext cx="6518946" cy="3137500"/>
            <a:chOff x="1288941" y="3731925"/>
            <a:chExt cx="6048347" cy="2821275"/>
          </a:xfrm>
        </p:grpSpPr>
        <p:pic>
          <p:nvPicPr>
            <p:cNvPr id="3" name="2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941" y="4303971"/>
              <a:ext cx="6048347" cy="2249229"/>
            </a:xfrm>
            <a:prstGeom prst="rect">
              <a:avLst/>
            </a:prstGeom>
          </p:spPr>
        </p:pic>
        <p:cxnSp>
          <p:nvCxnSpPr>
            <p:cNvPr id="8" name="7 Conector recto de flecha"/>
            <p:cNvCxnSpPr/>
            <p:nvPr/>
          </p:nvCxnSpPr>
          <p:spPr>
            <a:xfrm flipH="1">
              <a:off x="5676176" y="4401108"/>
              <a:ext cx="248320" cy="3960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19 CuadroTexto"/>
            <p:cNvSpPr txBox="1"/>
            <p:nvPr/>
          </p:nvSpPr>
          <p:spPr>
            <a:xfrm>
              <a:off x="5170364" y="3731925"/>
              <a:ext cx="1953576" cy="581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sz="1200" b="1" dirty="0" smtClean="0">
                  <a:latin typeface="+mj-lt"/>
                </a:rPr>
                <a:t>Modo estructural </a:t>
              </a:r>
            </a:p>
            <a:p>
              <a:pPr algn="ctr"/>
              <a:r>
                <a:rPr lang="es-AR" sz="1200" dirty="0" smtClean="0">
                  <a:latin typeface="+mj-lt"/>
                </a:rPr>
                <a:t>Depende de las características </a:t>
              </a:r>
            </a:p>
            <a:p>
              <a:pPr algn="ctr"/>
              <a:r>
                <a:rPr lang="es-AR" sz="1200" dirty="0" smtClean="0">
                  <a:latin typeface="+mj-lt"/>
                </a:rPr>
                <a:t>constructivas de la cubierta </a:t>
              </a:r>
              <a:endParaRPr lang="es-AR" sz="1200" dirty="0">
                <a:latin typeface="+mj-lt"/>
              </a:endParaRPr>
            </a:p>
          </p:txBody>
        </p:sp>
        <p:cxnSp>
          <p:nvCxnSpPr>
            <p:cNvPr id="52" name="51 Conector recto de flecha"/>
            <p:cNvCxnSpPr/>
            <p:nvPr/>
          </p:nvCxnSpPr>
          <p:spPr>
            <a:xfrm>
              <a:off x="3892648" y="4303971"/>
              <a:ext cx="0" cy="3960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53 CuadroTexto"/>
            <p:cNvSpPr txBox="1"/>
            <p:nvPr/>
          </p:nvSpPr>
          <p:spPr>
            <a:xfrm>
              <a:off x="2857261" y="3774231"/>
              <a:ext cx="2070774" cy="415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sz="1200" b="1" dirty="0" smtClean="0">
                  <a:latin typeface="+mj-lt"/>
                </a:rPr>
                <a:t>Modo cavidad</a:t>
              </a:r>
            </a:p>
            <a:p>
              <a:pPr algn="ctr"/>
              <a:r>
                <a:rPr lang="es-AR" sz="1200" dirty="0" smtClean="0">
                  <a:latin typeface="+mj-lt"/>
                </a:rPr>
                <a:t>Resonancia del aire en el interior</a:t>
              </a:r>
              <a:endParaRPr lang="es-AR" sz="1200" dirty="0">
                <a:latin typeface="+mj-lt"/>
              </a:endParaRPr>
            </a:p>
          </p:txBody>
        </p:sp>
      </p:grpSp>
      <p:sp>
        <p:nvSpPr>
          <p:cNvPr id="47" name="46 CuadroTexto"/>
          <p:cNvSpPr txBox="1"/>
          <p:nvPr/>
        </p:nvSpPr>
        <p:spPr>
          <a:xfrm>
            <a:off x="38100" y="115764"/>
            <a:ext cx="640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bg1"/>
                </a:solidFill>
              </a:rPr>
              <a:t>El modelo</a:t>
            </a:r>
            <a:endParaRPr lang="es-AR" b="1" dirty="0">
              <a:solidFill>
                <a:schemeClr val="bg1"/>
              </a:solidFill>
            </a:endParaRPr>
          </a:p>
        </p:txBody>
      </p:sp>
      <p:grpSp>
        <p:nvGrpSpPr>
          <p:cNvPr id="5" name="4 Grupo"/>
          <p:cNvGrpSpPr/>
          <p:nvPr/>
        </p:nvGrpSpPr>
        <p:grpSpPr>
          <a:xfrm>
            <a:off x="6391375" y="4447540"/>
            <a:ext cx="2609603" cy="1829071"/>
            <a:chOff x="6447084" y="2497461"/>
            <a:chExt cx="2609603" cy="1829071"/>
          </a:xfrm>
        </p:grpSpPr>
        <p:grpSp>
          <p:nvGrpSpPr>
            <p:cNvPr id="55" name="54 Grupo"/>
            <p:cNvGrpSpPr/>
            <p:nvPr/>
          </p:nvGrpSpPr>
          <p:grpSpPr>
            <a:xfrm>
              <a:off x="6730561" y="2866793"/>
              <a:ext cx="1815177" cy="553036"/>
              <a:chOff x="11853141" y="17398029"/>
              <a:chExt cx="1815177" cy="5530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55 Rectángulo"/>
                  <p:cNvSpPr/>
                  <p:nvPr/>
                </p:nvSpPr>
                <p:spPr>
                  <a:xfrm>
                    <a:off x="11853141" y="17398029"/>
                    <a:ext cx="1815177" cy="49308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AR" sz="12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ES" sz="1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s-ES" sz="1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s-AR" sz="1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1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𝜔</m:t>
                              </m:r>
                            </m:e>
                          </m:d>
                          <m:r>
                            <a:rPr lang="es-ES" sz="1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s-AR" sz="1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AR" sz="12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AR" sz="12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AR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s-ES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𝐹𝑋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s-AR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s-ES" sz="12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s-AR" sz="12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12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ES" sz="12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AR" sz="12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sz="12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s-AR" sz="12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12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ES" sz="12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𝑋𝑋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AR" sz="12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sz="12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</m:den>
                          </m:f>
                          <m:r>
                            <a:rPr lang="es-ES" sz="1200" i="1">
                              <a:latin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s-AR" sz="1200" dirty="0"/>
                  </a:p>
                </p:txBody>
              </p:sp>
            </mc:Choice>
            <mc:Fallback xmlns="">
              <p:sp>
                <p:nvSpPr>
                  <p:cNvPr id="56" name="55 Rectángulo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53141" y="17398029"/>
                    <a:ext cx="1815177" cy="493084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56 Rectángulo"/>
              <p:cNvSpPr/>
              <p:nvPr/>
            </p:nvSpPr>
            <p:spPr>
              <a:xfrm>
                <a:off x="11853141" y="17398029"/>
                <a:ext cx="1815177" cy="553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2" name="1 CuadroTexto"/>
            <p:cNvSpPr txBox="1"/>
            <p:nvPr/>
          </p:nvSpPr>
          <p:spPr>
            <a:xfrm>
              <a:off x="6730561" y="2497461"/>
              <a:ext cx="1149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/>
                <a:t>Coherencia </a:t>
              </a:r>
              <a:endParaRPr lang="es-AR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38 CuadroTexto"/>
                <p:cNvSpPr txBox="1"/>
                <p:nvPr/>
              </p:nvSpPr>
              <p:spPr>
                <a:xfrm>
                  <a:off x="6447084" y="3495535"/>
                  <a:ext cx="260960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1200" dirty="0" smtClean="0"/>
                    <a:t>Medida de la linealidad </a:t>
                  </a:r>
                </a:p>
                <a:p>
                  <a:r>
                    <a:rPr lang="es-AR" sz="1200" dirty="0" smtClean="0"/>
                    <a:t>de ambas señales. </a:t>
                  </a:r>
                </a:p>
                <a:p>
                  <a:r>
                    <a:rPr lang="es-AR" sz="1200" dirty="0" smtClean="0"/>
                    <a:t>Señal sin ruido: </a:t>
                  </a:r>
                  <a14:m>
                    <m:oMath xmlns:m="http://schemas.openxmlformats.org/officeDocument/2006/math">
                      <m:r>
                        <a:rPr lang="es-ES" sz="1200" i="1">
                          <a:solidFill>
                            <a:srgbClr val="FF0000"/>
                          </a:solidFill>
                          <a:latin typeface="Cambria Math"/>
                        </a:rPr>
                        <m:t>𝛾</m:t>
                      </m:r>
                    </m:oMath>
                  </a14:m>
                  <a:r>
                    <a:rPr lang="es-AR" sz="1200" dirty="0" smtClean="0"/>
                    <a:t> </a:t>
                  </a:r>
                  <a:r>
                    <a:rPr lang="es-AR" sz="1200" dirty="0" smtClean="0">
                      <a:solidFill>
                        <a:srgbClr val="FF0000"/>
                      </a:solidFill>
                    </a:rPr>
                    <a:t>= 1</a:t>
                  </a:r>
                </a:p>
                <a:p>
                  <a:r>
                    <a:rPr lang="es-AR" sz="1200" dirty="0" smtClean="0"/>
                    <a:t>Señal totalmente ruidosa </a:t>
                  </a:r>
                  <a14:m>
                    <m:oMath xmlns:m="http://schemas.openxmlformats.org/officeDocument/2006/math">
                      <m:r>
                        <a:rPr lang="es-ES" sz="1200" i="1">
                          <a:solidFill>
                            <a:srgbClr val="FF0000"/>
                          </a:solidFill>
                          <a:latin typeface="Cambria Math"/>
                        </a:rPr>
                        <m:t>𝛾</m:t>
                      </m:r>
                      <m:r>
                        <a:rPr lang="es-ES" sz="12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s-AR" sz="1200" dirty="0" smtClean="0">
                      <a:solidFill>
                        <a:srgbClr val="FF0000"/>
                      </a:solidFill>
                    </a:rPr>
                    <a:t>= 0 </a:t>
                  </a:r>
                  <a:endParaRPr lang="es-AR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38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7084" y="3495535"/>
                  <a:ext cx="2609603" cy="83099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730" b="-365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3 Grupo"/>
          <p:cNvGrpSpPr/>
          <p:nvPr/>
        </p:nvGrpSpPr>
        <p:grpSpPr>
          <a:xfrm>
            <a:off x="236844" y="4389036"/>
            <a:ext cx="1819595" cy="934668"/>
            <a:chOff x="6712773" y="4302447"/>
            <a:chExt cx="1819595" cy="934668"/>
          </a:xfrm>
        </p:grpSpPr>
        <p:grpSp>
          <p:nvGrpSpPr>
            <p:cNvPr id="63" name="62 Grupo"/>
            <p:cNvGrpSpPr/>
            <p:nvPr/>
          </p:nvGrpSpPr>
          <p:grpSpPr>
            <a:xfrm>
              <a:off x="6728206" y="4653136"/>
              <a:ext cx="1804162" cy="583979"/>
              <a:chOff x="7498670" y="17246621"/>
              <a:chExt cx="1804162" cy="5839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63 CuadroTexto"/>
                  <p:cNvSpPr txBox="1"/>
                  <p:nvPr/>
                </p:nvSpPr>
                <p:spPr>
                  <a:xfrm>
                    <a:off x="7498670" y="17398306"/>
                    <a:ext cx="162102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AR" sz="1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AR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𝑋𝐹</m:t>
                              </m:r>
                              <m:r>
                                <a:rPr lang="es-AR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</m:sub>
                          </m:sSub>
                          <m:r>
                            <a:rPr lang="es-AR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s-AR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s-AR" sz="12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s-AR" sz="1200" b="0" i="0" dirty="0" smtClean="0">
                              <a:solidFill>
                                <a:schemeClr val="tx1"/>
                              </a:solidFill>
                            </a:rPr>
                            <m:t> =</m:t>
                          </m:r>
                          <m:sSup>
                            <m:sSupPr>
                              <m:ctrlPr>
                                <a:rPr lang="es-AR" sz="12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s-AR" sz="1200" i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1200" i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𝐹𝐹𝑇</m:t>
                                  </m:r>
                                </m:e>
                                <m:sub>
                                  <m:r>
                                    <a:rPr lang="es-AR" sz="1200" i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s-AR" sz="12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s-AR" sz="12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s-AR" sz="12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𝐹𝐹𝑇</m:t>
                              </m:r>
                            </m:e>
                            <m:sub>
                              <m:r>
                                <a:rPr lang="es-AR" sz="12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es-AR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63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8670" y="17398306"/>
                    <a:ext cx="1621021" cy="276999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64 Rectángulo"/>
              <p:cNvSpPr/>
              <p:nvPr/>
            </p:nvSpPr>
            <p:spPr>
              <a:xfrm>
                <a:off x="7498671" y="17246621"/>
                <a:ext cx="1804161" cy="583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42 CuadroTexto"/>
            <p:cNvSpPr txBox="1"/>
            <p:nvPr/>
          </p:nvSpPr>
          <p:spPr>
            <a:xfrm>
              <a:off x="6712773" y="4302447"/>
              <a:ext cx="17668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/>
                <a:t>El espectro cruzado</a:t>
              </a:r>
              <a:endParaRPr lang="es-AR" sz="1400" dirty="0"/>
            </a:p>
          </p:txBody>
        </p:sp>
      </p:grpSp>
      <p:grpSp>
        <p:nvGrpSpPr>
          <p:cNvPr id="6" name="5 Grupo"/>
          <p:cNvGrpSpPr/>
          <p:nvPr/>
        </p:nvGrpSpPr>
        <p:grpSpPr>
          <a:xfrm>
            <a:off x="3242592" y="4476475"/>
            <a:ext cx="2432076" cy="847229"/>
            <a:chOff x="6676383" y="5507100"/>
            <a:chExt cx="2432076" cy="847229"/>
          </a:xfrm>
        </p:grpSpPr>
        <p:grpSp>
          <p:nvGrpSpPr>
            <p:cNvPr id="60" name="59 Grupo"/>
            <p:cNvGrpSpPr/>
            <p:nvPr/>
          </p:nvGrpSpPr>
          <p:grpSpPr>
            <a:xfrm>
              <a:off x="6733813" y="5824278"/>
              <a:ext cx="1431497" cy="530051"/>
              <a:chOff x="19753165" y="17468964"/>
              <a:chExt cx="1431497" cy="5300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60 CuadroTexto"/>
                  <p:cNvSpPr txBox="1"/>
                  <p:nvPr/>
                </p:nvSpPr>
                <p:spPr>
                  <a:xfrm>
                    <a:off x="19833776" y="17468964"/>
                    <a:ext cx="1182953" cy="4767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AR" sz="1200" i="1" smtClean="0">
                                  <a:solidFill>
                                    <a:srgbClr val="4D39E5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sz="1200" b="0" i="1" smtClean="0">
                                  <a:solidFill>
                                    <a:srgbClr val="4D39E5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s-AR" sz="1200" b="0" i="1" smtClean="0">
                                  <a:solidFill>
                                    <a:srgbClr val="4D39E5"/>
                                  </a:solidFill>
                                  <a:latin typeface="Cambria Math"/>
                                </a:rPr>
                                <m:t>1 </m:t>
                              </m:r>
                            </m:sub>
                          </m:sSub>
                          <m:r>
                            <a:rPr lang="es-AR" sz="1200" b="0" i="1" smtClean="0">
                              <a:solidFill>
                                <a:srgbClr val="4D39E5"/>
                              </a:solidFill>
                              <a:latin typeface="Cambria Math"/>
                            </a:rPr>
                            <m:t>= </m:t>
                          </m:r>
                          <m:f>
                            <m:fPr>
                              <m:ctrlPr>
                                <a:rPr lang="es-AR" sz="1200" b="0" i="1" smtClean="0">
                                  <a:solidFill>
                                    <a:srgbClr val="4D39E5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sz="1200" b="0" i="1" smtClean="0">
                                      <a:solidFill>
                                        <a:srgbClr val="4D39E5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AR" sz="1200" b="0" i="1" smtClean="0">
                                      <a:solidFill>
                                        <a:srgbClr val="4D39E5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AR" sz="1200" b="0" i="1" smtClean="0">
                                      <a:solidFill>
                                        <a:srgbClr val="4D39E5"/>
                                      </a:solidFill>
                                      <a:latin typeface="Cambria Math"/>
                                    </a:rPr>
                                    <m:t>𝑋𝐹</m:t>
                                  </m:r>
                                  <m:r>
                                    <a:rPr lang="es-AR" sz="1200" b="0" i="1" smtClean="0">
                                      <a:solidFill>
                                        <a:srgbClr val="4D39E5"/>
                                      </a:solidFill>
                                      <a:latin typeface="Cambria Math"/>
                                    </a:rPr>
                                    <m:t>  </m:t>
                                  </m:r>
                                </m:sub>
                              </m:sSub>
                              <m:r>
                                <a:rPr lang="es-AR" sz="1200" b="0" i="1" smtClean="0">
                                  <a:solidFill>
                                    <a:srgbClr val="4D39E5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s-AR" sz="1200" b="0" i="1" smtClean="0">
                                  <a:solidFill>
                                    <a:srgbClr val="4D39E5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r>
                                <a:rPr lang="es-AR" sz="1200" b="0" i="1" smtClean="0">
                                  <a:solidFill>
                                    <a:srgbClr val="4D39E5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AR" sz="1200" b="0" i="1" smtClean="0">
                                      <a:solidFill>
                                        <a:srgbClr val="4D39E5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AR" sz="1200" b="0" i="1" smtClean="0">
                                      <a:solidFill>
                                        <a:srgbClr val="4D39E5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AR" sz="1200" b="0" i="1" smtClean="0">
                                      <a:solidFill>
                                        <a:srgbClr val="4D39E5"/>
                                      </a:solidFill>
                                      <a:latin typeface="Cambria Math"/>
                                    </a:rPr>
                                    <m:t>𝐹𝐹</m:t>
                                  </m:r>
                                </m:sub>
                              </m:sSub>
                              <m:r>
                                <a:rPr lang="es-AR" sz="1200" b="0" i="1" smtClean="0">
                                  <a:solidFill>
                                    <a:srgbClr val="4D39E5"/>
                                  </a:solidFill>
                                  <a:latin typeface="Cambria Math"/>
                                </a:rPr>
                                <m:t> (</m:t>
                              </m:r>
                              <m:r>
                                <a:rPr lang="es-AR" sz="1200" b="0" i="1" smtClean="0">
                                  <a:solidFill>
                                    <a:srgbClr val="4D39E5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r>
                                <a:rPr lang="es-AR" sz="1200" b="0" i="1" smtClean="0">
                                  <a:solidFill>
                                    <a:srgbClr val="4D39E5"/>
                                  </a:solidFill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es-AR" sz="1200" dirty="0"/>
                  </a:p>
                </p:txBody>
              </p:sp>
            </mc:Choice>
            <mc:Fallback xmlns="">
              <p:sp>
                <p:nvSpPr>
                  <p:cNvPr id="61" name="60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3776" y="17468964"/>
                    <a:ext cx="1182953" cy="476797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b="-5063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" name="61 Rectángulo"/>
              <p:cNvSpPr/>
              <p:nvPr/>
            </p:nvSpPr>
            <p:spPr>
              <a:xfrm>
                <a:off x="19753165" y="17493929"/>
                <a:ext cx="1431497" cy="505086"/>
              </a:xfrm>
              <a:prstGeom prst="rect">
                <a:avLst/>
              </a:prstGeom>
              <a:noFill/>
              <a:ln>
                <a:solidFill>
                  <a:srgbClr val="4D39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44" name="43 CuadroTexto"/>
            <p:cNvSpPr txBox="1"/>
            <p:nvPr/>
          </p:nvSpPr>
          <p:spPr>
            <a:xfrm>
              <a:off x="6676383" y="550710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/>
                <a:t>Espectro normalizado (FRF)</a:t>
              </a:r>
              <a:endParaRPr lang="es-AR" sz="1400" dirty="0"/>
            </a:p>
          </p:txBody>
        </p:sp>
      </p:grpSp>
      <p:grpSp>
        <p:nvGrpSpPr>
          <p:cNvPr id="30" name="29 Grupo"/>
          <p:cNvGrpSpPr/>
          <p:nvPr/>
        </p:nvGrpSpPr>
        <p:grpSpPr>
          <a:xfrm>
            <a:off x="131684" y="1084098"/>
            <a:ext cx="2416090" cy="1706357"/>
            <a:chOff x="9662568" y="4730286"/>
            <a:chExt cx="5746974" cy="4050515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5912" y="4863910"/>
              <a:ext cx="2169514" cy="3044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" name="33 Grupo"/>
            <p:cNvGrpSpPr/>
            <p:nvPr/>
          </p:nvGrpSpPr>
          <p:grpSpPr>
            <a:xfrm>
              <a:off x="13075790" y="5268893"/>
              <a:ext cx="2016377" cy="2457324"/>
              <a:chOff x="14333846" y="20463025"/>
              <a:chExt cx="1695450" cy="2046101"/>
            </a:xfrm>
          </p:grpSpPr>
          <p:pic>
            <p:nvPicPr>
              <p:cNvPr id="40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33846" y="20597407"/>
                <a:ext cx="1695450" cy="1543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40 Arco"/>
              <p:cNvSpPr/>
              <p:nvPr/>
            </p:nvSpPr>
            <p:spPr>
              <a:xfrm>
                <a:off x="14704829" y="20542102"/>
                <a:ext cx="1137684" cy="1967024"/>
              </a:xfrm>
              <a:prstGeom prst="arc">
                <a:avLst>
                  <a:gd name="adj1" fmla="val 16012329"/>
                  <a:gd name="adj2" fmla="val 0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2" name="41 Arco"/>
              <p:cNvSpPr/>
              <p:nvPr/>
            </p:nvSpPr>
            <p:spPr>
              <a:xfrm>
                <a:off x="14952709" y="20463025"/>
                <a:ext cx="974174" cy="1624980"/>
              </a:xfrm>
              <a:prstGeom prst="arc">
                <a:avLst>
                  <a:gd name="adj1" fmla="val 16012329"/>
                  <a:gd name="adj2" fmla="val 0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35" name="34 CuadroTexto"/>
            <p:cNvSpPr txBox="1"/>
            <p:nvPr/>
          </p:nvSpPr>
          <p:spPr>
            <a:xfrm>
              <a:off x="12593570" y="5886752"/>
              <a:ext cx="765049" cy="875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dirty="0" smtClean="0"/>
                <a:t>+</a:t>
              </a:r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10010969" y="7678731"/>
              <a:ext cx="2275298" cy="1010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sz="1200" dirty="0" smtClean="0"/>
                <a:t>Resonancia</a:t>
              </a:r>
            </a:p>
            <a:p>
              <a:pPr algn="ctr"/>
              <a:r>
                <a:rPr lang="es-AR" sz="1200" dirty="0" smtClean="0"/>
                <a:t>del aire </a:t>
              </a: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12516566" y="7678731"/>
              <a:ext cx="2848534" cy="1010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sz="1200" dirty="0" smtClean="0"/>
                <a:t>Vibración </a:t>
              </a:r>
            </a:p>
            <a:p>
              <a:pPr algn="ctr"/>
              <a:r>
                <a:rPr lang="es-AR" sz="1200" dirty="0"/>
                <a:t>d</a:t>
              </a:r>
              <a:r>
                <a:rPr lang="es-AR" sz="1200" dirty="0" smtClean="0"/>
                <a:t>e la estructura</a:t>
              </a:r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9662568" y="4730286"/>
              <a:ext cx="5746974" cy="40505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7" name="6 CuadroTexto"/>
          <p:cNvSpPr txBox="1"/>
          <p:nvPr/>
        </p:nvSpPr>
        <p:spPr>
          <a:xfrm>
            <a:off x="131684" y="687074"/>
            <a:ext cx="20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b="1" dirty="0" smtClean="0">
                <a:latin typeface="+mj-lt"/>
              </a:rPr>
              <a:t>La física involucrada</a:t>
            </a:r>
          </a:p>
        </p:txBody>
      </p:sp>
    </p:spTree>
    <p:extLst>
      <p:ext uri="{BB962C8B-B14F-4D97-AF65-F5344CB8AC3E}">
        <p14:creationId xmlns:p14="http://schemas.microsoft.com/office/powerpoint/2010/main" val="19856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530" y="3107464"/>
            <a:ext cx="809888" cy="770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anja1"/>
          <p:cNvSpPr>
            <a:spLocks noChangeShapeType="1"/>
          </p:cNvSpPr>
          <p:nvPr/>
        </p:nvSpPr>
        <p:spPr bwMode="auto">
          <a:xfrm>
            <a:off x="38100" y="295152"/>
            <a:ext cx="9067800" cy="0"/>
          </a:xfrm>
          <a:prstGeom prst="line">
            <a:avLst/>
          </a:prstGeom>
          <a:noFill/>
          <a:ln w="5080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Franja1"/>
          <p:cNvSpPr>
            <a:spLocks noChangeShapeType="1"/>
          </p:cNvSpPr>
          <p:nvPr/>
        </p:nvSpPr>
        <p:spPr bwMode="auto">
          <a:xfrm>
            <a:off x="38100" y="606425"/>
            <a:ext cx="9067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13" name="Picture 664" descr="Fat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4" y="115764"/>
            <a:ext cx="9572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Rectángulo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39999">
                <a:schemeClr val="bg1">
                  <a:lumMod val="95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9" name="19 CuadroTexto"/>
          <p:cNvSpPr txBox="1">
            <a:spLocks noChangeArrowheads="1"/>
          </p:cNvSpPr>
          <p:nvPr/>
        </p:nvSpPr>
        <p:spPr bwMode="auto">
          <a:xfrm>
            <a:off x="0" y="6577013"/>
            <a:ext cx="7596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400" b="1" i="1">
                <a:latin typeface="Calibri" pitchFamily="34" charset="0"/>
              </a:rPr>
              <a:t>Grupo de Investigación - Gerencia de Investigación y Desarrollo</a:t>
            </a:r>
            <a:endParaRPr lang="es-AR" sz="1400" i="1">
              <a:latin typeface="Calibri" pitchFamily="34" charset="0"/>
            </a:endParaRPr>
          </a:p>
        </p:txBody>
      </p:sp>
      <p:sp>
        <p:nvSpPr>
          <p:cNvPr id="21" name="8 CuadroTexto"/>
          <p:cNvSpPr txBox="1">
            <a:spLocks noChangeArrowheads="1"/>
          </p:cNvSpPr>
          <p:nvPr/>
        </p:nvSpPr>
        <p:spPr bwMode="auto">
          <a:xfrm>
            <a:off x="4859338" y="6553200"/>
            <a:ext cx="42846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AR" sz="1400" b="1" dirty="0" smtClean="0">
                <a:latin typeface="Calibri" pitchFamily="34" charset="0"/>
              </a:rPr>
              <a:t>Septiembre de 2018</a:t>
            </a:r>
            <a:endParaRPr lang="es-AR" sz="1400" i="1" dirty="0">
              <a:latin typeface="Calibri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927551" y="6584076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Página </a:t>
            </a:r>
            <a:fld id="{6C946C22-AFEF-490F-BE8D-A2E92A7036BE}" type="slidenum">
              <a:rPr lang="es-AR" sz="1000" smtClean="0"/>
              <a:pPr/>
              <a:t>6</a:t>
            </a:fld>
            <a:r>
              <a:rPr lang="es-AR" sz="1000" dirty="0" smtClean="0"/>
              <a:t> </a:t>
            </a:r>
            <a:r>
              <a:rPr lang="es-AR" sz="1000" dirty="0"/>
              <a:t>de 17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8100" y="115764"/>
            <a:ext cx="640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bg1"/>
                </a:solidFill>
              </a:rPr>
              <a:t>Motivaciones </a:t>
            </a:r>
            <a:endParaRPr lang="es-AR" b="1" dirty="0">
              <a:solidFill>
                <a:schemeClr val="bg1"/>
              </a:solidFill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548580" y="2019196"/>
            <a:ext cx="3497677" cy="3875249"/>
            <a:chOff x="-53830" y="438481"/>
            <a:chExt cx="3497677" cy="3875249"/>
          </a:xfrm>
        </p:grpSpPr>
        <p:sp>
          <p:nvSpPr>
            <p:cNvPr id="6" name="5 CuadroTexto"/>
            <p:cNvSpPr txBox="1"/>
            <p:nvPr/>
          </p:nvSpPr>
          <p:spPr>
            <a:xfrm>
              <a:off x="60431" y="438481"/>
              <a:ext cx="32044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 smtClean="0">
                  <a:latin typeface="+mj-lt"/>
                </a:rPr>
                <a:t>AMBIENTAL</a:t>
              </a:r>
            </a:p>
            <a:p>
              <a:r>
                <a:rPr lang="es-AR" b="1" dirty="0" smtClean="0">
                  <a:latin typeface="+mj-lt"/>
                </a:rPr>
                <a:t>Regulación </a:t>
              </a:r>
              <a:r>
                <a:rPr lang="es-AR" b="1" dirty="0" smtClean="0">
                  <a:latin typeface="+mj-lt"/>
                </a:rPr>
                <a:t>con etiquetado</a:t>
              </a:r>
            </a:p>
            <a:p>
              <a:endParaRPr lang="es-AR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223" y="1131423"/>
              <a:ext cx="1332148" cy="252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6 CuadroTexto"/>
            <p:cNvSpPr txBox="1"/>
            <p:nvPr/>
          </p:nvSpPr>
          <p:spPr>
            <a:xfrm>
              <a:off x="4758" y="3501008"/>
              <a:ext cx="2661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AR" dirty="0"/>
            </a:p>
          </p:txBody>
        </p:sp>
        <p:sp>
          <p:nvSpPr>
            <p:cNvPr id="14" name="13 Elipse"/>
            <p:cNvSpPr/>
            <p:nvPr/>
          </p:nvSpPr>
          <p:spPr>
            <a:xfrm>
              <a:off x="458110" y="2300788"/>
              <a:ext cx="1440160" cy="6044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1937152" y="2338436"/>
              <a:ext cx="1506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>
                  <a:latin typeface="+mj-lt"/>
                </a:rPr>
                <a:t>Ruido externo</a:t>
              </a:r>
              <a:endParaRPr lang="es-AR" dirty="0">
                <a:latin typeface="+mj-lt"/>
              </a:endParaRPr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-53830" y="3667399"/>
              <a:ext cx="2736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>
                  <a:latin typeface="+mj-lt"/>
                </a:rPr>
                <a:t>En la región, actualmente la implementó Brasil. </a:t>
              </a:r>
              <a:endParaRPr lang="es-AR" dirty="0">
                <a:latin typeface="+mj-lt"/>
              </a:endParaRPr>
            </a:p>
          </p:txBody>
        </p:sp>
      </p:grpSp>
      <p:sp>
        <p:nvSpPr>
          <p:cNvPr id="25" name="24 CuadroTexto"/>
          <p:cNvSpPr txBox="1"/>
          <p:nvPr/>
        </p:nvSpPr>
        <p:spPr>
          <a:xfrm>
            <a:off x="4678833" y="2019196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latin typeface="+mj-lt"/>
              </a:rPr>
              <a:t>INDUSTRIA AUTOMOTRIZ</a:t>
            </a:r>
          </a:p>
          <a:p>
            <a:r>
              <a:rPr lang="es-AR" b="1" dirty="0" smtClean="0">
                <a:latin typeface="+mj-lt"/>
              </a:rPr>
              <a:t>Confort </a:t>
            </a:r>
            <a:r>
              <a:rPr lang="es-AR" b="1" dirty="0" smtClean="0">
                <a:latin typeface="+mj-lt"/>
              </a:rPr>
              <a:t>dentro del vehículo </a:t>
            </a:r>
            <a:r>
              <a:rPr lang="es-AR" b="1" dirty="0" smtClean="0">
                <a:latin typeface="+mj-lt"/>
              </a:rPr>
              <a:t>y ruido interno</a:t>
            </a:r>
            <a:endParaRPr lang="es-AR" b="1" dirty="0">
              <a:latin typeface="+mj-lt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4716016" y="5163441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+mj-lt"/>
              </a:rPr>
              <a:t>Viene dado a partir de la interacción de los neumáticos con el suelo y cómo las vibraciones se trasmiten a través del vehículo.</a:t>
            </a:r>
            <a:endParaRPr lang="es-AR" dirty="0">
              <a:latin typeface="+mj-lt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2098568" y="766813"/>
            <a:ext cx="4946868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AR" b="1" dirty="0" smtClean="0"/>
              <a:t>NIVELES DE RUIDO EXTERNO</a:t>
            </a:r>
          </a:p>
          <a:p>
            <a:pPr algn="ctr"/>
            <a:r>
              <a:rPr lang="es-AR" b="1" dirty="0" smtClean="0">
                <a:solidFill>
                  <a:srgbClr val="FF0000"/>
                </a:solidFill>
              </a:rPr>
              <a:t>NIVELES DE RUIDO INTERNO Y CONFORT </a:t>
            </a:r>
          </a:p>
        </p:txBody>
      </p:sp>
      <p:sp>
        <p:nvSpPr>
          <p:cNvPr id="9" name="8 Flecha doblada"/>
          <p:cNvSpPr/>
          <p:nvPr/>
        </p:nvSpPr>
        <p:spPr>
          <a:xfrm rot="5400000">
            <a:off x="6870986" y="1160234"/>
            <a:ext cx="1123021" cy="982509"/>
          </a:xfrm>
          <a:prstGeom prst="bentArrow">
            <a:avLst>
              <a:gd name="adj1" fmla="val 25000"/>
              <a:gd name="adj2" fmla="val 24515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0" name="9 Flecha curvada hacia la derecha"/>
          <p:cNvSpPr/>
          <p:nvPr/>
        </p:nvSpPr>
        <p:spPr>
          <a:xfrm>
            <a:off x="967627" y="908720"/>
            <a:ext cx="914800" cy="1110476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82" r="1875" b="7450"/>
          <a:stretch/>
        </p:blipFill>
        <p:spPr bwMode="auto">
          <a:xfrm>
            <a:off x="4808100" y="3057909"/>
            <a:ext cx="3189768" cy="195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395" y="2900417"/>
            <a:ext cx="404548" cy="564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5" descr="C:\Users\F62940\Downloads\sound-wave-by_vexels (4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44927" y="3002653"/>
            <a:ext cx="428044" cy="43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C:\Users\F62940\Downloads\sound-wave-by_vexels (4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88066" y="3002653"/>
            <a:ext cx="428044" cy="43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7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nja1"/>
          <p:cNvSpPr>
            <a:spLocks noChangeShapeType="1"/>
          </p:cNvSpPr>
          <p:nvPr/>
        </p:nvSpPr>
        <p:spPr bwMode="auto">
          <a:xfrm>
            <a:off x="38100" y="295152"/>
            <a:ext cx="9067800" cy="0"/>
          </a:xfrm>
          <a:prstGeom prst="line">
            <a:avLst/>
          </a:prstGeom>
          <a:noFill/>
          <a:ln w="5080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Franja1"/>
          <p:cNvSpPr>
            <a:spLocks noChangeShapeType="1"/>
          </p:cNvSpPr>
          <p:nvPr/>
        </p:nvSpPr>
        <p:spPr bwMode="auto">
          <a:xfrm>
            <a:off x="38100" y="606425"/>
            <a:ext cx="9067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13" name="Picture 664" descr="Fa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4" y="115764"/>
            <a:ext cx="9572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Rectángulo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39999">
                <a:schemeClr val="bg1">
                  <a:lumMod val="95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9" name="19 CuadroTexto"/>
          <p:cNvSpPr txBox="1">
            <a:spLocks noChangeArrowheads="1"/>
          </p:cNvSpPr>
          <p:nvPr/>
        </p:nvSpPr>
        <p:spPr bwMode="auto">
          <a:xfrm>
            <a:off x="0" y="6577013"/>
            <a:ext cx="7596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400" b="1" i="1">
                <a:latin typeface="Calibri" pitchFamily="34" charset="0"/>
              </a:rPr>
              <a:t>Grupo de Investigación - Gerencia de Investigación y Desarrollo</a:t>
            </a:r>
            <a:endParaRPr lang="es-AR" sz="1400" i="1">
              <a:latin typeface="Calibri" pitchFamily="34" charset="0"/>
            </a:endParaRPr>
          </a:p>
        </p:txBody>
      </p:sp>
      <p:sp>
        <p:nvSpPr>
          <p:cNvPr id="21" name="8 CuadroTexto"/>
          <p:cNvSpPr txBox="1">
            <a:spLocks noChangeArrowheads="1"/>
          </p:cNvSpPr>
          <p:nvPr/>
        </p:nvSpPr>
        <p:spPr bwMode="auto">
          <a:xfrm>
            <a:off x="4859338" y="6553200"/>
            <a:ext cx="42846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AR" sz="1400" b="1" dirty="0" smtClean="0">
                <a:latin typeface="Calibri" pitchFamily="34" charset="0"/>
              </a:rPr>
              <a:t>Septiembre de 2018</a:t>
            </a:r>
            <a:endParaRPr lang="es-AR" sz="1400" i="1" dirty="0">
              <a:latin typeface="Calibri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927551" y="6584076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Página </a:t>
            </a:r>
            <a:fld id="{6C946C22-AFEF-490F-BE8D-A2E92A7036BE}" type="slidenum">
              <a:rPr lang="es-AR" sz="1000" smtClean="0"/>
              <a:pPr/>
              <a:t>7</a:t>
            </a:fld>
            <a:r>
              <a:rPr lang="es-AR" sz="1000" dirty="0" smtClean="0"/>
              <a:t> </a:t>
            </a:r>
            <a:r>
              <a:rPr lang="es-AR" sz="1000" dirty="0"/>
              <a:t>de 17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46 CuadroTexto"/>
              <p:cNvSpPr txBox="1"/>
              <p:nvPr/>
            </p:nvSpPr>
            <p:spPr>
              <a:xfrm>
                <a:off x="2587565" y="775900"/>
                <a:ext cx="6995976" cy="1854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AR" dirty="0" smtClean="0">
                    <a:latin typeface="+mj-lt"/>
                    <a:cs typeface="Arial" panose="020B0604020202020204" pitchFamily="34" charset="0"/>
                  </a:rPr>
                  <a:t>A primera aproximación:</a:t>
                </a:r>
              </a:p>
              <a:p>
                <a:pPr algn="just"/>
                <a:endParaRPr lang="es-AR" dirty="0" smtClean="0">
                  <a:latin typeface="+mj-lt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+mj-lt"/>
                          </a:rPr>
                          <m:t>𝑓</m:t>
                        </m:r>
                      </m:e>
                      <m:sub>
                        <m:r>
                          <a:rPr lang="es-AR" b="0" i="1" smtClean="0">
                            <a:latin typeface="+mj-lt"/>
                          </a:rPr>
                          <m:t>𝑐𝑎𝑣</m:t>
                        </m:r>
                      </m:sub>
                    </m:sSub>
                    <m:r>
                      <a:rPr lang="es-AR" b="0" i="1" smtClean="0">
                        <a:latin typeface="+mj-lt"/>
                      </a:rPr>
                      <m:t>= </m:t>
                    </m:r>
                    <m:f>
                      <m:fPr>
                        <m:ctrlPr>
                          <a:rPr lang="es-AR" b="0" i="1" smtClean="0">
                            <a:latin typeface="+mj-lt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b="0" i="1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+mj-lt"/>
                              </a:rPr>
                              <m:t>𝑣</m:t>
                            </m:r>
                          </m:e>
                          <m:sub>
                            <m:r>
                              <a:rPr lang="es-AR" b="0" i="1" smtClean="0">
                                <a:latin typeface="+mj-lt"/>
                              </a:rPr>
                              <m:t>𝑠𝑜𝑛</m:t>
                            </m:r>
                          </m:sub>
                        </m:sSub>
                        <m:r>
                          <a:rPr lang="es-AR" b="0" i="1" smtClean="0">
                            <a:latin typeface="+mj-lt"/>
                          </a:rPr>
                          <m:t> (</m:t>
                        </m:r>
                        <m:r>
                          <a:rPr lang="es-AR" b="0" i="1" smtClean="0">
                            <a:latin typeface="+mj-lt"/>
                          </a:rPr>
                          <m:t>𝑇</m:t>
                        </m:r>
                        <m:r>
                          <a:rPr lang="es-AR" b="0" i="1" smtClean="0">
                            <a:latin typeface="+mj-lt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s-AR" b="0" i="1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+mj-lt"/>
                              </a:rPr>
                              <m:t>𝑙</m:t>
                            </m:r>
                          </m:e>
                          <m:sub>
                            <m:r>
                              <a:rPr lang="es-AR" b="0" i="1" smtClean="0">
                                <a:latin typeface="+mj-lt"/>
                              </a:rPr>
                              <m:t>𝑒𝑓𝑓</m:t>
                            </m:r>
                          </m:sub>
                        </m:sSub>
                      </m:den>
                    </m:f>
                  </m:oMath>
                </a14:m>
                <a:r>
                  <a:rPr lang="es-AR" b="0" dirty="0" smtClean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s-AR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s-AR" dirty="0" smtClean="0">
                    <a:latin typeface="+mj-lt"/>
                    <a:cs typeface="Arial" panose="020B0604020202020204" pitchFamily="34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20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s-AR" sz="1200" i="1">
                            <a:latin typeface="+mj-lt"/>
                          </a:rPr>
                          <m:t>𝑙</m:t>
                        </m:r>
                      </m:e>
                      <m:sub>
                        <m:r>
                          <a:rPr lang="es-AR" sz="1200" i="1">
                            <a:latin typeface="+mj-lt"/>
                          </a:rPr>
                          <m:t>𝑒𝑓𝑓</m:t>
                        </m:r>
                        <m:r>
                          <a:rPr lang="es-AR" sz="1200" b="0" i="1" smtClean="0">
                            <a:latin typeface="+mj-lt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AR" sz="1200" dirty="0" smtClean="0">
                    <a:latin typeface="+mj-lt"/>
                    <a:cs typeface="Arial" panose="020B0604020202020204" pitchFamily="34" charset="0"/>
                  </a:rPr>
                  <a:t>es </a:t>
                </a:r>
                <a:r>
                  <a:rPr lang="es-AR" sz="1200" dirty="0" smtClean="0">
                    <a:latin typeface="+mj-lt"/>
                    <a:cs typeface="Arial" panose="020B0604020202020204" pitchFamily="34" charset="0"/>
                  </a:rPr>
                  <a:t>una longitud efectiva del neumático</a:t>
                </a:r>
                <a:r>
                  <a:rPr lang="es-A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algn="just"/>
                <a:endParaRPr lang="es-A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s-AR" sz="3000" dirty="0"/>
              </a:p>
            </p:txBody>
          </p:sp>
        </mc:Choice>
        <mc:Fallback>
          <p:sp>
            <p:nvSpPr>
              <p:cNvPr id="47" name="4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565" y="775900"/>
                <a:ext cx="6995976" cy="1854354"/>
              </a:xfrm>
              <a:prstGeom prst="rect">
                <a:avLst/>
              </a:prstGeom>
              <a:blipFill rotWithShape="1">
                <a:blip r:embed="rId4"/>
                <a:stretch>
                  <a:fillRect l="-697" t="-164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3 CuadroTexto"/>
              <p:cNvSpPr txBox="1"/>
              <p:nvPr/>
            </p:nvSpPr>
            <p:spPr>
              <a:xfrm>
                <a:off x="159812" y="2658457"/>
                <a:ext cx="5544616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>
                    <a:latin typeface="+mj-lt"/>
                  </a:rPr>
                  <a:t>Y 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+mj-lt"/>
                          </a:rPr>
                        </m:ctrlPr>
                      </m:sSubPr>
                      <m:e>
                        <m:r>
                          <a:rPr lang="es-AR" i="1">
                            <a:latin typeface="+mj-lt"/>
                          </a:rPr>
                          <m:t>𝑙</m:t>
                        </m:r>
                      </m:e>
                      <m:sub>
                        <m:r>
                          <a:rPr lang="es-AR" i="1">
                            <a:latin typeface="+mj-lt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s-AR" dirty="0" smtClean="0">
                    <a:latin typeface="+mj-lt"/>
                  </a:rPr>
                  <a:t> depende de la geometría del neumático. </a:t>
                </a:r>
                <a:endParaRPr lang="es-AR" dirty="0" smtClean="0">
                  <a:latin typeface="+mj-lt"/>
                </a:endParaRPr>
              </a:p>
              <a:p>
                <a:r>
                  <a:rPr lang="es-AR" dirty="0" smtClean="0">
                    <a:latin typeface="+mj-lt"/>
                  </a:rPr>
                  <a:t>Por </a:t>
                </a:r>
                <a:r>
                  <a:rPr lang="es-AR" dirty="0" smtClean="0">
                    <a:latin typeface="+mj-lt"/>
                  </a:rPr>
                  <a:t>ejemplo para una cubierta 205/55 R16  </a:t>
                </a:r>
                <a:endParaRPr lang="es-AR" dirty="0">
                  <a:latin typeface="+mj-lt"/>
                </a:endParaRPr>
              </a:p>
            </p:txBody>
          </p:sp>
        </mc:Choice>
        <mc:Fallback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12" y="2658457"/>
                <a:ext cx="5544616" cy="668581"/>
              </a:xfrm>
              <a:prstGeom prst="rect">
                <a:avLst/>
              </a:prstGeom>
              <a:blipFill rotWithShape="1">
                <a:blip r:embed="rId5"/>
                <a:stretch>
                  <a:fillRect l="-879" t="-3636" b="-1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52 CuadroTexto"/>
          <p:cNvSpPr txBox="1"/>
          <p:nvPr/>
        </p:nvSpPr>
        <p:spPr>
          <a:xfrm>
            <a:off x="4555061" y="4476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16’’</a:t>
            </a:r>
            <a:endParaRPr lang="es-AR" dirty="0"/>
          </a:p>
        </p:txBody>
      </p:sp>
      <p:grpSp>
        <p:nvGrpSpPr>
          <p:cNvPr id="26" name="25 Grupo"/>
          <p:cNvGrpSpPr/>
          <p:nvPr/>
        </p:nvGrpSpPr>
        <p:grpSpPr>
          <a:xfrm>
            <a:off x="375836" y="3435724"/>
            <a:ext cx="5112568" cy="2450394"/>
            <a:chOff x="539552" y="3354870"/>
            <a:chExt cx="5112568" cy="2450394"/>
          </a:xfrm>
        </p:grpSpPr>
        <p:grpSp>
          <p:nvGrpSpPr>
            <p:cNvPr id="14" name="13 Grupo"/>
            <p:cNvGrpSpPr/>
            <p:nvPr/>
          </p:nvGrpSpPr>
          <p:grpSpPr>
            <a:xfrm>
              <a:off x="717133" y="3605523"/>
              <a:ext cx="4767783" cy="1892636"/>
              <a:chOff x="755576" y="3420857"/>
              <a:chExt cx="4767783" cy="1892636"/>
            </a:xfrm>
          </p:grpSpPr>
          <p:grpSp>
            <p:nvGrpSpPr>
              <p:cNvPr id="10" name="9 Grupo"/>
              <p:cNvGrpSpPr/>
              <p:nvPr/>
            </p:nvGrpSpPr>
            <p:grpSpPr>
              <a:xfrm>
                <a:off x="755576" y="3420857"/>
                <a:ext cx="990600" cy="1892636"/>
                <a:chOff x="755576" y="3354870"/>
                <a:chExt cx="990600" cy="1892636"/>
              </a:xfrm>
            </p:grpSpPr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5576" y="3933056"/>
                  <a:ext cx="990600" cy="13144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6" name="5 Conector recto de flecha"/>
                <p:cNvCxnSpPr/>
                <p:nvPr/>
              </p:nvCxnSpPr>
              <p:spPr>
                <a:xfrm>
                  <a:off x="899592" y="3789040"/>
                  <a:ext cx="576064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6 CuadroTexto"/>
                <p:cNvSpPr txBox="1"/>
                <p:nvPr/>
              </p:nvSpPr>
              <p:spPr>
                <a:xfrm>
                  <a:off x="755576" y="3354870"/>
                  <a:ext cx="9541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AR" dirty="0" smtClean="0"/>
                    <a:t>205mm</a:t>
                  </a:r>
                  <a:endParaRPr lang="es-AR" dirty="0"/>
                </a:p>
              </p:txBody>
            </p:sp>
          </p:grpSp>
          <p:grpSp>
            <p:nvGrpSpPr>
              <p:cNvPr id="9" name="8 Grupo"/>
              <p:cNvGrpSpPr/>
              <p:nvPr/>
            </p:nvGrpSpPr>
            <p:grpSpPr>
              <a:xfrm>
                <a:off x="2143807" y="3700834"/>
                <a:ext cx="1994534" cy="1612659"/>
                <a:chOff x="2136856" y="3677022"/>
                <a:chExt cx="1994534" cy="1612659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36856" y="4127631"/>
                  <a:ext cx="1181100" cy="1162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0" name="49 CuadroTexto"/>
                <p:cNvSpPr txBox="1"/>
                <p:nvPr/>
              </p:nvSpPr>
              <p:spPr>
                <a:xfrm>
                  <a:off x="2510433" y="3677022"/>
                  <a:ext cx="16209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AR" dirty="0" smtClean="0"/>
                    <a:t>0.55 * 205mm</a:t>
                  </a:r>
                  <a:endParaRPr lang="es-AR" dirty="0"/>
                </a:p>
              </p:txBody>
            </p:sp>
          </p:grpSp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7984" y="4103818"/>
                <a:ext cx="1095375" cy="1209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14 Rectángulo"/>
            <p:cNvSpPr/>
            <p:nvPr/>
          </p:nvSpPr>
          <p:spPr>
            <a:xfrm>
              <a:off x="539552" y="3354870"/>
              <a:ext cx="5112568" cy="24503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24 CuadroTexto"/>
              <p:cNvSpPr txBox="1"/>
              <p:nvPr/>
            </p:nvSpPr>
            <p:spPr>
              <a:xfrm>
                <a:off x="5781059" y="3435362"/>
                <a:ext cx="3802481" cy="1507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AR" dirty="0" smtClean="0">
                    <a:latin typeface="+mj-lt"/>
                  </a:rPr>
                  <a:t>Para </a:t>
                </a:r>
                <a:r>
                  <a:rPr lang="es-AR" dirty="0" smtClean="0">
                    <a:latin typeface="+mj-lt"/>
                  </a:rPr>
                  <a:t>una dada geometría,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+mj-lt"/>
                          </a:rPr>
                        </m:ctrlPr>
                      </m:sSubPr>
                      <m:e>
                        <m:r>
                          <a:rPr lang="es-AR" i="1">
                            <a:latin typeface="+mj-lt"/>
                          </a:rPr>
                          <m:t>𝑓</m:t>
                        </m:r>
                      </m:e>
                      <m:sub>
                        <m:r>
                          <a:rPr lang="es-AR" i="1">
                            <a:latin typeface="+mj-lt"/>
                          </a:rPr>
                          <m:t>𝑐𝑎𝑣</m:t>
                        </m:r>
                      </m:sub>
                    </m:sSub>
                  </m:oMath>
                </a14:m>
                <a:r>
                  <a:rPr lang="es-AR" dirty="0" smtClean="0">
                    <a:latin typeface="+mj-lt"/>
                  </a:rPr>
                  <a:t> </a:t>
                </a:r>
              </a:p>
              <a:p>
                <a:pPr algn="just"/>
                <a:r>
                  <a:rPr lang="es-AR" dirty="0">
                    <a:latin typeface="+mj-lt"/>
                  </a:rPr>
                  <a:t>q</a:t>
                </a:r>
                <a:r>
                  <a:rPr lang="es-AR" dirty="0" smtClean="0">
                    <a:latin typeface="+mj-lt"/>
                  </a:rPr>
                  <a:t>ueda estandarizada mientras</a:t>
                </a:r>
              </a:p>
              <a:p>
                <a:pPr algn="just"/>
                <a:r>
                  <a:rPr lang="es-AR" dirty="0" smtClean="0">
                    <a:latin typeface="+mj-lt"/>
                  </a:rPr>
                  <a:t>que los modos estructurales </a:t>
                </a:r>
              </a:p>
              <a:p>
                <a:pPr algn="just"/>
                <a:r>
                  <a:rPr lang="es-AR" dirty="0" smtClean="0">
                    <a:latin typeface="+mj-lt"/>
                  </a:rPr>
                  <a:t>van a cambiar según la </a:t>
                </a:r>
              </a:p>
              <a:p>
                <a:pPr algn="just"/>
                <a:r>
                  <a:rPr lang="es-AR" dirty="0">
                    <a:latin typeface="+mj-lt"/>
                  </a:rPr>
                  <a:t>c</a:t>
                </a:r>
                <a:r>
                  <a:rPr lang="es-AR" dirty="0" smtClean="0">
                    <a:latin typeface="+mj-lt"/>
                  </a:rPr>
                  <a:t>onstrucción.</a:t>
                </a:r>
                <a:endParaRPr lang="es-AR" dirty="0">
                  <a:latin typeface="+mj-lt"/>
                </a:endParaRPr>
              </a:p>
            </p:txBody>
          </p:sp>
        </mc:Choice>
        <mc:Fallback>
          <p:sp>
            <p:nvSpPr>
              <p:cNvPr id="25" name="2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059" y="3435362"/>
                <a:ext cx="3802481" cy="1507592"/>
              </a:xfrm>
              <a:prstGeom prst="rect">
                <a:avLst/>
              </a:prstGeom>
              <a:blipFill rotWithShape="1">
                <a:blip r:embed="rId9"/>
                <a:stretch>
                  <a:fillRect l="-1282" t="-1619" b="-566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65 CuadroTexto"/>
          <p:cNvSpPr txBox="1"/>
          <p:nvPr/>
        </p:nvSpPr>
        <p:spPr>
          <a:xfrm>
            <a:off x="5915694" y="5000645"/>
            <a:ext cx="2846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+mj-lt"/>
              </a:rPr>
              <a:t>Interés de estudiar la </a:t>
            </a:r>
            <a:r>
              <a:rPr lang="es-AR" dirty="0" smtClean="0">
                <a:latin typeface="+mj-lt"/>
              </a:rPr>
              <a:t>física involucrada</a:t>
            </a:r>
          </a:p>
          <a:p>
            <a:pPr algn="ctr"/>
            <a:r>
              <a:rPr lang="es-AR" dirty="0" smtClean="0">
                <a:latin typeface="+mj-lt"/>
              </a:rPr>
              <a:t>en la resonancia del aire en el neumático</a:t>
            </a:r>
            <a:endParaRPr lang="es-AR" dirty="0">
              <a:latin typeface="+mj-lt"/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38100" y="115764"/>
            <a:ext cx="640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bg1"/>
                </a:solidFill>
              </a:rPr>
              <a:t>Modos acústicos </a:t>
            </a:r>
            <a:endParaRPr lang="es-AR" b="1" dirty="0">
              <a:solidFill>
                <a:schemeClr val="bg1"/>
              </a:solidFill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554177" y="768521"/>
            <a:ext cx="1239916" cy="1706727"/>
            <a:chOff x="131684" y="1084098"/>
            <a:chExt cx="1239916" cy="1706727"/>
          </a:xfrm>
        </p:grpSpPr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777" y="1140390"/>
              <a:ext cx="845200" cy="1282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31 CuadroTexto"/>
            <p:cNvSpPr txBox="1"/>
            <p:nvPr/>
          </p:nvSpPr>
          <p:spPr>
            <a:xfrm>
              <a:off x="267414" y="2326187"/>
              <a:ext cx="886411" cy="425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sz="1200" dirty="0" smtClean="0"/>
                <a:t>Resonancia</a:t>
              </a:r>
            </a:p>
            <a:p>
              <a:pPr algn="ctr"/>
              <a:r>
                <a:rPr lang="es-AR" sz="1200" dirty="0" smtClean="0"/>
                <a:t>del aire </a:t>
              </a:r>
            </a:p>
          </p:txBody>
        </p:sp>
        <p:sp>
          <p:nvSpPr>
            <p:cNvPr id="34" name="33 Rectángulo"/>
            <p:cNvSpPr/>
            <p:nvPr/>
          </p:nvSpPr>
          <p:spPr>
            <a:xfrm>
              <a:off x="131684" y="1084098"/>
              <a:ext cx="1239916" cy="170672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8" name="37 CuadroTexto"/>
          <p:cNvSpPr txBox="1"/>
          <p:nvPr/>
        </p:nvSpPr>
        <p:spPr>
          <a:xfrm>
            <a:off x="4525968" y="41510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16’’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3653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nja1"/>
          <p:cNvSpPr>
            <a:spLocks noChangeShapeType="1"/>
          </p:cNvSpPr>
          <p:nvPr/>
        </p:nvSpPr>
        <p:spPr bwMode="auto">
          <a:xfrm>
            <a:off x="38100" y="295152"/>
            <a:ext cx="9067800" cy="0"/>
          </a:xfrm>
          <a:prstGeom prst="line">
            <a:avLst/>
          </a:prstGeom>
          <a:noFill/>
          <a:ln w="5080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Franja1"/>
          <p:cNvSpPr>
            <a:spLocks noChangeShapeType="1"/>
          </p:cNvSpPr>
          <p:nvPr/>
        </p:nvSpPr>
        <p:spPr bwMode="auto">
          <a:xfrm>
            <a:off x="38100" y="606425"/>
            <a:ext cx="9067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13" name="Picture 664" descr="Fa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4" y="115764"/>
            <a:ext cx="9572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Rectángulo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39999">
                <a:schemeClr val="bg1">
                  <a:lumMod val="95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9" name="19 CuadroTexto"/>
          <p:cNvSpPr txBox="1">
            <a:spLocks noChangeArrowheads="1"/>
          </p:cNvSpPr>
          <p:nvPr/>
        </p:nvSpPr>
        <p:spPr bwMode="auto">
          <a:xfrm>
            <a:off x="0" y="6577013"/>
            <a:ext cx="7596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400" b="1" i="1">
                <a:latin typeface="Calibri" pitchFamily="34" charset="0"/>
              </a:rPr>
              <a:t>Grupo de Investigación - Gerencia de Investigación y Desarrollo</a:t>
            </a:r>
            <a:endParaRPr lang="es-AR" sz="1400" i="1">
              <a:latin typeface="Calibri" pitchFamily="34" charset="0"/>
            </a:endParaRPr>
          </a:p>
        </p:txBody>
      </p:sp>
      <p:sp>
        <p:nvSpPr>
          <p:cNvPr id="21" name="8 CuadroTexto"/>
          <p:cNvSpPr txBox="1">
            <a:spLocks noChangeArrowheads="1"/>
          </p:cNvSpPr>
          <p:nvPr/>
        </p:nvSpPr>
        <p:spPr bwMode="auto">
          <a:xfrm>
            <a:off x="4859338" y="6553200"/>
            <a:ext cx="42846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AR" sz="1400" b="1" dirty="0" smtClean="0">
                <a:latin typeface="Calibri" pitchFamily="34" charset="0"/>
              </a:rPr>
              <a:t>Septiembre de 2018</a:t>
            </a:r>
            <a:endParaRPr lang="es-AR" sz="1400" i="1" dirty="0">
              <a:latin typeface="Calibri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927551" y="6584076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Página </a:t>
            </a:r>
            <a:fld id="{6C946C22-AFEF-490F-BE8D-A2E92A7036BE}" type="slidenum">
              <a:rPr lang="es-AR" sz="1000" smtClean="0"/>
              <a:pPr/>
              <a:t>8</a:t>
            </a:fld>
            <a:r>
              <a:rPr lang="es-AR" sz="1000" dirty="0" smtClean="0"/>
              <a:t> </a:t>
            </a:r>
            <a:r>
              <a:rPr lang="es-AR" sz="1000" dirty="0"/>
              <a:t>de 17</a:t>
            </a:r>
          </a:p>
        </p:txBody>
      </p:sp>
      <p:grpSp>
        <p:nvGrpSpPr>
          <p:cNvPr id="14" name="13 Grupo"/>
          <p:cNvGrpSpPr/>
          <p:nvPr/>
        </p:nvGrpSpPr>
        <p:grpSpPr>
          <a:xfrm>
            <a:off x="971601" y="911650"/>
            <a:ext cx="7606454" cy="3459250"/>
            <a:chOff x="16903003" y="14705584"/>
            <a:chExt cx="10726165" cy="4932127"/>
          </a:xfrm>
        </p:grpSpPr>
        <p:grpSp>
          <p:nvGrpSpPr>
            <p:cNvPr id="15" name="14 Grupo"/>
            <p:cNvGrpSpPr/>
            <p:nvPr/>
          </p:nvGrpSpPr>
          <p:grpSpPr>
            <a:xfrm>
              <a:off x="16903003" y="14705584"/>
              <a:ext cx="10726165" cy="4932127"/>
              <a:chOff x="18091549" y="14822250"/>
              <a:chExt cx="10726165" cy="4932127"/>
            </a:xfrm>
          </p:grpSpPr>
          <p:pic>
            <p:nvPicPr>
              <p:cNvPr id="20" name="19 Imagen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91549" y="15288776"/>
                <a:ext cx="10183590" cy="4465601"/>
              </a:xfrm>
              <a:prstGeom prst="rect">
                <a:avLst/>
              </a:prstGeom>
            </p:spPr>
          </p:pic>
          <p:cxnSp>
            <p:nvCxnSpPr>
              <p:cNvPr id="23" name="22 Conector recto de flecha"/>
              <p:cNvCxnSpPr>
                <a:endCxn id="27" idx="2"/>
              </p:cNvCxnSpPr>
              <p:nvPr/>
            </p:nvCxnSpPr>
            <p:spPr>
              <a:xfrm flipH="1" flipV="1">
                <a:off x="21517789" y="15112978"/>
                <a:ext cx="585748" cy="184766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24 Conector recto de flecha"/>
              <p:cNvCxnSpPr/>
              <p:nvPr/>
            </p:nvCxnSpPr>
            <p:spPr>
              <a:xfrm flipV="1">
                <a:off x="22848371" y="15288777"/>
                <a:ext cx="586457" cy="143843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25 CuadroTexto"/>
              <p:cNvSpPr txBox="1"/>
              <p:nvPr/>
            </p:nvSpPr>
            <p:spPr>
              <a:xfrm>
                <a:off x="22292485" y="14822250"/>
                <a:ext cx="32759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200" b="1" dirty="0" smtClean="0"/>
                  <a:t>Cavidad extremum</a:t>
                </a:r>
                <a:endParaRPr lang="es-AR" sz="1200" b="1" dirty="0"/>
              </a:p>
            </p:txBody>
          </p:sp>
          <p:sp>
            <p:nvSpPr>
              <p:cNvPr id="27" name="26 CuadroTexto"/>
              <p:cNvSpPr txBox="1"/>
              <p:nvPr/>
            </p:nvSpPr>
            <p:spPr>
              <a:xfrm>
                <a:off x="20435692" y="14835979"/>
                <a:ext cx="21641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200" b="1" dirty="0" smtClean="0"/>
                  <a:t>Cavidad 0</a:t>
                </a:r>
                <a:endParaRPr lang="es-AR" sz="1200" b="1" dirty="0"/>
              </a:p>
            </p:txBody>
          </p:sp>
          <p:cxnSp>
            <p:nvCxnSpPr>
              <p:cNvPr id="28" name="27 Conector recto de flecha"/>
              <p:cNvCxnSpPr>
                <a:endCxn id="29" idx="2"/>
              </p:cNvCxnSpPr>
              <p:nvPr/>
            </p:nvCxnSpPr>
            <p:spPr>
              <a:xfrm flipV="1">
                <a:off x="23957071" y="15099249"/>
                <a:ext cx="3222680" cy="162796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28 CuadroTexto"/>
              <p:cNvSpPr txBox="1"/>
              <p:nvPr/>
            </p:nvSpPr>
            <p:spPr>
              <a:xfrm>
                <a:off x="25541788" y="14822250"/>
                <a:ext cx="32759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200" b="1" dirty="0" smtClean="0"/>
                  <a:t>Modo estructural </a:t>
                </a:r>
                <a:endParaRPr lang="es-AR" sz="1200" b="1" dirty="0"/>
              </a:p>
            </p:txBody>
          </p:sp>
          <p:cxnSp>
            <p:nvCxnSpPr>
              <p:cNvPr id="30" name="29 Conector recto de flecha"/>
              <p:cNvCxnSpPr/>
              <p:nvPr/>
            </p:nvCxnSpPr>
            <p:spPr>
              <a:xfrm flipV="1">
                <a:off x="22807689" y="17891962"/>
                <a:ext cx="900107" cy="788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30 CuadroTexto"/>
                  <p:cNvSpPr txBox="1"/>
                  <p:nvPr/>
                </p:nvSpPr>
                <p:spPr>
                  <a:xfrm>
                    <a:off x="22748655" y="18047422"/>
                    <a:ext cx="1302007" cy="6077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l-GR" sz="2000" b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Δ</m:t>
                          </m:r>
                          <m:sSub>
                            <m:sSubPr>
                              <m:ctrlPr>
                                <a:rPr lang="el-GR" sz="2000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AR" sz="2000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s-AR" sz="2000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s-AR" sz="2000" b="1" dirty="0" smtClean="0"/>
                  </a:p>
                </p:txBody>
              </p:sp>
            </mc:Choice>
            <mc:Fallback xmlns="">
              <p:sp>
                <p:nvSpPr>
                  <p:cNvPr id="31" name="30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48655" y="18047422"/>
                    <a:ext cx="1302007" cy="6077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16 Conector recto de flecha"/>
            <p:cNvCxnSpPr/>
            <p:nvPr/>
          </p:nvCxnSpPr>
          <p:spPr>
            <a:xfrm>
              <a:off x="19915940" y="17788120"/>
              <a:ext cx="10959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17 CuadroTexto"/>
                <p:cNvSpPr txBox="1"/>
                <p:nvPr/>
              </p:nvSpPr>
              <p:spPr>
                <a:xfrm>
                  <a:off x="20035248" y="17976739"/>
                  <a:ext cx="1302007" cy="607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sz="2000" b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Δ</m:t>
                        </m:r>
                        <m:sSub>
                          <m:sSubPr>
                            <m:ctrlPr>
                              <a:rPr lang="el-GR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s-AR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s-AR" sz="2000" b="1" dirty="0" smtClean="0"/>
                </a:p>
              </p:txBody>
            </p:sp>
          </mc:Choice>
          <mc:Fallback xmlns="">
            <p:sp>
              <p:nvSpPr>
                <p:cNvPr id="18" name="1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5248" y="17976739"/>
                  <a:ext cx="1302007" cy="60770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31 CuadroTexto"/>
              <p:cNvSpPr txBox="1"/>
              <p:nvPr/>
            </p:nvSpPr>
            <p:spPr>
              <a:xfrm>
                <a:off x="93029" y="4653136"/>
                <a:ext cx="9012871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400" b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Δ</m:t>
                    </m:r>
                    <m:sSub>
                      <m:sSubPr>
                        <m:ctrlPr>
                          <a:rPr lang="el-GR" sz="14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AR" sz="14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𝒘</m:t>
                        </m:r>
                      </m:e>
                      <m:sub>
                        <m:r>
                          <a:rPr lang="es-AR" sz="14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</m:sub>
                    </m:sSub>
                  </m:oMath>
                </a14:m>
                <a:r>
                  <a:rPr lang="es-AR" sz="1400" b="1" dirty="0" smtClean="0"/>
                  <a:t> 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400" b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Δ</m:t>
                    </m:r>
                    <m:sSub>
                      <m:sSubPr>
                        <m:ctrlPr>
                          <a:rPr lang="el-GR" sz="14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AR" sz="14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𝒘</m:t>
                        </m:r>
                      </m:e>
                      <m:sub>
                        <m:r>
                          <a:rPr lang="es-AR" sz="1400" b="1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s-AR" sz="1400" b="1" dirty="0" smtClean="0"/>
                  <a:t> son medidas del acoplamiento.  Cuán más pequeño sea éste valor</a:t>
                </a:r>
              </a:p>
              <a:p>
                <a:pPr algn="just"/>
                <a:r>
                  <a:rPr lang="es-AR" sz="1400" b="1" dirty="0" smtClean="0"/>
                  <a:t>mayor será la resonancia y entonces, mayor la vibración transmitida hacia </a:t>
                </a:r>
              </a:p>
              <a:p>
                <a:pPr algn="just"/>
                <a:r>
                  <a:rPr lang="es-AR" sz="1400" b="1" dirty="0" smtClean="0"/>
                  <a:t>el automóvil. </a:t>
                </a:r>
              </a:p>
              <a:p>
                <a:pPr algn="just"/>
                <a:endParaRPr lang="es-AR" sz="1400" b="1" dirty="0"/>
              </a:p>
              <a:p>
                <a:pPr algn="just"/>
                <a:r>
                  <a:rPr lang="es-AR" sz="1400" b="1" dirty="0" smtClean="0"/>
                  <a:t>¿cómo se puede mejorar?: Dado que los modos de cavidad se encuentran estandarizados </a:t>
                </a:r>
              </a:p>
              <a:p>
                <a:pPr algn="just"/>
                <a:r>
                  <a:rPr lang="es-AR" sz="1400" b="1" dirty="0" smtClean="0"/>
                  <a:t>dadas las dimensiones del neumático, se pueden realizar modificaciones estructurales de forma </a:t>
                </a:r>
              </a:p>
              <a:p>
                <a:pPr algn="just"/>
                <a:r>
                  <a:rPr lang="es-AR" sz="1400" b="1" dirty="0" smtClean="0"/>
                  <a:t>de alejar en frecuencia a los estructurales de éstos modos acústicos.  </a:t>
                </a:r>
              </a:p>
            </p:txBody>
          </p:sp>
        </mc:Choice>
        <mc:Fallback xmlns="">
          <p:sp>
            <p:nvSpPr>
              <p:cNvPr id="32" name="3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9" y="4653136"/>
                <a:ext cx="9012871" cy="1600438"/>
              </a:xfrm>
              <a:prstGeom prst="rect">
                <a:avLst/>
              </a:prstGeom>
              <a:blipFill rotWithShape="1">
                <a:blip r:embed="rId7"/>
                <a:stretch>
                  <a:fillRect l="-135" t="-380" b="-266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32 CuadroTexto"/>
          <p:cNvSpPr txBox="1"/>
          <p:nvPr/>
        </p:nvSpPr>
        <p:spPr>
          <a:xfrm>
            <a:off x="38100" y="115764"/>
            <a:ext cx="640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bg1"/>
                </a:solidFill>
              </a:rPr>
              <a:t>Acoplamiento </a:t>
            </a:r>
            <a:endParaRPr lang="es-A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69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nja1"/>
          <p:cNvSpPr>
            <a:spLocks noChangeShapeType="1"/>
          </p:cNvSpPr>
          <p:nvPr/>
        </p:nvSpPr>
        <p:spPr bwMode="auto">
          <a:xfrm>
            <a:off x="38100" y="295152"/>
            <a:ext cx="9067800" cy="0"/>
          </a:xfrm>
          <a:prstGeom prst="line">
            <a:avLst/>
          </a:prstGeom>
          <a:noFill/>
          <a:ln w="5080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Franja1"/>
          <p:cNvSpPr>
            <a:spLocks noChangeShapeType="1"/>
          </p:cNvSpPr>
          <p:nvPr/>
        </p:nvSpPr>
        <p:spPr bwMode="auto">
          <a:xfrm>
            <a:off x="38100" y="606425"/>
            <a:ext cx="9067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13" name="Picture 664" descr="Fa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4" y="115764"/>
            <a:ext cx="9572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Rectángulo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39999">
                <a:schemeClr val="bg1">
                  <a:lumMod val="95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9" name="19 CuadroTexto"/>
          <p:cNvSpPr txBox="1">
            <a:spLocks noChangeArrowheads="1"/>
          </p:cNvSpPr>
          <p:nvPr/>
        </p:nvSpPr>
        <p:spPr bwMode="auto">
          <a:xfrm>
            <a:off x="0" y="6577013"/>
            <a:ext cx="7596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400" b="1" i="1">
                <a:latin typeface="Calibri" pitchFamily="34" charset="0"/>
              </a:rPr>
              <a:t>Grupo de Investigación - Gerencia de Investigación y Desarrollo</a:t>
            </a:r>
            <a:endParaRPr lang="es-AR" sz="1400" i="1">
              <a:latin typeface="Calibri" pitchFamily="34" charset="0"/>
            </a:endParaRPr>
          </a:p>
        </p:txBody>
      </p:sp>
      <p:sp>
        <p:nvSpPr>
          <p:cNvPr id="21" name="8 CuadroTexto"/>
          <p:cNvSpPr txBox="1">
            <a:spLocks noChangeArrowheads="1"/>
          </p:cNvSpPr>
          <p:nvPr/>
        </p:nvSpPr>
        <p:spPr bwMode="auto">
          <a:xfrm>
            <a:off x="4859338" y="6553200"/>
            <a:ext cx="42846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AR" sz="1400" b="1" dirty="0" smtClean="0">
                <a:latin typeface="Calibri" pitchFamily="34" charset="0"/>
              </a:rPr>
              <a:t>Septiembre de 2018</a:t>
            </a:r>
            <a:endParaRPr lang="es-AR" sz="1400" i="1" dirty="0">
              <a:latin typeface="Calibri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927551" y="6584076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Página </a:t>
            </a:r>
            <a:fld id="{6C946C22-AFEF-490F-BE8D-A2E92A7036BE}" type="slidenum">
              <a:rPr lang="es-AR" sz="1000" smtClean="0"/>
              <a:pPr/>
              <a:t>9</a:t>
            </a:fld>
            <a:r>
              <a:rPr lang="es-AR" sz="1000" dirty="0" smtClean="0"/>
              <a:t> </a:t>
            </a:r>
            <a:r>
              <a:rPr lang="es-AR" sz="1000" dirty="0"/>
              <a:t>de 17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107504" y="1196752"/>
            <a:ext cx="5631402" cy="2115947"/>
            <a:chOff x="395536" y="1052736"/>
            <a:chExt cx="5631402" cy="2115947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052736"/>
              <a:ext cx="5631402" cy="21159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1 Rectángulo"/>
            <p:cNvSpPr/>
            <p:nvPr/>
          </p:nvSpPr>
          <p:spPr>
            <a:xfrm>
              <a:off x="4412186" y="1828160"/>
              <a:ext cx="1152128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" name="3 CuadroTexto"/>
          <p:cNvSpPr txBox="1"/>
          <p:nvPr/>
        </p:nvSpPr>
        <p:spPr>
          <a:xfrm>
            <a:off x="5925471" y="1322184"/>
            <a:ext cx="31312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Caracterizado por:</a:t>
            </a:r>
          </a:p>
          <a:p>
            <a:endParaRPr lang="es-AR" dirty="0"/>
          </a:p>
          <a:p>
            <a:r>
              <a:rPr lang="es-AR" dirty="0" smtClean="0"/>
              <a:t>Presión de inflado, temperatura </a:t>
            </a:r>
          </a:p>
          <a:p>
            <a:r>
              <a:rPr lang="es-AR" dirty="0" smtClean="0"/>
              <a:t>y carga aplicada por la distribución </a:t>
            </a:r>
          </a:p>
          <a:p>
            <a:r>
              <a:rPr lang="es-AR" dirty="0" smtClean="0"/>
              <a:t>de masa en el automóvil.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293198" y="3573016"/>
            <a:ext cx="4134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Distribución de carga de un automóvil sobre un neumático: [</a:t>
            </a:r>
            <a:r>
              <a:rPr lang="es-AR" dirty="0"/>
              <a:t>240,360]kg</a:t>
            </a:r>
            <a:r>
              <a:rPr lang="es-AR" dirty="0" smtClean="0"/>
              <a:t>.</a:t>
            </a:r>
          </a:p>
          <a:p>
            <a:r>
              <a:rPr lang="es-AR" dirty="0" smtClean="0"/>
              <a:t>Presión de inflado en frío: [2, 2.5]bar </a:t>
            </a:r>
          </a:p>
          <a:p>
            <a:r>
              <a:rPr lang="es-AR" dirty="0" smtClean="0"/>
              <a:t>Temperatura: [15, 50]°C</a:t>
            </a:r>
            <a:endParaRPr lang="es-AR" dirty="0"/>
          </a:p>
        </p:txBody>
      </p:sp>
      <p:sp>
        <p:nvSpPr>
          <p:cNvPr id="51" name="50 CuadroTexto"/>
          <p:cNvSpPr txBox="1"/>
          <p:nvPr/>
        </p:nvSpPr>
        <p:spPr>
          <a:xfrm>
            <a:off x="38100" y="115764"/>
            <a:ext cx="640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Magnitudes que caracterizan al neumático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04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130517</TotalTime>
  <Words>1657</Words>
  <Application>Microsoft Office PowerPoint</Application>
  <PresentationFormat>Presentación en pantalla (4:3)</PresentationFormat>
  <Paragraphs>308</Paragraphs>
  <Slides>23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Fate S.A.I.C.I.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Kuster, Jorge</dc:creator>
  <cp:lastModifiedBy>YALOVETZKY, ROMINA</cp:lastModifiedBy>
  <cp:revision>2967</cp:revision>
  <cp:lastPrinted>2018-05-09T14:07:25Z</cp:lastPrinted>
  <dcterms:created xsi:type="dcterms:W3CDTF">2012-09-25T13:15:58Z</dcterms:created>
  <dcterms:modified xsi:type="dcterms:W3CDTF">2018-08-24T15:10:09Z</dcterms:modified>
</cp:coreProperties>
</file>