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60" r:id="rId5"/>
    <p:sldId id="263" r:id="rId6"/>
    <p:sldId id="262" r:id="rId7"/>
    <p:sldId id="265" r:id="rId8"/>
    <p:sldId id="270" r:id="rId9"/>
    <p:sldId id="267" r:id="rId10"/>
    <p:sldId id="268" r:id="rId11"/>
    <p:sldId id="269" r:id="rId12"/>
    <p:sldId id="258" r:id="rId13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1985" autoAdjust="0"/>
  </p:normalViewPr>
  <p:slideViewPr>
    <p:cSldViewPr>
      <p:cViewPr varScale="1">
        <p:scale>
          <a:sx n="77" d="100"/>
          <a:sy n="77" d="100"/>
        </p:scale>
        <p:origin x="-2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656" y="-77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D713A-908E-4F05-A59C-840B5FA0C71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9B6B5F57-289E-42EE-85D7-EEE40DDD4727}">
      <dgm:prSet phldrT="[Текст]"/>
      <dgm:spPr/>
      <dgm:t>
        <a:bodyPr/>
        <a:lstStyle/>
        <a:p>
          <a:r>
            <a:rPr lang="ru-RU" dirty="0" smtClean="0"/>
            <a:t>Поиск пути между областями</a:t>
          </a:r>
          <a:endParaRPr lang="ru-RU" dirty="0"/>
        </a:p>
      </dgm:t>
    </dgm:pt>
    <dgm:pt modelId="{42404B15-DA99-4BE8-95EE-6FA64D69C0B3}" type="parTrans" cxnId="{B0049912-A009-4337-9430-FCAB3FB22C49}">
      <dgm:prSet/>
      <dgm:spPr/>
      <dgm:t>
        <a:bodyPr/>
        <a:lstStyle/>
        <a:p>
          <a:endParaRPr lang="ru-RU"/>
        </a:p>
      </dgm:t>
    </dgm:pt>
    <dgm:pt modelId="{E2A77BD9-908E-4019-9F59-B3A458247858}" type="sibTrans" cxnId="{B0049912-A009-4337-9430-FCAB3FB22C49}">
      <dgm:prSet/>
      <dgm:spPr/>
      <dgm:t>
        <a:bodyPr/>
        <a:lstStyle/>
        <a:p>
          <a:endParaRPr lang="ru-RU"/>
        </a:p>
      </dgm:t>
    </dgm:pt>
    <dgm:pt modelId="{C81546EA-E2E2-4C51-9603-767E4BB46247}">
      <dgm:prSet phldrT="[Текст]"/>
      <dgm:spPr/>
      <dgm:t>
        <a:bodyPr/>
        <a:lstStyle/>
        <a:p>
          <a:r>
            <a:rPr lang="ru-RU" dirty="0" smtClean="0"/>
            <a:t>Поиск пути между дверьми</a:t>
          </a:r>
          <a:endParaRPr lang="ru-RU" dirty="0"/>
        </a:p>
      </dgm:t>
    </dgm:pt>
    <dgm:pt modelId="{D551B672-6866-4440-BC60-8084334290C3}" type="parTrans" cxnId="{8B017AED-7DE1-40E9-AD14-A85182683647}">
      <dgm:prSet/>
      <dgm:spPr/>
      <dgm:t>
        <a:bodyPr/>
        <a:lstStyle/>
        <a:p>
          <a:endParaRPr lang="ru-RU"/>
        </a:p>
      </dgm:t>
    </dgm:pt>
    <dgm:pt modelId="{AFC45B0A-79C5-4E2E-B0BB-FA1ADF7888CA}" type="sibTrans" cxnId="{8B017AED-7DE1-40E9-AD14-A85182683647}">
      <dgm:prSet/>
      <dgm:spPr/>
      <dgm:t>
        <a:bodyPr/>
        <a:lstStyle/>
        <a:p>
          <a:endParaRPr lang="ru-RU"/>
        </a:p>
      </dgm:t>
    </dgm:pt>
    <dgm:pt modelId="{1270107E-0E9B-4E2C-B0B4-D405F46DDBE8}">
      <dgm:prSet phldrT="[Текст]"/>
      <dgm:spPr/>
      <dgm:t>
        <a:bodyPr/>
        <a:lstStyle/>
        <a:p>
          <a:r>
            <a:rPr lang="ru-RU" dirty="0" smtClean="0"/>
            <a:t>Поиск пути между вершинами</a:t>
          </a:r>
          <a:endParaRPr lang="ru-RU" dirty="0"/>
        </a:p>
      </dgm:t>
    </dgm:pt>
    <dgm:pt modelId="{9D4AE42B-8FC5-4E29-9931-C7355083EE73}" type="parTrans" cxnId="{6BA6E0EB-41CE-41F5-8BCB-73AAD4F9F8DE}">
      <dgm:prSet/>
      <dgm:spPr/>
      <dgm:t>
        <a:bodyPr/>
        <a:lstStyle/>
        <a:p>
          <a:endParaRPr lang="ru-RU"/>
        </a:p>
      </dgm:t>
    </dgm:pt>
    <dgm:pt modelId="{3267E6EB-2069-4E06-BB3B-BEDEDB1E0107}" type="sibTrans" cxnId="{6BA6E0EB-41CE-41F5-8BCB-73AAD4F9F8DE}">
      <dgm:prSet/>
      <dgm:spPr/>
      <dgm:t>
        <a:bodyPr/>
        <a:lstStyle/>
        <a:p>
          <a:endParaRPr lang="ru-RU"/>
        </a:p>
      </dgm:t>
    </dgm:pt>
    <dgm:pt modelId="{83465086-DB7C-4C90-81B3-34FE0B1E7AFC}" type="pres">
      <dgm:prSet presAssocID="{162D713A-908E-4F05-A59C-840B5FA0C716}" presName="Name0" presStyleCnt="0">
        <dgm:presLayoutVars>
          <dgm:dir/>
          <dgm:resizeHandles val="exact"/>
        </dgm:presLayoutVars>
      </dgm:prSet>
      <dgm:spPr/>
    </dgm:pt>
    <dgm:pt modelId="{7D377B3E-1D47-49EA-9BD4-FDADC97F6112}" type="pres">
      <dgm:prSet presAssocID="{9B6B5F57-289E-42EE-85D7-EEE40DDD47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F47DD7-4E77-4C78-A034-E03B253D8DD9}" type="pres">
      <dgm:prSet presAssocID="{E2A77BD9-908E-4019-9F59-B3A45824785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344B4D24-4F4D-4CF5-87DE-E9F1575640AD}" type="pres">
      <dgm:prSet presAssocID="{E2A77BD9-908E-4019-9F59-B3A45824785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70899B0E-87AE-4976-89C5-D828B1AEECEB}" type="pres">
      <dgm:prSet presAssocID="{C81546EA-E2E2-4C51-9603-767E4BB4624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4D6509-F81C-451C-87FE-51BD7D7EE734}" type="pres">
      <dgm:prSet presAssocID="{AFC45B0A-79C5-4E2E-B0BB-FA1ADF7888CA}" presName="sibTrans" presStyleLbl="sibTrans2D1" presStyleIdx="1" presStyleCnt="2"/>
      <dgm:spPr/>
      <dgm:t>
        <a:bodyPr/>
        <a:lstStyle/>
        <a:p>
          <a:endParaRPr lang="ru-RU"/>
        </a:p>
      </dgm:t>
    </dgm:pt>
    <dgm:pt modelId="{527756D7-0BEB-4005-85D7-DCE8ED3D3CA3}" type="pres">
      <dgm:prSet presAssocID="{AFC45B0A-79C5-4E2E-B0BB-FA1ADF7888CA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62956A28-28F1-4022-925F-C15641FCA8A8}" type="pres">
      <dgm:prSet presAssocID="{1270107E-0E9B-4E2C-B0B4-D405F46DDBE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A6E0EB-41CE-41F5-8BCB-73AAD4F9F8DE}" srcId="{162D713A-908E-4F05-A59C-840B5FA0C716}" destId="{1270107E-0E9B-4E2C-B0B4-D405F46DDBE8}" srcOrd="2" destOrd="0" parTransId="{9D4AE42B-8FC5-4E29-9931-C7355083EE73}" sibTransId="{3267E6EB-2069-4E06-BB3B-BEDEDB1E0107}"/>
    <dgm:cxn modelId="{BC851BFD-0767-4F5E-ACB1-B06ECF6A30A8}" type="presOf" srcId="{162D713A-908E-4F05-A59C-840B5FA0C716}" destId="{83465086-DB7C-4C90-81B3-34FE0B1E7AFC}" srcOrd="0" destOrd="0" presId="urn:microsoft.com/office/officeart/2005/8/layout/process1"/>
    <dgm:cxn modelId="{ED311E19-AFB2-4A47-AF6C-9F149F3761B3}" type="presOf" srcId="{AFC45B0A-79C5-4E2E-B0BB-FA1ADF7888CA}" destId="{7E4D6509-F81C-451C-87FE-51BD7D7EE734}" srcOrd="0" destOrd="0" presId="urn:microsoft.com/office/officeart/2005/8/layout/process1"/>
    <dgm:cxn modelId="{FDD6A89D-36E2-447C-BCEB-471AD392AB89}" type="presOf" srcId="{9B6B5F57-289E-42EE-85D7-EEE40DDD4727}" destId="{7D377B3E-1D47-49EA-9BD4-FDADC97F6112}" srcOrd="0" destOrd="0" presId="urn:microsoft.com/office/officeart/2005/8/layout/process1"/>
    <dgm:cxn modelId="{49191C37-4963-4366-8335-45F5AA5BA8A0}" type="presOf" srcId="{E2A77BD9-908E-4019-9F59-B3A458247858}" destId="{344B4D24-4F4D-4CF5-87DE-E9F1575640AD}" srcOrd="1" destOrd="0" presId="urn:microsoft.com/office/officeart/2005/8/layout/process1"/>
    <dgm:cxn modelId="{BC8129BD-527A-4328-A078-D3902A67F3A6}" type="presOf" srcId="{C81546EA-E2E2-4C51-9603-767E4BB46247}" destId="{70899B0E-87AE-4976-89C5-D828B1AEECEB}" srcOrd="0" destOrd="0" presId="urn:microsoft.com/office/officeart/2005/8/layout/process1"/>
    <dgm:cxn modelId="{FC020876-676A-4E12-B9F7-A6F85A42F70D}" type="presOf" srcId="{1270107E-0E9B-4E2C-B0B4-D405F46DDBE8}" destId="{62956A28-28F1-4022-925F-C15641FCA8A8}" srcOrd="0" destOrd="0" presId="urn:microsoft.com/office/officeart/2005/8/layout/process1"/>
    <dgm:cxn modelId="{8B017AED-7DE1-40E9-AD14-A85182683647}" srcId="{162D713A-908E-4F05-A59C-840B5FA0C716}" destId="{C81546EA-E2E2-4C51-9603-767E4BB46247}" srcOrd="1" destOrd="0" parTransId="{D551B672-6866-4440-BC60-8084334290C3}" sibTransId="{AFC45B0A-79C5-4E2E-B0BB-FA1ADF7888CA}"/>
    <dgm:cxn modelId="{018EC634-FF18-45BE-A3A9-1CB3267263E3}" type="presOf" srcId="{E2A77BD9-908E-4019-9F59-B3A458247858}" destId="{61F47DD7-4E77-4C78-A034-E03B253D8DD9}" srcOrd="0" destOrd="0" presId="urn:microsoft.com/office/officeart/2005/8/layout/process1"/>
    <dgm:cxn modelId="{B0049912-A009-4337-9430-FCAB3FB22C49}" srcId="{162D713A-908E-4F05-A59C-840B5FA0C716}" destId="{9B6B5F57-289E-42EE-85D7-EEE40DDD4727}" srcOrd="0" destOrd="0" parTransId="{42404B15-DA99-4BE8-95EE-6FA64D69C0B3}" sibTransId="{E2A77BD9-908E-4019-9F59-B3A458247858}"/>
    <dgm:cxn modelId="{C3AD20BC-209D-4D17-B0DE-35932DAD1A42}" type="presOf" srcId="{AFC45B0A-79C5-4E2E-B0BB-FA1ADF7888CA}" destId="{527756D7-0BEB-4005-85D7-DCE8ED3D3CA3}" srcOrd="1" destOrd="0" presId="urn:microsoft.com/office/officeart/2005/8/layout/process1"/>
    <dgm:cxn modelId="{C04073F3-EB9A-4726-9948-7088A9BF25EE}" type="presParOf" srcId="{83465086-DB7C-4C90-81B3-34FE0B1E7AFC}" destId="{7D377B3E-1D47-49EA-9BD4-FDADC97F6112}" srcOrd="0" destOrd="0" presId="urn:microsoft.com/office/officeart/2005/8/layout/process1"/>
    <dgm:cxn modelId="{06290981-8F94-4C3F-B2B4-ADB587E390CC}" type="presParOf" srcId="{83465086-DB7C-4C90-81B3-34FE0B1E7AFC}" destId="{61F47DD7-4E77-4C78-A034-E03B253D8DD9}" srcOrd="1" destOrd="0" presId="urn:microsoft.com/office/officeart/2005/8/layout/process1"/>
    <dgm:cxn modelId="{DFDB983D-1A64-4714-839E-70A29FDCE3B4}" type="presParOf" srcId="{61F47DD7-4E77-4C78-A034-E03B253D8DD9}" destId="{344B4D24-4F4D-4CF5-87DE-E9F1575640AD}" srcOrd="0" destOrd="0" presId="urn:microsoft.com/office/officeart/2005/8/layout/process1"/>
    <dgm:cxn modelId="{4F778879-8019-4E98-A715-8D616113F63C}" type="presParOf" srcId="{83465086-DB7C-4C90-81B3-34FE0B1E7AFC}" destId="{70899B0E-87AE-4976-89C5-D828B1AEECEB}" srcOrd="2" destOrd="0" presId="urn:microsoft.com/office/officeart/2005/8/layout/process1"/>
    <dgm:cxn modelId="{74656191-6F15-4F3B-B041-FDC6959D125A}" type="presParOf" srcId="{83465086-DB7C-4C90-81B3-34FE0B1E7AFC}" destId="{7E4D6509-F81C-451C-87FE-51BD7D7EE734}" srcOrd="3" destOrd="0" presId="urn:microsoft.com/office/officeart/2005/8/layout/process1"/>
    <dgm:cxn modelId="{640E0789-EB3C-49BB-9689-339F742E4CB6}" type="presParOf" srcId="{7E4D6509-F81C-451C-87FE-51BD7D7EE734}" destId="{527756D7-0BEB-4005-85D7-DCE8ED3D3CA3}" srcOrd="0" destOrd="0" presId="urn:microsoft.com/office/officeart/2005/8/layout/process1"/>
    <dgm:cxn modelId="{EFA9CAC4-81A9-4FA8-9CDC-77DDC9EFDF90}" type="presParOf" srcId="{83465086-DB7C-4C90-81B3-34FE0B1E7AFC}" destId="{62956A28-28F1-4022-925F-C15641FCA8A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377B3E-1D47-49EA-9BD4-FDADC97F6112}">
      <dsp:nvSpPr>
        <dsp:cNvPr id="0" name=""/>
        <dsp:cNvSpPr/>
      </dsp:nvSpPr>
      <dsp:spPr>
        <a:xfrm>
          <a:off x="7594" y="111109"/>
          <a:ext cx="2270002" cy="1362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Поиск пути между областями</a:t>
          </a:r>
          <a:endParaRPr lang="ru-RU" sz="2500" kern="1200" dirty="0"/>
        </a:p>
      </dsp:txBody>
      <dsp:txXfrm>
        <a:off x="7594" y="111109"/>
        <a:ext cx="2270002" cy="1362001"/>
      </dsp:txXfrm>
    </dsp:sp>
    <dsp:sp modelId="{61F47DD7-4E77-4C78-A034-E03B253D8DD9}">
      <dsp:nvSpPr>
        <dsp:cNvPr id="0" name=""/>
        <dsp:cNvSpPr/>
      </dsp:nvSpPr>
      <dsp:spPr>
        <a:xfrm>
          <a:off x="2504597" y="510629"/>
          <a:ext cx="481240" cy="5629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504597" y="510629"/>
        <a:ext cx="481240" cy="562960"/>
      </dsp:txXfrm>
    </dsp:sp>
    <dsp:sp modelId="{70899B0E-87AE-4976-89C5-D828B1AEECEB}">
      <dsp:nvSpPr>
        <dsp:cNvPr id="0" name=""/>
        <dsp:cNvSpPr/>
      </dsp:nvSpPr>
      <dsp:spPr>
        <a:xfrm>
          <a:off x="3185598" y="111109"/>
          <a:ext cx="2270002" cy="1362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Поиск пути между дверьми</a:t>
          </a:r>
          <a:endParaRPr lang="ru-RU" sz="2500" kern="1200" dirty="0"/>
        </a:p>
      </dsp:txBody>
      <dsp:txXfrm>
        <a:off x="3185598" y="111109"/>
        <a:ext cx="2270002" cy="1362001"/>
      </dsp:txXfrm>
    </dsp:sp>
    <dsp:sp modelId="{7E4D6509-F81C-451C-87FE-51BD7D7EE734}">
      <dsp:nvSpPr>
        <dsp:cNvPr id="0" name=""/>
        <dsp:cNvSpPr/>
      </dsp:nvSpPr>
      <dsp:spPr>
        <a:xfrm>
          <a:off x="5682601" y="510629"/>
          <a:ext cx="481240" cy="5629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5682601" y="510629"/>
        <a:ext cx="481240" cy="562960"/>
      </dsp:txXfrm>
    </dsp:sp>
    <dsp:sp modelId="{62956A28-28F1-4022-925F-C15641FCA8A8}">
      <dsp:nvSpPr>
        <dsp:cNvPr id="0" name=""/>
        <dsp:cNvSpPr/>
      </dsp:nvSpPr>
      <dsp:spPr>
        <a:xfrm>
          <a:off x="6363602" y="111109"/>
          <a:ext cx="2270002" cy="13620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Поиск пути между вершинами</a:t>
          </a:r>
          <a:endParaRPr lang="ru-RU" sz="2500" kern="1200" dirty="0"/>
        </a:p>
      </dsp:txBody>
      <dsp:txXfrm>
        <a:off x="6363602" y="111109"/>
        <a:ext cx="2270002" cy="1362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C87E6902-B753-4123-98E9-9F133C6893E9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E47BAD9-7067-4D21-B259-90064FCA02B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A316710F-C7EB-4150-B4E3-E22FF53341C6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76BA6F93-5DC5-416B-B383-E526EB2ED0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74-A4CE-467C-970A-2A409784B1A6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C0DD-2448-4A50-9118-37E0F27F1115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88FD-22EE-4809-9814-41C55558EAC7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D760-D0AB-4F75-BC0D-3F2A53BD7BD7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70B5-E89C-4836-A235-C95CF90EF751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968-A1BF-4EFC-9D5B-CD844D10DB55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AEDB-B345-4E19-B05D-3E5E25823B88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8946-FD3A-4D3E-B952-A9761E59FFA4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4CDF-3BAF-45D5-9B63-9F694B38681E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DC78-1570-4D57-B2DB-D0C52DFAFC07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6321-1C2E-4F03-8A80-B01B94DF63A5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A592-E090-45E5-A476-6F790C99AF52}" type="datetime1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4A5D-0466-486B-9280-4C43319F17A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Путеводитель по </a:t>
            </a:r>
            <a:r>
              <a:rPr lang="ru-RU" dirty="0" smtClean="0"/>
              <a:t>зданию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/>
              <a:t>Нить Ариадны»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2636912"/>
          </a:xfrm>
        </p:spPr>
        <p:txBody>
          <a:bodyPr>
            <a:noAutofit/>
          </a:bodyPr>
          <a:lstStyle/>
          <a:p>
            <a:pPr lvl="1" algn="l"/>
            <a:r>
              <a:rPr lang="ru-RU" sz="2000" b="1" dirty="0" smtClean="0">
                <a:solidFill>
                  <a:schemeClr val="tx1"/>
                </a:solidFill>
              </a:rPr>
              <a:t>Автор:			</a:t>
            </a:r>
            <a:r>
              <a:rPr lang="ru-RU" sz="2000" b="1" i="1" dirty="0" smtClean="0">
                <a:solidFill>
                  <a:schemeClr val="tx1"/>
                </a:solidFill>
              </a:rPr>
              <a:t>Инфлянскас </a:t>
            </a:r>
            <a:r>
              <a:rPr lang="ru-RU" sz="2000" b="1" i="1" dirty="0">
                <a:solidFill>
                  <a:schemeClr val="tx1"/>
                </a:solidFill>
              </a:rPr>
              <a:t>Роман </a:t>
            </a:r>
            <a:r>
              <a:rPr lang="ru-RU" sz="2000" b="1" i="1" dirty="0" smtClean="0">
                <a:solidFill>
                  <a:schemeClr val="tx1"/>
                </a:solidFill>
              </a:rPr>
              <a:t>Вацловович</a:t>
            </a:r>
          </a:p>
          <a:p>
            <a:pPr lvl="1" algn="l"/>
            <a:r>
              <a:rPr lang="ru-RU" sz="2000" dirty="0" smtClean="0">
                <a:solidFill>
                  <a:schemeClr val="tx1"/>
                </a:solidFill>
              </a:rPr>
              <a:t>				Люберцы</a:t>
            </a:r>
            <a:r>
              <a:rPr lang="ru-RU" sz="2000" dirty="0">
                <a:solidFill>
                  <a:schemeClr val="tx1"/>
                </a:solidFill>
              </a:rPr>
              <a:t>, лицей №12, 11</a:t>
            </a:r>
            <a:r>
              <a:rPr lang="ru-RU" sz="2000" baseline="30000" dirty="0">
                <a:solidFill>
                  <a:schemeClr val="tx1"/>
                </a:solidFill>
              </a:rPr>
              <a:t>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класс</a:t>
            </a:r>
            <a:endParaRPr lang="ru-RU" sz="2000" u="sng" dirty="0">
              <a:solidFill>
                <a:schemeClr val="tx1"/>
              </a:solidFill>
            </a:endParaRPr>
          </a:p>
          <a:p>
            <a:pPr lvl="1" algn="l"/>
            <a:r>
              <a:rPr lang="ru-RU" sz="2000" b="1" dirty="0">
                <a:solidFill>
                  <a:schemeClr val="tx1"/>
                </a:solidFill>
              </a:rPr>
              <a:t>Научный </a:t>
            </a:r>
            <a:r>
              <a:rPr lang="ru-RU" sz="2000" b="1" dirty="0" smtClean="0">
                <a:solidFill>
                  <a:schemeClr val="tx1"/>
                </a:solidFill>
              </a:rPr>
              <a:t>руководитель:	</a:t>
            </a:r>
            <a:r>
              <a:rPr lang="ru-RU" sz="2000" b="1" i="1" dirty="0" smtClean="0">
                <a:solidFill>
                  <a:schemeClr val="tx1"/>
                </a:solidFill>
              </a:rPr>
              <a:t>Трусов </a:t>
            </a:r>
            <a:r>
              <a:rPr lang="ru-RU" sz="2000" b="1" i="1" dirty="0">
                <a:solidFill>
                  <a:schemeClr val="tx1"/>
                </a:solidFill>
              </a:rPr>
              <a:t>Борис </a:t>
            </a:r>
            <a:r>
              <a:rPr lang="ru-RU" sz="2000" b="1" i="1" dirty="0" smtClean="0">
                <a:solidFill>
                  <a:schemeClr val="tx1"/>
                </a:solidFill>
              </a:rPr>
              <a:t>Георгиевич</a:t>
            </a:r>
          </a:p>
          <a:p>
            <a:pPr lvl="1" algn="l"/>
            <a:r>
              <a:rPr lang="ru-RU" sz="2000" dirty="0" smtClean="0">
                <a:solidFill>
                  <a:schemeClr val="tx1"/>
                </a:solidFill>
              </a:rPr>
              <a:t>				д.т.н</a:t>
            </a:r>
            <a:r>
              <a:rPr lang="ru-RU" sz="2000" dirty="0">
                <a:solidFill>
                  <a:schemeClr val="tx1"/>
                </a:solidFill>
              </a:rPr>
              <a:t>., профессор, заведующий кафедрой </a:t>
            </a:r>
            <a:r>
              <a:rPr lang="ru-RU" sz="2000" dirty="0" smtClean="0">
                <a:solidFill>
                  <a:schemeClr val="tx1"/>
                </a:solidFill>
              </a:rPr>
              <a:t>ИУ-7 				МГТУ </a:t>
            </a:r>
            <a:r>
              <a:rPr lang="ru-RU" sz="2000" dirty="0">
                <a:solidFill>
                  <a:schemeClr val="tx1"/>
                </a:solidFill>
              </a:rPr>
              <a:t>им. Н.Э. </a:t>
            </a:r>
            <a:r>
              <a:rPr lang="ru-RU" sz="2000" dirty="0" smtClean="0">
                <a:solidFill>
                  <a:schemeClr val="tx1"/>
                </a:solidFill>
              </a:rPr>
              <a:t>Баумана</a:t>
            </a:r>
          </a:p>
          <a:p>
            <a:pPr lvl="1" algn="l"/>
            <a:endParaRPr lang="ru-RU" sz="2000" u="sng" dirty="0" smtClean="0">
              <a:solidFill>
                <a:schemeClr val="tx1"/>
              </a:solidFill>
            </a:endParaRPr>
          </a:p>
          <a:p>
            <a:pPr lvl="1"/>
            <a:r>
              <a:rPr lang="ru-RU" sz="2000" dirty="0" smtClean="0">
                <a:solidFill>
                  <a:schemeClr val="tx1"/>
                </a:solidFill>
              </a:rPr>
              <a:t>2011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39552" y="0"/>
            <a:ext cx="8011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ЧЕТЫРНАДЦАТАЯ НАУЧНАЯ КОНФЕРЕНЦИЯ МОЛОДЫХ ИССЛЕДОВАТЕЛЕЙ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«ШАГ В БУДУЩЕЕ, МОСКВА»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Рисование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680"/>
            <a:ext cx="8229600" cy="10081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Связывание вершин с дверьми.</a:t>
            </a:r>
          </a:p>
          <a:p>
            <a:r>
              <a:rPr lang="ru-RU" sz="2400" dirty="0" smtClean="0"/>
              <a:t>Использование прилипания к дверям и вершинам.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56909" y="20699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400" dirty="0" smtClean="0"/>
              <a:t>Связывание этажей</a:t>
            </a:r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467430" y="3140960"/>
            <a:ext cx="8229600" cy="1152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indent="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/>
              <a:t>При объединении областей в вертикаль типа лестница или лифт происходит добавление в граф рёбер, связывающих вершины, соответствующих областям.</a:t>
            </a:r>
          </a:p>
        </p:txBody>
      </p:sp>
      <p:sp>
        <p:nvSpPr>
          <p:cNvPr id="21" name="Содержимое 2"/>
          <p:cNvSpPr txBox="1">
            <a:spLocks/>
          </p:cNvSpPr>
          <p:nvPr/>
        </p:nvSpPr>
        <p:spPr>
          <a:xfrm>
            <a:off x="467430" y="4869200"/>
            <a:ext cx="8229600" cy="98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457200"/>
            <a:endParaRPr lang="ru-RU" sz="2400" dirty="0" smtClean="0"/>
          </a:p>
        </p:txBody>
      </p:sp>
      <p:sp>
        <p:nvSpPr>
          <p:cNvPr id="22" name="Содержимое 2"/>
          <p:cNvSpPr txBox="1">
            <a:spLocks/>
          </p:cNvSpPr>
          <p:nvPr/>
        </p:nvSpPr>
        <p:spPr>
          <a:xfrm>
            <a:off x="467430" y="4725180"/>
            <a:ext cx="8229600" cy="1152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indent="342900">
              <a:spcBef>
                <a:spcPct val="20000"/>
              </a:spcBef>
            </a:pPr>
            <a:r>
              <a:rPr lang="ru-RU" sz="2400" dirty="0" smtClean="0"/>
              <a:t>Задание весов рёбер:</a:t>
            </a:r>
          </a:p>
          <a:p>
            <a:pPr lvl="0" indent="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 smtClean="0"/>
              <a:t>на плоскости: длина ребра;</a:t>
            </a:r>
          </a:p>
          <a:p>
            <a:pPr lvl="0" indent="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 smtClean="0"/>
              <a:t>между этажами: расстояние, которое прошёл бы человек по плоскости, за время подъёма (спуска).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430" y="3501010"/>
            <a:ext cx="8229600" cy="2304320"/>
          </a:xfrm>
        </p:spPr>
        <p:txBody>
          <a:bodyPr>
            <a:noAutofit/>
          </a:bodyPr>
          <a:lstStyle/>
          <a:p>
            <a:pPr marL="0" indent="342900">
              <a:buNone/>
            </a:pPr>
            <a:r>
              <a:rPr lang="ru-RU" sz="2400" dirty="0" smtClean="0"/>
              <a:t>Для поиска пути между вершинами используется алгоритм, основанный на алгоритме Дейкстры.</a:t>
            </a:r>
          </a:p>
          <a:p>
            <a:pPr marL="0" indent="342900">
              <a:buNone/>
            </a:pPr>
            <a:r>
              <a:rPr lang="ru-RU" sz="2400" dirty="0" smtClean="0"/>
              <a:t>Поиск запускается несколько раз с разными параметрами (прокладывать маршрут используя/не используя лестницы/лифты) и выдаёт несколько вариантов путей.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кратчайших путей</a:t>
            </a:r>
            <a:endParaRPr lang="ru-RU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251400" y="1628750"/>
          <a:ext cx="8641200" cy="158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Достигнутые 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/>
              <a:t>показана </a:t>
            </a:r>
            <a:r>
              <a:rPr lang="ru-RU" sz="2400" dirty="0"/>
              <a:t>актуальность разработки путеводителя по зданию;</a:t>
            </a:r>
          </a:p>
          <a:p>
            <a:pPr lvl="0"/>
            <a:r>
              <a:rPr lang="ru-RU" sz="2400" dirty="0"/>
              <a:t>проанализированы алгоритмы для </a:t>
            </a:r>
            <a:r>
              <a:rPr lang="ru-RU" sz="2400" dirty="0" smtClean="0"/>
              <a:t>нахождения</a:t>
            </a:r>
            <a:br>
              <a:rPr lang="ru-RU" sz="2400" dirty="0" smtClean="0"/>
            </a:br>
            <a:r>
              <a:rPr lang="ru-RU" sz="2400" dirty="0" smtClean="0"/>
              <a:t>кратчайших </a:t>
            </a:r>
            <a:r>
              <a:rPr lang="ru-RU" sz="2400" dirty="0"/>
              <a:t>путей;</a:t>
            </a:r>
          </a:p>
          <a:p>
            <a:pPr lvl="0"/>
            <a:r>
              <a:rPr lang="ru-RU" sz="2400" dirty="0"/>
              <a:t>разработан путеводитель по зданию </a:t>
            </a:r>
            <a:r>
              <a:rPr lang="ru-RU" sz="2400" i="1" dirty="0"/>
              <a:t>Нить </a:t>
            </a:r>
            <a:r>
              <a:rPr lang="ru-RU" sz="2400" i="1" dirty="0" smtClean="0"/>
              <a:t>Ариадны</a:t>
            </a:r>
            <a:r>
              <a:rPr lang="ru-RU" sz="2400" dirty="0" smtClean="0"/>
              <a:t>.</a:t>
            </a:r>
            <a:endParaRPr lang="ru-RU" sz="2400" dirty="0"/>
          </a:p>
          <a:p>
            <a:pPr lvl="0"/>
            <a:r>
              <a:rPr lang="ru-RU" sz="2400" dirty="0" smtClean="0"/>
              <a:t>созданы файлы зданий учебно-лабораторного корпуса МГТУ им. Н.Э. Баумана и Государственного Музея Изобразительных Искусств им. А.С. Пушкина для демонстрации работы путеводителя.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lvl="0" indent="342900">
              <a:buNone/>
            </a:pPr>
            <a:r>
              <a:rPr lang="ru-RU" sz="2400" b="1" dirty="0" smtClean="0"/>
              <a:t>Целью работы </a:t>
            </a:r>
            <a:r>
              <a:rPr lang="ru-RU" sz="2400" dirty="0" smtClean="0"/>
              <a:t>является разработка программного обеспечения, позволяющего отображать поэтажный план здания, осуществлять поиск нужных областей и находить между объектами кратчайшие пути.</a:t>
            </a:r>
          </a:p>
          <a:p>
            <a:pPr marL="0" lvl="0" indent="342900">
              <a:buNone/>
            </a:pPr>
            <a:endParaRPr lang="ru-RU" sz="2400" dirty="0" smtClean="0"/>
          </a:p>
          <a:p>
            <a:pPr lvl="0">
              <a:spcBef>
                <a:spcPts val="0"/>
              </a:spcBef>
              <a:buNone/>
            </a:pPr>
            <a:r>
              <a:rPr lang="ru-RU" sz="2400" b="1" dirty="0" smtClean="0"/>
              <a:t>	Решаемые задачи: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анализ предметной области;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создание программного обеспечения;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создание поэтажных планов зданий для тестирования.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путеводителя</a:t>
            </a:r>
            <a:endParaRPr lang="ru-RU" dirty="0"/>
          </a:p>
        </p:txBody>
      </p:sp>
      <p:pic>
        <p:nvPicPr>
          <p:cNvPr id="5" name="Содержимое 4" descr="Схема развертк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390" y="1988800"/>
            <a:ext cx="8754780" cy="375918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Главное </a:t>
            </a:r>
            <a:r>
              <a:rPr lang="ru-RU" dirty="0"/>
              <a:t>окно программы </a:t>
            </a:r>
            <a:r>
              <a:rPr lang="ru-RU" i="1" dirty="0"/>
              <a:t>Ариадна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869" y="1484730"/>
            <a:ext cx="7214262" cy="48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Трёхмерная модель здания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92491" y="1988800"/>
            <a:ext cx="8559018" cy="34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Трёхмерная модель здания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92491" y="1988800"/>
            <a:ext cx="8559018" cy="340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 descr="Схема здания - 2 этаж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050" y="2120388"/>
            <a:ext cx="8907112" cy="2240158"/>
          </a:xfrm>
          <a:prstGeom prst="rect">
            <a:avLst/>
          </a:prstGeom>
        </p:spPr>
      </p:pic>
      <p:pic>
        <p:nvPicPr>
          <p:cNvPr id="16" name="Рисунок 15" descr="Схема здания - 3 с графом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447" y="368510"/>
            <a:ext cx="7764356" cy="183632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476590"/>
            <a:ext cx="5338970" cy="1143000"/>
          </a:xfrm>
        </p:spPr>
        <p:txBody>
          <a:bodyPr>
            <a:noAutofit/>
          </a:bodyPr>
          <a:lstStyle/>
          <a:p>
            <a:r>
              <a:rPr lang="ru-RU" dirty="0" smtClean="0"/>
              <a:t>Поэтажный</a:t>
            </a:r>
            <a:br>
              <a:rPr lang="ru-RU" dirty="0" smtClean="0"/>
            </a:br>
            <a:r>
              <a:rPr lang="ru-RU" dirty="0" smtClean="0"/>
              <a:t>план здания</a:t>
            </a:r>
            <a:endParaRPr lang="ru-RU" dirty="0"/>
          </a:p>
        </p:txBody>
      </p:sp>
      <p:pic>
        <p:nvPicPr>
          <p:cNvPr id="17" name="Рисунок 16" descr="Схема здания - 1 с графом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5320" y="4653170"/>
            <a:ext cx="6927178" cy="1836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Реализуемые функции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Рисование планов этажей</a:t>
            </a:r>
          </a:p>
          <a:p>
            <a:r>
              <a:rPr lang="ru-RU" dirty="0" smtClean="0"/>
              <a:t>Рисование графа</a:t>
            </a:r>
          </a:p>
          <a:p>
            <a:r>
              <a:rPr lang="ru-RU" dirty="0" smtClean="0"/>
              <a:t>Связывание этажей</a:t>
            </a:r>
          </a:p>
          <a:p>
            <a:r>
              <a:rPr lang="ru-RU" dirty="0" smtClean="0"/>
              <a:t>Поиск областей</a:t>
            </a:r>
          </a:p>
          <a:p>
            <a:r>
              <a:rPr lang="ru-RU" dirty="0" smtClean="0"/>
              <a:t>Поиск кратчайших путей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Рисование планов этажей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Создание этажей.</a:t>
            </a:r>
          </a:p>
          <a:p>
            <a:r>
              <a:rPr lang="ru-RU" dirty="0" smtClean="0"/>
              <a:t>Рисование областей и дверей:</a:t>
            </a:r>
          </a:p>
          <a:p>
            <a:pPr lvl="1"/>
            <a:r>
              <a:rPr lang="ru-RU" dirty="0" smtClean="0"/>
              <a:t>хранение в древовидной структуре;</a:t>
            </a:r>
          </a:p>
          <a:p>
            <a:pPr lvl="1"/>
            <a:r>
              <a:rPr lang="ru-RU" dirty="0" smtClean="0"/>
              <a:t>использование прилипания;</a:t>
            </a:r>
          </a:p>
          <a:p>
            <a:pPr lvl="1"/>
            <a:r>
              <a:rPr lang="ru-RU" dirty="0" smtClean="0"/>
              <a:t>возможность использования подложки.</a:t>
            </a:r>
          </a:p>
          <a:p>
            <a:r>
              <a:rPr lang="ru-RU" dirty="0" smtClean="0"/>
              <a:t>Указание свойств областей:</a:t>
            </a:r>
          </a:p>
          <a:p>
            <a:pPr lvl="1"/>
            <a:r>
              <a:rPr lang="ru-RU" dirty="0" smtClean="0"/>
              <a:t>тип: помещение, проём, колонна;</a:t>
            </a:r>
          </a:p>
          <a:p>
            <a:pPr lvl="1"/>
            <a:r>
              <a:rPr lang="ru-RU" dirty="0" smtClean="0"/>
              <a:t>текстовые поля: номер, название, описание, надпись.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0</TotalTime>
  <Words>256</Words>
  <Application>Microsoft Office PowerPoint</Application>
  <PresentationFormat>Экран (4:3)</PresentationFormat>
  <Paragraphs>66</Paragraphs>
  <Slides>12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Презентация</vt:lpstr>
      <vt:lpstr>Путеводитель по зданию «Нить Ариадны»</vt:lpstr>
      <vt:lpstr>Цели и задачи работы</vt:lpstr>
      <vt:lpstr>Состав путеводителя</vt:lpstr>
      <vt:lpstr>Главное окно программы Ариадна</vt:lpstr>
      <vt:lpstr>Трёхмерная модель здания</vt:lpstr>
      <vt:lpstr>Трёхмерная модель здания</vt:lpstr>
      <vt:lpstr>Поэтажный план здания</vt:lpstr>
      <vt:lpstr>Реализуемые функции программы</vt:lpstr>
      <vt:lpstr>Рисование планов этажей</vt:lpstr>
      <vt:lpstr>Рисование графа</vt:lpstr>
      <vt:lpstr>Поиск кратчайших путей</vt:lpstr>
      <vt:lpstr>Достигнутые результаты</vt:lpstr>
    </vt:vector>
  </TitlesOfParts>
  <Company>ИРВ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Путеводитель по зданию «Нить Ариадны»</dc:title>
  <dc:creator>Роман</dc:creator>
  <cp:lastModifiedBy>Роман</cp:lastModifiedBy>
  <cp:revision>1</cp:revision>
  <dcterms:created xsi:type="dcterms:W3CDTF">2011-03-21T23:04:12Z</dcterms:created>
  <dcterms:modified xsi:type="dcterms:W3CDTF">2011-03-21T23:04:53Z</dcterms:modified>
</cp:coreProperties>
</file>