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3"/>
  </p:handoutMasterIdLst>
  <p:sldIdLst>
    <p:sldId id="256" r:id="rId3"/>
    <p:sldId id="257" r:id="rId5"/>
    <p:sldId id="284" r:id="rId6"/>
    <p:sldId id="258" r:id="rId7"/>
    <p:sldId id="259" r:id="rId8"/>
    <p:sldId id="276" r:id="rId9"/>
    <p:sldId id="336" r:id="rId10"/>
    <p:sldId id="315" r:id="rId11"/>
    <p:sldId id="317" r:id="rId12"/>
    <p:sldId id="316" r:id="rId13"/>
    <p:sldId id="318" r:id="rId14"/>
    <p:sldId id="319" r:id="rId15"/>
    <p:sldId id="320" r:id="rId16"/>
    <p:sldId id="321" r:id="rId17"/>
    <p:sldId id="322" r:id="rId18"/>
    <p:sldId id="323" r:id="rId19"/>
    <p:sldId id="334" r:id="rId20"/>
    <p:sldId id="335" r:id="rId21"/>
    <p:sldId id="325" r:id="rId22"/>
    <p:sldId id="326" r:id="rId23"/>
    <p:sldId id="327" r:id="rId24"/>
    <p:sldId id="337" r:id="rId25"/>
    <p:sldId id="328" r:id="rId26"/>
    <p:sldId id="329" r:id="rId27"/>
    <p:sldId id="313" r:id="rId28"/>
    <p:sldId id="300" r:id="rId29"/>
    <p:sldId id="330" r:id="rId30"/>
    <p:sldId id="331" r:id="rId31"/>
    <p:sldId id="305" r:id="rId32"/>
    <p:sldId id="306" r:id="rId33"/>
    <p:sldId id="338" r:id="rId34"/>
    <p:sldId id="299" r:id="rId35"/>
    <p:sldId id="307" r:id="rId36"/>
    <p:sldId id="308" r:id="rId37"/>
    <p:sldId id="309" r:id="rId38"/>
    <p:sldId id="333" r:id="rId39"/>
    <p:sldId id="263" r:id="rId40"/>
    <p:sldId id="267" r:id="rId41"/>
    <p:sldId id="268" r:id="rId42"/>
    <p:sldId id="302" r:id="rId43"/>
    <p:sldId id="312" r:id="rId44"/>
    <p:sldId id="264" r:id="rId45"/>
    <p:sldId id="310" r:id="rId46"/>
    <p:sldId id="269" r:id="rId47"/>
    <p:sldId id="272" r:id="rId48"/>
    <p:sldId id="270" r:id="rId49"/>
    <p:sldId id="271" r:id="rId50"/>
    <p:sldId id="311" r:id="rId51"/>
    <p:sldId id="273" r:id="rId5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DB"/>
    <a:srgbClr val="00EBE6"/>
    <a:srgbClr val="66FFFF"/>
    <a:srgbClr val="000000"/>
    <a:srgbClr val="62F030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83" autoAdjust="0"/>
    <p:restoredTop sz="81277" autoAdjust="0"/>
  </p:normalViewPr>
  <p:slideViewPr>
    <p:cSldViewPr showGuides="1">
      <p:cViewPr varScale="1">
        <p:scale>
          <a:sx n="75" d="100"/>
          <a:sy n="75" d="100"/>
        </p:scale>
        <p:origin x="84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72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handoutMaster" Target="handoutMasters/handoutMaster1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ABBF2-B11D-45A3-9B3C-587D20C72708}" type="datetimeFigureOut">
              <a:rPr lang="fr-FR" smtClean="0"/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FFC8B-1616-4606-8691-7DBAF92517A2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2508-C112-497C-8D9C-CAC8939D10D8}" type="datetimeFigureOut">
              <a:rPr lang="fr-FR" smtClean="0"/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81704-2492-4B9A-B7E9-4DDE798B5235}" type="slidenum">
              <a:rPr lang="fr-FR" smtClean="0"/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1704-2492-4B9A-B7E9-4DDE798B5235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Portée</a:t>
            </a:r>
            <a:r>
              <a:rPr lang="fr-FR" baseline="0" dirty="0"/>
              <a:t> des variables :</a:t>
            </a:r>
            <a:endParaRPr lang="fr-FR" baseline="0" dirty="0"/>
          </a:p>
          <a:p>
            <a:r>
              <a:rPr lang="fr-FR" baseline="0" dirty="0"/>
              <a:t>Globales (interdites)</a:t>
            </a:r>
            <a:endParaRPr lang="fr-FR" baseline="0" dirty="0"/>
          </a:p>
          <a:p>
            <a:r>
              <a:rPr lang="fr-FR" baseline="0" dirty="0"/>
              <a:t>Locales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1704-2492-4B9A-B7E9-4DDE798B523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fr-FR" dirty="0"/>
              <a:t>Le code est </a:t>
            </a:r>
            <a:r>
              <a:rPr lang="fr-FR" b="1" dirty="0"/>
              <a:t>clair</a:t>
            </a:r>
            <a:r>
              <a:rPr lang="fr-FR" dirty="0"/>
              <a:t> et </a:t>
            </a:r>
            <a:r>
              <a:rPr lang="fr-FR" b="1" dirty="0"/>
              <a:t>structuré</a:t>
            </a:r>
            <a:r>
              <a:rPr lang="fr-FR" dirty="0"/>
              <a:t> : décomposition en fonctions simples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881704-2492-4B9A-B7E9-4DDE798B5235}" type="slidenum">
              <a:rPr lang="fr-FR" smtClean="0"/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 i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B353-807B-4B4A-810B-46306D09845E}" type="datetime1">
              <a:rPr lang="fr-FR" smtClean="0"/>
            </a:fld>
            <a:endParaRPr lang="fr-FR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dirty="0"/>
              <a:t>Langage C</a:t>
            </a:r>
            <a:endParaRPr lang="fr-F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9654B-CC37-407E-9447-52EF80A4AEB5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BE5D-89C6-4FB6-875E-324E5AEA403D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979512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anose="020B0604020202020204" pitchFamily="34" charset="0"/>
              <a:buChar char="•"/>
              <a:defRPr/>
            </a:lvl9pPr>
          </a:lstStyle>
          <a:p>
            <a:pPr lvl="0"/>
            <a:r>
              <a:rPr lang="fr-FR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9AC5-FD37-4A60-94DB-CC4A85FE9603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11C8-57FE-446B-90AD-F3BF677FBBD8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BAA7-F6DD-476E-BD56-0300EAA35E5F}" type="datetime1">
              <a:rPr lang="fr-FR" smtClean="0"/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 hasCustomPrompt="1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 hasCustomPrompt="1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4704"/>
            <a:ext cx="8229600" cy="835496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01238-72AD-46FD-BB85-FFD53B05A9C7}" type="datetime1">
              <a:rPr lang="fr-FR" smtClean="0"/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01EA-10D4-4D1C-B827-B3B4253E1CFD}" type="datetime1">
              <a:rPr lang="fr-FR" smtClean="0"/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  <a:p>
            <a:pPr lvl="1"/>
            <a:r>
              <a:rPr lang="fr-FR"/>
              <a:t>Deuxième niveau</a:t>
            </a:r>
            <a:endParaRPr lang="fr-FR"/>
          </a:p>
          <a:p>
            <a:pPr lvl="2"/>
            <a:r>
              <a:rPr lang="fr-FR"/>
              <a:t>Troisième niveau</a:t>
            </a:r>
            <a:endParaRPr lang="fr-FR"/>
          </a:p>
          <a:p>
            <a:pPr lvl="3"/>
            <a:r>
              <a:rPr lang="fr-FR"/>
              <a:t>Quatrième niveau</a:t>
            </a:r>
            <a:endParaRPr lang="fr-FR"/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B4C4A-01E0-4D95-836B-5B77C8B19CB1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13478-546C-4AEB-BAE2-6780AE3FF1C6}" type="datetime1">
              <a:rPr lang="fr-FR" smtClean="0"/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  <a:endParaRPr lang="fr-FR" dirty="0"/>
          </a:p>
          <a:p>
            <a:pPr lvl="1"/>
            <a:r>
              <a:rPr lang="fr-FR" dirty="0"/>
              <a:t>Deuxième niveau</a:t>
            </a:r>
            <a:endParaRPr lang="fr-FR" dirty="0"/>
          </a:p>
          <a:p>
            <a:pPr lvl="2"/>
            <a:r>
              <a:rPr lang="fr-FR" dirty="0"/>
              <a:t>Troisième niveau</a:t>
            </a:r>
            <a:endParaRPr lang="fr-FR" dirty="0"/>
          </a:p>
          <a:p>
            <a:pPr lvl="3"/>
            <a:r>
              <a:rPr lang="fr-FR" dirty="0"/>
              <a:t>Quatrième niveau</a:t>
            </a:r>
            <a:endParaRPr lang="fr-FR" dirty="0"/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B2EBFA09-08D7-4DAE-8957-5DBCAB161F55}" type="datetime1">
              <a:rPr lang="fr-FR" smtClean="0"/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5F63D596-94C8-4CA0-8194-164D75C73FE8}" type="slidenum">
              <a:rPr lang="fr-FR" smtClean="0"/>
            </a:fld>
            <a:endParaRPr lang="fr-FR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" y="2381"/>
            <a:ext cx="105727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accent1">
              <a:lumMod val="75000"/>
            </a:schemeClr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anose="02070309020205020404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512167"/>
          </a:xfrm>
        </p:spPr>
        <p:txBody>
          <a:bodyPr/>
          <a:lstStyle/>
          <a:p>
            <a:r>
              <a:rPr lang="fr-FR" dirty="0"/>
              <a:t>Algorithmique</a:t>
            </a:r>
            <a:br>
              <a:rPr lang="fr-FR" dirty="0"/>
            </a:br>
            <a:r>
              <a:rPr lang="fr-FR" dirty="0"/>
              <a:t>et Langage C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Elisabeth Rendler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sz="1600" dirty="0"/>
              <a:t>elisabeth.rendler@ece.fr</a:t>
            </a:r>
            <a:endParaRPr lang="fr-FR" sz="1600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2"/>
          </p:nvPr>
        </p:nvSpPr>
        <p:spPr>
          <a:xfrm>
            <a:off x="659165" y="6448251"/>
            <a:ext cx="2847975" cy="365125"/>
          </a:xfrm>
        </p:spPr>
        <p:txBody>
          <a:bodyPr/>
          <a:lstStyle/>
          <a:p>
            <a:r>
              <a:rPr lang="fr-FR" dirty="0"/>
              <a:t>Langage C</a:t>
            </a:r>
            <a:endParaRPr lang="fr-FR" dirty="0"/>
          </a:p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Ordinateur : périphériques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45467"/>
            <a:ext cx="8229600" cy="4080696"/>
          </a:xfrm>
        </p:spPr>
        <p:txBody>
          <a:bodyPr>
            <a:normAutofit lnSpcReduction="10000"/>
          </a:bodyPr>
          <a:lstStyle/>
          <a:p>
            <a:r>
              <a:rPr lang="fr-FR" sz="3200" dirty="0"/>
              <a:t>CDROM / DVDROM</a:t>
            </a:r>
            <a:endParaRPr lang="fr-FR" sz="3200" dirty="0"/>
          </a:p>
          <a:p>
            <a:r>
              <a:rPr lang="fr-FR" sz="3200" dirty="0"/>
              <a:t>Clé USB / Disquettes</a:t>
            </a:r>
            <a:endParaRPr lang="fr-FR" sz="3200" dirty="0"/>
          </a:p>
          <a:p>
            <a:r>
              <a:rPr lang="fr-FR" sz="3200" dirty="0"/>
              <a:t>Cartes son</a:t>
            </a:r>
            <a:endParaRPr lang="fr-FR" sz="3200" dirty="0"/>
          </a:p>
          <a:p>
            <a:r>
              <a:rPr lang="fr-FR" sz="3200" dirty="0"/>
              <a:t>Carte contrôleur</a:t>
            </a:r>
            <a:endParaRPr lang="fr-FR" sz="3200" dirty="0"/>
          </a:p>
          <a:p>
            <a:r>
              <a:rPr lang="fr-FR" sz="3200" dirty="0"/>
              <a:t>Carte graphique</a:t>
            </a:r>
            <a:endParaRPr lang="fr-FR" sz="3200" dirty="0"/>
          </a:p>
          <a:p>
            <a:r>
              <a:rPr lang="fr-FR" sz="3200" dirty="0"/>
              <a:t>Imprimante</a:t>
            </a:r>
            <a:endParaRPr lang="fr-FR" sz="3200" dirty="0"/>
          </a:p>
          <a:p>
            <a:r>
              <a:rPr lang="fr-FR" sz="3200" dirty="0"/>
              <a:t>Etc.</a:t>
            </a:r>
            <a:endParaRPr lang="fr-FR" sz="3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Processeur/</a:t>
            </a:r>
            <a:br>
              <a:rPr lang="fr-FR" dirty="0"/>
            </a:br>
            <a:r>
              <a:rPr lang="fr-FR" dirty="0"/>
              <a:t>CPU Central </a:t>
            </a:r>
            <a:r>
              <a:rPr lang="fr-FR" dirty="0" err="1"/>
              <a:t>Processing</a:t>
            </a:r>
            <a:r>
              <a:rPr lang="fr-FR" dirty="0"/>
              <a:t> Unit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Le rôle du processeur est de </a:t>
            </a:r>
            <a:r>
              <a:rPr lang="fr-FR" b="1" dirty="0">
                <a:solidFill>
                  <a:schemeClr val="accent2"/>
                </a:solidFill>
              </a:rPr>
              <a:t>traiter les opérations et instructions en langage machine</a:t>
            </a:r>
            <a:r>
              <a:rPr lang="fr-FR" dirty="0"/>
              <a:t> des programmes informatiques : </a:t>
            </a:r>
            <a:endParaRPr lang="fr-FR" dirty="0"/>
          </a:p>
          <a:p>
            <a:pPr lvl="1"/>
            <a:r>
              <a:rPr lang="fr-FR" dirty="0"/>
              <a:t>Lire les données en mémoire</a:t>
            </a:r>
            <a:endParaRPr lang="fr-FR" dirty="0"/>
          </a:p>
          <a:p>
            <a:pPr lvl="1"/>
            <a:r>
              <a:rPr lang="fr-FR" dirty="0"/>
              <a:t>Ecrire les données en mémoire</a:t>
            </a:r>
            <a:endParaRPr lang="fr-FR" dirty="0"/>
          </a:p>
          <a:p>
            <a:pPr lvl="1"/>
            <a:r>
              <a:rPr lang="fr-FR" dirty="0"/>
              <a:t>Calculer</a:t>
            </a:r>
            <a:endParaRPr lang="fr-FR" dirty="0"/>
          </a:p>
          <a:p>
            <a:r>
              <a:rPr lang="fr-FR" dirty="0"/>
              <a:t>On appelle </a:t>
            </a:r>
            <a:r>
              <a:rPr lang="fr-FR" b="1" dirty="0">
                <a:solidFill>
                  <a:schemeClr val="accent2"/>
                </a:solidFill>
              </a:rPr>
              <a:t>microprocesseur</a:t>
            </a:r>
            <a:r>
              <a:rPr lang="fr-FR" dirty="0"/>
              <a:t> quand il n’y a qu’un seul circuit intégré (une seule carte)</a:t>
            </a:r>
            <a:endParaRPr lang="fr-FR" dirty="0"/>
          </a:p>
          <a:p>
            <a:r>
              <a:rPr lang="fr-FR" dirty="0"/>
              <a:t>Sa </a:t>
            </a:r>
            <a:r>
              <a:rPr lang="fr-FR" b="1" dirty="0">
                <a:solidFill>
                  <a:schemeClr val="accent2"/>
                </a:solidFill>
              </a:rPr>
              <a:t>vitesse</a:t>
            </a:r>
            <a:r>
              <a:rPr lang="fr-FR" dirty="0"/>
              <a:t> (basée sur l’horloge interne) se mesure en Hertz (Hz, voire GHz). Cela correspond au nombre d’opérations traités à la seconde.</a:t>
            </a:r>
            <a:endParaRPr lang="fr-FR" dirty="0"/>
          </a:p>
          <a:p>
            <a:pPr marL="355600" indent="0">
              <a:buNone/>
            </a:pPr>
            <a:r>
              <a:rPr lang="fr-FR" dirty="0"/>
              <a:t>Le processeur est aussi appelé ‘</a:t>
            </a:r>
            <a:r>
              <a:rPr lang="fr-FR" b="1" dirty="0" err="1">
                <a:solidFill>
                  <a:schemeClr val="accent2"/>
                </a:solidFill>
              </a:rPr>
              <a:t>core</a:t>
            </a:r>
            <a:r>
              <a:rPr lang="fr-FR" dirty="0"/>
              <a:t>’. Actuellement les puces peuvent contenir plusieurs ‘</a:t>
            </a:r>
            <a:r>
              <a:rPr lang="fr-FR" dirty="0" err="1"/>
              <a:t>cores</a:t>
            </a:r>
            <a:r>
              <a:rPr lang="fr-FR" dirty="0"/>
              <a:t>’ ce qui augmentent la vitesse d’exécution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708920"/>
            <a:ext cx="8229600" cy="3417243"/>
          </a:xfrm>
        </p:spPr>
        <p:txBody>
          <a:bodyPr>
            <a:normAutofit/>
          </a:bodyPr>
          <a:lstStyle/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  <a:latin typeface="Calibri" panose="020F0502020204030204" charset="0"/>
                <a:cs typeface="Calibri" panose="020F0502020204030204" charset="0"/>
              </a:rPr>
              <a:t>Les opérations sont </a:t>
            </a:r>
            <a:r>
              <a:rPr lang="fr-FR" sz="2200" b="1" i="0" u="none" strike="noStrike" baseline="0" dirty="0">
                <a:solidFill>
                  <a:schemeClr val="accent2"/>
                </a:solidFill>
                <a:latin typeface="Calibri" panose="020F0502020204030204" charset="0"/>
                <a:cs typeface="Calibri" panose="020F0502020204030204" charset="0"/>
              </a:rPr>
              <a:t>câblées dans le processeur </a:t>
            </a:r>
            <a:r>
              <a:rPr lang="fr-FR" sz="2200" b="0" i="0" u="none" strike="noStrike" baseline="0" dirty="0">
                <a:solidFill>
                  <a:srgbClr val="797A7A"/>
                </a:solidFill>
                <a:latin typeface="Calibri" panose="020F0502020204030204" charset="0"/>
                <a:cs typeface="Calibri" panose="020F0502020204030204" charset="0"/>
              </a:rPr>
              <a:t>; c'est-à-dire qu'elles sont effectuées par des </a:t>
            </a:r>
            <a:r>
              <a:rPr lang="fr-FR" sz="2200" b="1" i="0" u="none" strike="noStrike" baseline="0" dirty="0">
                <a:solidFill>
                  <a:schemeClr val="accent2"/>
                </a:solidFill>
                <a:latin typeface="Calibri" panose="020F0502020204030204" charset="0"/>
                <a:cs typeface="Calibri" panose="020F0502020204030204" charset="0"/>
              </a:rPr>
              <a:t>circuits électroniques</a:t>
            </a:r>
            <a:r>
              <a:rPr lang="fr-FR" sz="2200" b="0" i="0" u="none" strike="noStrike" baseline="0" dirty="0">
                <a:solidFill>
                  <a:srgbClr val="797A7A"/>
                </a:solidFill>
                <a:latin typeface="Calibri" panose="020F0502020204030204" charset="0"/>
                <a:cs typeface="Calibri" panose="020F0502020204030204" charset="0"/>
              </a:rPr>
              <a:t>.</a:t>
            </a:r>
            <a:endParaRPr lang="fr-FR" sz="2200" b="0" i="0" u="none" strike="noStrike" baseline="0" dirty="0">
              <a:solidFill>
                <a:srgbClr val="797A7A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fr-FR" sz="2200" dirty="0"/>
              <a:t>Les processeurs incorporent au moins l'addition, la soustraction et la multiplication.</a:t>
            </a: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Mémoire Centrale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>
            <a:noAutofit/>
          </a:bodyPr>
          <a:lstStyle/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  <a:latin typeface="+mn-lt"/>
              </a:rPr>
              <a:t>On appelle </a:t>
            </a:r>
            <a:r>
              <a:rPr lang="fr-FR" sz="2200" b="1" i="0" u="none" strike="noStrike" baseline="0" dirty="0">
                <a:solidFill>
                  <a:schemeClr val="accent2"/>
                </a:solidFill>
                <a:latin typeface="+mn-lt"/>
              </a:rPr>
              <a:t>mémoire centrale </a:t>
            </a:r>
            <a:r>
              <a:rPr lang="fr-FR" sz="2200" b="0" i="0" u="none" strike="noStrike" baseline="0" dirty="0">
                <a:solidFill>
                  <a:srgbClr val="797A7A"/>
                </a:solidFill>
                <a:latin typeface="+mn-lt"/>
              </a:rPr>
              <a:t>l'endroit où sont stockées temporairement les données et les programmes en cours de traitement par le processeur.</a:t>
            </a:r>
            <a:endParaRPr lang="fr-FR" sz="2200" b="0" i="0" u="none" strike="noStrike" baseline="0" dirty="0">
              <a:solidFill>
                <a:srgbClr val="797A7A"/>
              </a:solidFill>
              <a:latin typeface="+mn-lt"/>
            </a:endParaRPr>
          </a:p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  <a:latin typeface="+mn-lt"/>
              </a:rPr>
              <a:t>Bien que les disques SSD occupent de plus en plus souvent ce rôle, la mémoire centrale est habituellement stockée en </a:t>
            </a:r>
            <a:r>
              <a:rPr lang="fr-FR" sz="2200" b="1" i="0" u="none" strike="noStrike" baseline="0" dirty="0">
                <a:solidFill>
                  <a:schemeClr val="accent2"/>
                </a:solidFill>
                <a:latin typeface="+mn-lt"/>
              </a:rPr>
              <a:t>mémoire vive (RAM)</a:t>
            </a:r>
            <a:r>
              <a:rPr lang="fr-FR" sz="2200" b="1" i="0" u="none" strike="noStrike" baseline="0" dirty="0">
                <a:solidFill>
                  <a:srgbClr val="577A7A"/>
                </a:solidFill>
                <a:latin typeface="+mn-lt"/>
              </a:rPr>
              <a:t> </a:t>
            </a:r>
            <a:r>
              <a:rPr lang="fr-FR" sz="2200" b="0" i="0" u="none" strike="noStrike" baseline="0" dirty="0">
                <a:solidFill>
                  <a:srgbClr val="797A7A"/>
                </a:solidFill>
                <a:latin typeface="+mn-lt"/>
              </a:rPr>
              <a:t>:</a:t>
            </a:r>
            <a:endParaRPr lang="fr-FR" sz="2200" b="0" i="0" u="none" strike="noStrike" baseline="0" dirty="0">
              <a:solidFill>
                <a:srgbClr val="797A7A"/>
              </a:solidFill>
              <a:latin typeface="+mn-lt"/>
            </a:endParaRPr>
          </a:p>
          <a:p>
            <a:pPr lvl="1"/>
            <a:r>
              <a:rPr lang="fr-FR" sz="1400" b="1" i="0" u="none" strike="noStrike" baseline="0" dirty="0">
                <a:solidFill>
                  <a:schemeClr val="accent2"/>
                </a:solidFill>
                <a:latin typeface="+mn-lt"/>
              </a:rPr>
              <a:t>Rapide</a:t>
            </a:r>
            <a:r>
              <a:rPr lang="fr-FR" sz="1400" b="1" i="0" u="none" strike="noStrike" baseline="0" dirty="0">
                <a:solidFill>
                  <a:srgbClr val="577A7A"/>
                </a:solidFill>
                <a:latin typeface="+mn-lt"/>
              </a:rPr>
              <a:t> </a:t>
            </a:r>
            <a:r>
              <a:rPr lang="fr-FR" sz="1400" b="0" i="0" u="none" strike="noStrike" baseline="0" dirty="0">
                <a:solidFill>
                  <a:srgbClr val="797A7A"/>
                </a:solidFill>
                <a:latin typeface="+mn-lt"/>
              </a:rPr>
              <a:t>: fournit rapidement les données au processeur.</a:t>
            </a:r>
            <a:endParaRPr lang="fr-FR" sz="1400" b="0" i="0" u="none" strike="noStrike" baseline="0" dirty="0">
              <a:solidFill>
                <a:srgbClr val="797A7A"/>
              </a:solidFill>
              <a:latin typeface="+mn-lt"/>
            </a:endParaRPr>
          </a:p>
          <a:p>
            <a:pPr lvl="1"/>
            <a:r>
              <a:rPr lang="fr-FR" sz="1400" b="1" i="0" u="none" strike="noStrike" baseline="0" dirty="0">
                <a:solidFill>
                  <a:schemeClr val="accent2"/>
                </a:solidFill>
                <a:latin typeface="+mn-lt"/>
              </a:rPr>
              <a:t>Volatile</a:t>
            </a:r>
            <a:r>
              <a:rPr lang="fr-FR" sz="1400" b="1" i="0" u="none" strike="noStrike" baseline="0" dirty="0">
                <a:solidFill>
                  <a:srgbClr val="577A7A"/>
                </a:solidFill>
                <a:latin typeface="+mn-lt"/>
              </a:rPr>
              <a:t> </a:t>
            </a:r>
            <a:r>
              <a:rPr lang="fr-FR" sz="1400" b="0" i="0" u="none" strike="noStrike" baseline="0" dirty="0">
                <a:solidFill>
                  <a:srgbClr val="797A7A"/>
                </a:solidFill>
                <a:latin typeface="+mn-lt"/>
              </a:rPr>
              <a:t>: perte des données dès que l'ordinateur n'est plus alimenté en électricité (contrairement à la mémoire ROM, disques durs) ou lorsque le programme associé se termine.</a:t>
            </a:r>
            <a:endParaRPr lang="fr-FR" sz="1400" b="0" i="0" u="none" strike="noStrike" baseline="0" dirty="0">
              <a:solidFill>
                <a:srgbClr val="797A7A"/>
              </a:solidFill>
              <a:latin typeface="+mn-lt"/>
            </a:endParaRPr>
          </a:p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  <a:latin typeface="+mn-lt"/>
              </a:rPr>
              <a:t>Les valeurs des variables de nos programmes seront stockées en mémoire centrale.</a:t>
            </a:r>
            <a:endParaRPr lang="fr-FR" sz="2200" dirty="0">
              <a:latin typeface="+mn-lt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620688"/>
            <a:ext cx="9105252" cy="979512"/>
          </a:xfrm>
        </p:spPr>
        <p:txBody>
          <a:bodyPr/>
          <a:lstStyle/>
          <a:p>
            <a:r>
              <a:rPr lang="fr-FR" dirty="0"/>
              <a:t>Stockage de l’information : </a:t>
            </a:r>
            <a:br>
              <a:rPr lang="fr-FR" dirty="0"/>
            </a:br>
            <a:r>
              <a:rPr lang="fr-FR" dirty="0"/>
              <a:t>Disque dur/SSD/Mémoire Flash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04864"/>
            <a:ext cx="8229600" cy="3921299"/>
          </a:xfrm>
        </p:spPr>
        <p:txBody>
          <a:bodyPr>
            <a:noAutofit/>
          </a:bodyPr>
          <a:lstStyle/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</a:rPr>
              <a:t>Ces supports permettent de </a:t>
            </a:r>
            <a:r>
              <a:rPr lang="fr-FR" sz="2200" b="0" i="0" u="none" strike="noStrike" baseline="0" dirty="0">
                <a:solidFill>
                  <a:schemeClr val="accent2"/>
                </a:solidFill>
              </a:rPr>
              <a:t>stocker des fichiers sur le </a:t>
            </a:r>
            <a:r>
              <a:rPr lang="fr-FR" sz="2200" b="1" i="0" u="none" strike="noStrike" baseline="0" dirty="0">
                <a:solidFill>
                  <a:schemeClr val="accent2"/>
                </a:solidFill>
              </a:rPr>
              <a:t>long terme</a:t>
            </a:r>
            <a:r>
              <a:rPr lang="fr-FR" sz="2200" b="0" i="0" u="none" strike="noStrike" baseline="0" dirty="0">
                <a:solidFill>
                  <a:schemeClr val="accent2"/>
                </a:solidFill>
              </a:rPr>
              <a:t>, </a:t>
            </a:r>
            <a:r>
              <a:rPr lang="fr-FR" sz="2200" b="1" i="0" u="none" strike="noStrike" baseline="0" dirty="0">
                <a:solidFill>
                  <a:schemeClr val="accent2"/>
                </a:solidFill>
              </a:rPr>
              <a:t>au-delà de la durée de vie d'un programme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, même lorsque l'ordinateur est éteint.</a:t>
            </a:r>
            <a:endParaRPr lang="fr-FR" sz="2200" b="0" i="0" u="none" strike="noStrike" baseline="0" dirty="0">
              <a:solidFill>
                <a:srgbClr val="797A7A"/>
              </a:solidFill>
            </a:endParaRPr>
          </a:p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</a:rPr>
              <a:t>Le disque dur stocke le système d'exploitation (</a:t>
            </a:r>
            <a:r>
              <a:rPr lang="fr-FR" sz="2200" b="1" i="0" u="none" strike="noStrike" baseline="0" dirty="0">
                <a:solidFill>
                  <a:schemeClr val="accent2"/>
                </a:solidFill>
              </a:rPr>
              <a:t>OS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), les programmes installés et les fichiers du/des </a:t>
            </a:r>
            <a:r>
              <a:rPr lang="fr-FR" sz="2200" b="0" i="0" u="none" strike="noStrike" baseline="0" dirty="0" err="1">
                <a:solidFill>
                  <a:srgbClr val="797A7A"/>
                </a:solidFill>
              </a:rPr>
              <a:t>utilisateur·s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.</a:t>
            </a:r>
            <a:endParaRPr lang="fr-FR" sz="2200" b="0" i="0" u="none" strike="noStrike" baseline="0" dirty="0">
              <a:solidFill>
                <a:srgbClr val="797A7A"/>
              </a:solidFill>
            </a:endParaRPr>
          </a:p>
          <a:p>
            <a:pPr lvl="1"/>
            <a:r>
              <a:rPr lang="fr-FR" sz="1400" b="1" i="0" u="none" strike="noStrike" baseline="0" dirty="0">
                <a:solidFill>
                  <a:schemeClr val="accent2"/>
                </a:solidFill>
              </a:rPr>
              <a:t>Disque dur </a:t>
            </a:r>
            <a:r>
              <a:rPr lang="fr-FR" sz="1400" b="0" i="0" u="none" strike="noStrike" baseline="0" dirty="0">
                <a:solidFill>
                  <a:srgbClr val="7A7A7A"/>
                </a:solidFill>
              </a:rPr>
              <a:t>: stockage physique sur bande magnétique, sensible aux chocs, relativement lent.</a:t>
            </a:r>
            <a:endParaRPr lang="fr-FR" sz="1400" b="0" i="0" u="none" strike="noStrike" baseline="0" dirty="0">
              <a:solidFill>
                <a:srgbClr val="7A7A7A"/>
              </a:solidFill>
            </a:endParaRPr>
          </a:p>
          <a:p>
            <a:pPr lvl="1"/>
            <a:r>
              <a:rPr lang="fr-FR" sz="1400" b="1" i="0" u="none" strike="noStrike" baseline="0" dirty="0">
                <a:solidFill>
                  <a:schemeClr val="accent2"/>
                </a:solidFill>
              </a:rPr>
              <a:t>Mémoire flash </a:t>
            </a:r>
            <a:r>
              <a:rPr lang="fr-FR" sz="1400" b="0" i="0" u="none" strike="noStrike" baseline="0" dirty="0">
                <a:solidFill>
                  <a:srgbClr val="7A7A7A"/>
                </a:solidFill>
              </a:rPr>
              <a:t>: rapide, résistant aux chocs, prix élevé, nombre d'écritures (de moins en moins) limité.</a:t>
            </a:r>
            <a:endParaRPr lang="fr-FR" sz="1400" b="0" i="0" u="none" strike="noStrike" baseline="0" dirty="0">
              <a:solidFill>
                <a:srgbClr val="7A7A7A"/>
              </a:solidFill>
            </a:endParaRPr>
          </a:p>
          <a:p>
            <a:pPr algn="l"/>
            <a:r>
              <a:rPr lang="fr-FR" sz="2200" b="0" i="1" u="none" strike="noStrike" baseline="0" dirty="0">
                <a:solidFill>
                  <a:srgbClr val="7A7A7A"/>
                </a:solidFill>
              </a:rPr>
              <a:t>Exemples : 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clé USB, carte mémoire pour appareil photo numérique, </a:t>
            </a:r>
            <a:r>
              <a:rPr lang="fr-FR" sz="2200" b="1" i="0" u="none" strike="noStrike" baseline="0" dirty="0">
                <a:solidFill>
                  <a:schemeClr val="accent2"/>
                </a:solidFill>
              </a:rPr>
              <a:t>disque SSD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...</a:t>
            </a: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Système d’exploitation</a:t>
            </a:r>
            <a:br>
              <a:rPr lang="fr-FR" dirty="0"/>
            </a:br>
            <a:r>
              <a:rPr lang="fr-FR" dirty="0"/>
              <a:t>- Operating System (OS)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564904"/>
            <a:ext cx="8229600" cy="3561259"/>
          </a:xfrm>
        </p:spPr>
        <p:txBody>
          <a:bodyPr>
            <a:normAutofit/>
          </a:bodyPr>
          <a:lstStyle/>
          <a:p>
            <a:pPr algn="l"/>
            <a:r>
              <a:rPr lang="fr-FR" sz="2200" b="0" i="0" u="none" strike="noStrike" baseline="0" dirty="0">
                <a:solidFill>
                  <a:srgbClr val="797A7A"/>
                </a:solidFill>
              </a:rPr>
              <a:t>Le système d'exploitation est le </a:t>
            </a:r>
            <a:r>
              <a:rPr lang="fr-FR" sz="2200" b="1" i="0" u="none" strike="noStrike" baseline="0" dirty="0">
                <a:solidFill>
                  <a:schemeClr val="accent2"/>
                </a:solidFill>
              </a:rPr>
              <a:t>programme qui assure la communication entre le matériel (la machine) ou les périphériques et les programmes qui définissent et appliquent le traitement des données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. Il gère la mémoire, les autorisations (lecture/écriture), les périphériques (écran, clavier...), </a:t>
            </a:r>
            <a:r>
              <a:rPr lang="fr-FR" sz="2200" dirty="0">
                <a:solidFill>
                  <a:srgbClr val="797A7A"/>
                </a:solidFill>
              </a:rPr>
              <a:t>e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ffectue l'arbitrage des ressources…</a:t>
            </a:r>
            <a:endParaRPr lang="fr-FR" sz="2200" b="0" i="0" u="none" strike="noStrike" baseline="0" dirty="0">
              <a:solidFill>
                <a:srgbClr val="797A7A"/>
              </a:solidFill>
            </a:endParaRPr>
          </a:p>
          <a:p>
            <a:pPr algn="l"/>
            <a:r>
              <a:rPr lang="fr-FR" sz="2200" b="1" i="0" u="none" strike="noStrike" baseline="0" dirty="0">
                <a:solidFill>
                  <a:schemeClr val="bg1">
                    <a:lumMod val="50000"/>
                  </a:schemeClr>
                </a:solidFill>
              </a:rPr>
              <a:t>Exemples</a:t>
            </a:r>
            <a:r>
              <a:rPr lang="fr-FR" sz="2200" b="1" i="0" u="none" strike="noStrike" baseline="0" dirty="0">
                <a:solidFill>
                  <a:srgbClr val="577A7A"/>
                </a:solidFill>
              </a:rPr>
              <a:t> 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: Windows, </a:t>
            </a:r>
            <a:r>
              <a:rPr lang="fr-FR" sz="2200" b="0" i="0" u="none" strike="noStrike" baseline="0" dirty="0" err="1">
                <a:solidFill>
                  <a:srgbClr val="797A7A"/>
                </a:solidFill>
              </a:rPr>
              <a:t>MacOS</a:t>
            </a:r>
            <a:r>
              <a:rPr lang="fr-FR" sz="2200" b="0" i="0" u="none" strike="noStrike" baseline="0" dirty="0">
                <a:solidFill>
                  <a:srgbClr val="797A7A"/>
                </a:solidFill>
              </a:rPr>
              <a:t>, Linux.</a:t>
            </a:r>
            <a:endParaRPr lang="fr-FR" sz="22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10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Dans la vie de tous les jours, nous comptons en </a:t>
            </a:r>
            <a:r>
              <a:rPr lang="fr-FR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base 10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. Nos nombres sont une succession de chiffres allant de 0 à 9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Exemple :</a:t>
            </a:r>
            <a:endParaRPr lang="fr-FR" dirty="0">
              <a:solidFill>
                <a:srgbClr val="797A7A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12 = …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00012</a:t>
            </a:r>
            <a:endParaRPr lang="fr-FR" dirty="0">
              <a:solidFill>
                <a:schemeClr val="accent2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 =…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	          0		    0	      1	          2</a:t>
            </a:r>
            <a:endParaRPr lang="fr-FR" dirty="0">
              <a:solidFill>
                <a:schemeClr val="accent2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 =…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4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   +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3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  + 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+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1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+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2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</a:t>
            </a:r>
            <a:endParaRPr lang="fr-FR" dirty="0">
              <a:solidFill>
                <a:srgbClr val="797A7A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 =…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10000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+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1000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+ 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100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+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1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10</a:t>
            </a:r>
            <a:r>
              <a:rPr lang="fr-FR" baseline="30000" dirty="0">
                <a:solidFill>
                  <a:srgbClr val="797A7A"/>
                </a:solidFill>
                <a:latin typeface="Titillium-Regular"/>
              </a:rPr>
              <a:t> 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  +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2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 </a:t>
            </a:r>
            <a:endParaRPr lang="fr-FR" dirty="0">
              <a:solidFill>
                <a:srgbClr val="797A7A"/>
              </a:solidFill>
              <a:latin typeface="Titillium-Regular"/>
            </a:endParaRPr>
          </a:p>
          <a:p>
            <a:pPr marL="355600" indent="0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 =… 0              + 0              +   0           +  10        + 2</a:t>
            </a:r>
            <a:endParaRPr lang="fr-FR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sz="1800" dirty="0">
                <a:solidFill>
                  <a:srgbClr val="797A7A"/>
                </a:solidFill>
                <a:latin typeface="Titillium-Regular"/>
              </a:rPr>
              <a:t>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En informatique, les données sont manipulées au </a:t>
            </a:r>
            <a:r>
              <a:rPr lang="fr-FR" b="0" i="0" u="none" strike="noStrike" baseline="0" dirty="0">
                <a:solidFill>
                  <a:schemeClr val="bg1">
                    <a:lumMod val="50000"/>
                  </a:schemeClr>
                </a:solidFill>
                <a:latin typeface="Titillium-Regular"/>
              </a:rPr>
              <a:t>format </a:t>
            </a:r>
            <a:r>
              <a:rPr lang="fr-FR" b="1" i="0" u="none" strike="noStrike" baseline="0" dirty="0">
                <a:solidFill>
                  <a:schemeClr val="bg1">
                    <a:lumMod val="50000"/>
                  </a:schemeClr>
                </a:solidFill>
                <a:latin typeface="Titillium-Bold"/>
              </a:rPr>
              <a:t>binaire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(</a:t>
            </a:r>
            <a:r>
              <a:rPr lang="fr-FR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base 2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). Il s'agit d'une succession de 0 et de 1 (appelés des </a:t>
            </a:r>
            <a:r>
              <a:rPr lang="fr-FR" b="1" i="0" u="none" strike="noStrike" baseline="0" dirty="0">
                <a:solidFill>
                  <a:srgbClr val="577A7A"/>
                </a:solidFill>
                <a:latin typeface="Titillium-Bold"/>
              </a:rPr>
              <a:t>bits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(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b="0" i="0" u="none" strike="noStrike" baseline="0" dirty="0" err="1">
                <a:solidFill>
                  <a:srgbClr val="797A7A"/>
                </a:solidFill>
                <a:latin typeface="Titillium-Regular"/>
              </a:rPr>
              <a:t>Binary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 Digits      )).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Exemple : </a:t>
            </a:r>
            <a:endParaRPr lang="fr-FR" dirty="0"/>
          </a:p>
          <a:p>
            <a:pPr marL="355600" indent="0" algn="l">
              <a:buNone/>
            </a:pPr>
            <a:r>
              <a:rPr lang="fr-FR" sz="2400" dirty="0">
                <a:solidFill>
                  <a:srgbClr val="797A7A"/>
                </a:solidFill>
                <a:latin typeface="Titillium-Regular"/>
              </a:rPr>
              <a:t>12 = …0	+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8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	+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4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	+ 0	+ 0</a:t>
            </a:r>
            <a:endParaRPr lang="fr-FR" sz="2400" dirty="0">
              <a:solidFill>
                <a:srgbClr val="797A7A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  =…0	+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3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	+ 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	+ 0	+ 0 </a:t>
            </a:r>
            <a:endParaRPr lang="fr-FR" sz="2400" dirty="0">
              <a:solidFill>
                <a:srgbClr val="797A7A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  =… 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4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+  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1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3</a:t>
            </a:r>
            <a:r>
              <a:rPr lang="fr-FR" baseline="30000" dirty="0">
                <a:solidFill>
                  <a:srgbClr val="797A7A"/>
                </a:solidFill>
                <a:latin typeface="Titillium-Regular"/>
              </a:rPr>
              <a:t>	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+ 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1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+ 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+ 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x</a:t>
            </a:r>
            <a:r>
              <a:rPr lang="fr-FR" sz="24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r>
              <a:rPr lang="fr-FR" sz="2400" baseline="30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</a:t>
            </a:r>
            <a:endParaRPr lang="fr-FR" sz="2400" dirty="0">
              <a:solidFill>
                <a:srgbClr val="797A7A"/>
              </a:solidFill>
              <a:latin typeface="Titillium-Regular"/>
            </a:endParaRPr>
          </a:p>
          <a:p>
            <a:pPr marL="355600" indent="0" algn="l">
              <a:buNone/>
            </a:pP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  =(…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0	      1	    1          0            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)</a:t>
            </a:r>
            <a:r>
              <a:rPr lang="fr-FR" sz="2400" baseline="-25000" dirty="0">
                <a:solidFill>
                  <a:srgbClr val="797A7A"/>
                </a:solidFill>
                <a:latin typeface="Titillium-Regular"/>
              </a:rPr>
              <a:t>2</a:t>
            </a:r>
            <a:endParaRPr lang="fr-FR" sz="2400" baseline="-25000" dirty="0">
              <a:solidFill>
                <a:srgbClr val="797A7A"/>
              </a:solidFill>
              <a:latin typeface="Titillium-Regular"/>
            </a:endParaRPr>
          </a:p>
          <a:p>
            <a:pPr marL="355600" indent="0">
              <a:buNone/>
            </a:pPr>
            <a:r>
              <a:rPr lang="fr-FR" sz="2400" dirty="0">
                <a:solidFill>
                  <a:srgbClr val="797A7A"/>
                </a:solidFill>
                <a:latin typeface="Titillium-Regular"/>
              </a:rPr>
              <a:t>     =(…</a:t>
            </a:r>
            <a:r>
              <a:rPr lang="fr-FR" sz="2400" dirty="0">
                <a:solidFill>
                  <a:schemeClr val="accent2"/>
                </a:solidFill>
                <a:latin typeface="Titillium-Regular"/>
              </a:rPr>
              <a:t>01100</a:t>
            </a:r>
            <a:r>
              <a:rPr lang="fr-FR" sz="2400" dirty="0">
                <a:solidFill>
                  <a:srgbClr val="797A7A"/>
                </a:solidFill>
                <a:latin typeface="Titillium-Regular"/>
              </a:rPr>
              <a:t>)</a:t>
            </a:r>
            <a:r>
              <a:rPr lang="fr-FR" sz="2400" b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2</a:t>
            </a:r>
            <a:endParaRPr lang="fr-FR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2195736" y="2479804"/>
            <a:ext cx="216024" cy="1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2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>
            <a:normAutofit/>
          </a:bodyPr>
          <a:lstStyle/>
          <a:p>
            <a:pPr algn="l"/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Le binaire est beaucoup plus simple à symboliser de façon physique :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A7A7A"/>
                </a:solidFill>
                <a:latin typeface="Titillium-Regular"/>
              </a:rPr>
              <a:t>Électricité </a:t>
            </a:r>
            <a:r>
              <a:rPr lang="fr-FR" b="0" i="0" u="none" strike="noStrike" baseline="0" dirty="0">
                <a:solidFill>
                  <a:srgbClr val="7A7A7A"/>
                </a:solidFill>
                <a:latin typeface="AppleColorEmoji"/>
              </a:rPr>
              <a:t>⚡ </a:t>
            </a:r>
            <a:r>
              <a:rPr lang="fr-FR" b="0" i="0" u="none" strike="noStrike" baseline="0" dirty="0">
                <a:solidFill>
                  <a:srgbClr val="7A7A7A"/>
                </a:solidFill>
                <a:latin typeface="Titillium-Regular"/>
              </a:rPr>
              <a:t>: 0V pour le 0 , 5V</a:t>
            </a:r>
            <a:r>
              <a:rPr lang="fr-FR" b="0" i="0" u="none" strike="noStrike" baseline="0" dirty="0">
                <a:solidFill>
                  <a:srgbClr val="7A7A7A"/>
                </a:solidFill>
                <a:latin typeface="AppleColorEmoji"/>
              </a:rPr>
              <a:t> </a:t>
            </a:r>
            <a:r>
              <a:rPr lang="fr-FR" b="0" i="0" u="none" strike="noStrike" baseline="0" dirty="0">
                <a:solidFill>
                  <a:srgbClr val="7A7A7A"/>
                </a:solidFill>
                <a:latin typeface="Titillium-Regular"/>
              </a:rPr>
              <a:t>pour le 1.</a:t>
            </a:r>
            <a:endParaRPr lang="fr-FR" b="0" i="0" u="none" strike="noStrike" baseline="0" dirty="0">
              <a:solidFill>
                <a:srgbClr val="7A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A7A7A"/>
                </a:solidFill>
                <a:latin typeface="Titillium-Regular"/>
              </a:rPr>
              <a:t>Fibre optique       : pas de lumière pour le 0 , lumière pour le 1.</a:t>
            </a:r>
            <a:endParaRPr lang="fr-FR" b="0" i="0" u="none" strike="noStrike" baseline="0" dirty="0">
              <a:solidFill>
                <a:srgbClr val="7A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A7A7A"/>
                </a:solidFill>
                <a:latin typeface="Titillium-Regular"/>
              </a:rPr>
              <a:t>Bande magnétique         : orientation de l'aimantation.</a:t>
            </a:r>
            <a:endParaRPr lang="fr-FR" b="0" i="0" u="none" strike="noStrike" baseline="0" dirty="0">
              <a:solidFill>
                <a:srgbClr val="7A7A7A"/>
              </a:solidFill>
              <a:latin typeface="Titillium-Regular"/>
            </a:endParaRPr>
          </a:p>
          <a:p>
            <a:pPr algn="l"/>
            <a:r>
              <a:rPr lang="th-TH" b="0" i="0" u="none" strike="noStrike" baseline="0" dirty="0">
                <a:solidFill>
                  <a:srgbClr val="7A7A7A"/>
                </a:solidFill>
                <a:latin typeface="Titillium-Regular"/>
              </a:rPr>
              <a:t>…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1026" name="Picture 2" descr="30 700+ Aimant Photos, taleaux et images libre de droits - iStock |  Attraction, Attirer, Attractivité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0" t="10371" r="26480" b="13040"/>
          <a:stretch>
            <a:fillRect/>
          </a:stretch>
        </p:blipFill>
        <p:spPr bwMode="auto">
          <a:xfrm>
            <a:off x="3479421" y="3659831"/>
            <a:ext cx="300491" cy="48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poule modèle de logo de lampe conception de l'illustration. Vecteur EPS  10 Photo Stock - Alamy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13" t="11568" r="25613" b="17414"/>
          <a:stretch>
            <a:fillRect/>
          </a:stretch>
        </p:blipFill>
        <p:spPr bwMode="auto">
          <a:xfrm>
            <a:off x="2791810" y="3212976"/>
            <a:ext cx="268022" cy="41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Base 16 (hexadécimale)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En informatique, les données sont manipulées au format </a:t>
            </a:r>
            <a:r>
              <a:rPr lang="fr-FR" b="1" i="0" u="none" strike="noStrike" baseline="0" dirty="0">
                <a:solidFill>
                  <a:srgbClr val="577A7A"/>
                </a:solidFill>
                <a:latin typeface="Titillium-Bold"/>
              </a:rPr>
              <a:t>binaire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(base 2). Cependant la </a:t>
            </a:r>
            <a:r>
              <a:rPr lang="fr-FR" b="0" i="0" u="none" strike="noStrike" baseline="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base 16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est parfois utilisé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Exemple :</a:t>
            </a:r>
            <a:endParaRPr lang="fr-FR" dirty="0">
              <a:solidFill>
                <a:srgbClr val="797A7A"/>
              </a:solidFill>
              <a:latin typeface="Titillium-Regular"/>
            </a:endParaRPr>
          </a:p>
          <a:p>
            <a:pPr marL="355600" indent="0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12 = (…00001100)</a:t>
            </a:r>
            <a:r>
              <a:rPr lang="fr-FR" baseline="-25000" dirty="0">
                <a:solidFill>
                  <a:srgbClr val="797A7A"/>
                </a:solidFill>
                <a:latin typeface="Titillium-Regular"/>
              </a:rPr>
              <a:t>2</a:t>
            </a:r>
            <a:endParaRPr lang="fr-FR" baseline="-25000" dirty="0">
              <a:solidFill>
                <a:srgbClr val="797A7A"/>
              </a:solidFill>
              <a:latin typeface="Titillium-Regular"/>
            </a:endParaRPr>
          </a:p>
          <a:p>
            <a:pPr marL="355600" indent="0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 = (…0000     1100)</a:t>
            </a:r>
            <a:r>
              <a:rPr lang="fr-FR" baseline="-25000" dirty="0">
                <a:solidFill>
                  <a:srgbClr val="797A7A"/>
                </a:solidFill>
                <a:latin typeface="Titillium-Regular"/>
              </a:rPr>
              <a:t>2</a:t>
            </a:r>
            <a:endParaRPr lang="fr-FR" baseline="-25000" dirty="0">
              <a:solidFill>
                <a:srgbClr val="797A7A"/>
              </a:solidFill>
              <a:latin typeface="Titillium-Regular"/>
            </a:endParaRPr>
          </a:p>
          <a:p>
            <a:pPr marL="354330" indent="0">
              <a:buNone/>
            </a:pPr>
            <a:r>
              <a:rPr lang="fr-FR" dirty="0">
                <a:solidFill>
                  <a:srgbClr val="797A7A"/>
                </a:solidFill>
                <a:latin typeface="Titillium-Regular"/>
              </a:rPr>
              <a:t>    = (…     </a:t>
            </a:r>
            <a:r>
              <a:rPr lang="fr-FR" dirty="0">
                <a:solidFill>
                  <a:schemeClr val="accent2"/>
                </a:solidFill>
                <a:latin typeface="Titillium-Regular"/>
              </a:rPr>
              <a:t>0	         C</a:t>
            </a:r>
            <a:r>
              <a:rPr lang="fr-FR" dirty="0">
                <a:solidFill>
                  <a:srgbClr val="797A7A"/>
                </a:solidFill>
                <a:latin typeface="Titillium-Regular"/>
              </a:rPr>
              <a:t>)</a:t>
            </a:r>
            <a:r>
              <a:rPr lang="fr-FR" b="1" baseline="-250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tillium-Regular"/>
              </a:rPr>
              <a:t>16</a:t>
            </a:r>
            <a:endParaRPr lang="fr-FR" b="1" baseline="-25000" dirty="0">
              <a:solidFill>
                <a:schemeClr val="accent6">
                  <a:lumMod val="60000"/>
                  <a:lumOff val="40000"/>
                </a:schemeClr>
              </a:solidFill>
              <a:latin typeface="Titillium-Regular"/>
            </a:endParaRPr>
          </a:p>
          <a:p>
            <a:pPr marL="536575" indent="0" algn="l">
              <a:buNone/>
            </a:pPr>
            <a:endParaRPr lang="fr-FR" sz="1800" dirty="0">
              <a:solidFill>
                <a:srgbClr val="797A7A"/>
              </a:solidFill>
              <a:latin typeface="Titillium-Regular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79512"/>
          </a:xfrm>
        </p:spPr>
        <p:txBody>
          <a:bodyPr/>
          <a:lstStyle/>
          <a:p>
            <a:r>
              <a:rPr lang="fr-FR" dirty="0"/>
              <a:t>Plan du cours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12568"/>
          </a:xfrm>
        </p:spPr>
        <p:txBody>
          <a:bodyPr>
            <a:normAutofit fontScale="92500" lnSpcReduction="10000"/>
          </a:bodyPr>
          <a:lstStyle/>
          <a:p>
            <a:r>
              <a:rPr lang="fr-FR" dirty="0">
                <a:solidFill>
                  <a:schemeClr val="accent2"/>
                </a:solidFill>
              </a:rPr>
              <a:t>Objectif</a:t>
            </a:r>
            <a:endParaRPr lang="fr-F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fr-FR" dirty="0"/>
              <a:t>Acquérir les bases en langage en C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Présentation du module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Déroulement de l’année</a:t>
            </a:r>
            <a:endParaRPr lang="fr-FR" dirty="0"/>
          </a:p>
          <a:p>
            <a:pPr lvl="1"/>
            <a:r>
              <a:rPr lang="fr-FR" dirty="0"/>
              <a:t>Méthode de travail</a:t>
            </a:r>
            <a:endParaRPr lang="fr-FR" dirty="0"/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</a:rPr>
              <a:t>Projet</a:t>
            </a:r>
            <a:endParaRPr lang="fr-FR" sz="2400" dirty="0">
              <a:solidFill>
                <a:schemeClr val="accent2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</a:rPr>
              <a:t>Ordinateurs</a:t>
            </a:r>
            <a:endParaRPr lang="fr-FR" sz="2400" dirty="0">
              <a:solidFill>
                <a:schemeClr val="accent2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</a:rPr>
              <a:t>IDE </a:t>
            </a:r>
            <a:r>
              <a:rPr lang="fr-FR" sz="2400" dirty="0" err="1">
                <a:solidFill>
                  <a:schemeClr val="accent2"/>
                </a:solidFill>
              </a:rPr>
              <a:t>Codeblocks</a:t>
            </a:r>
            <a:endParaRPr lang="fr-FR" sz="2400" dirty="0">
              <a:solidFill>
                <a:schemeClr val="accent2"/>
              </a:solidFill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accent2"/>
                </a:solidFill>
              </a:rPr>
              <a:t>1</a:t>
            </a:r>
            <a:r>
              <a:rPr lang="fr-FR" sz="2400" baseline="30000" dirty="0">
                <a:solidFill>
                  <a:schemeClr val="accent2"/>
                </a:solidFill>
              </a:rPr>
              <a:t>ers</a:t>
            </a:r>
            <a:r>
              <a:rPr lang="fr-FR" sz="2400" dirty="0">
                <a:solidFill>
                  <a:schemeClr val="accent2"/>
                </a:solidFill>
              </a:rPr>
              <a:t> pas en langage C :</a:t>
            </a:r>
            <a:endParaRPr lang="fr-FR" sz="2400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Eléments de bases</a:t>
            </a:r>
            <a:endParaRPr lang="fr-FR" dirty="0"/>
          </a:p>
          <a:p>
            <a:pPr lvl="1"/>
            <a:r>
              <a:rPr lang="fr-FR" dirty="0"/>
              <a:t>Instructions</a:t>
            </a:r>
            <a:endParaRPr lang="fr-FR" dirty="0"/>
          </a:p>
          <a:p>
            <a:pPr lvl="2"/>
            <a:r>
              <a:rPr lang="fr-FR" dirty="0"/>
              <a:t>Déclaration</a:t>
            </a:r>
            <a:endParaRPr lang="fr-FR" dirty="0"/>
          </a:p>
          <a:p>
            <a:pPr lvl="2"/>
            <a:r>
              <a:rPr lang="fr-FR" dirty="0"/>
              <a:t>Affectation</a:t>
            </a:r>
            <a:endParaRPr lang="fr-FR" dirty="0"/>
          </a:p>
          <a:p>
            <a:pPr lvl="1"/>
            <a:r>
              <a:rPr lang="fr-FR" dirty="0"/>
              <a:t>Opérateurs</a:t>
            </a:r>
            <a:endParaRPr lang="fr-FR" dirty="0"/>
          </a:p>
          <a:p>
            <a:pPr lvl="1"/>
            <a:r>
              <a:rPr lang="fr-FR" dirty="0"/>
              <a:t>Sortie de programme </a:t>
            </a:r>
            <a:endParaRPr lang="fr-FR" dirty="0"/>
          </a:p>
          <a:p>
            <a:pPr lvl="1"/>
            <a:r>
              <a:rPr lang="fr-FR" dirty="0"/>
              <a:t>Entrées/Sorties Ecran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Equivalence base 10, base 2, base hexadécimale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773760"/>
            <a:ext cx="6192688" cy="458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Mémoire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525963"/>
          </a:xfrm>
        </p:spPr>
        <p:txBody>
          <a:bodyPr>
            <a:noAutofit/>
          </a:bodyPr>
          <a:lstStyle/>
          <a:p>
            <a:pPr algn="l"/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Unités de mesure de quantité d'information numérique</a:t>
            </a:r>
            <a:endParaRPr lang="fr-FR" sz="2000" b="1" i="0" u="none" strike="noStrike" baseline="0" dirty="0">
              <a:solidFill>
                <a:schemeClr val="accent2"/>
              </a:solidFill>
              <a:latin typeface="Titillium-Bold"/>
            </a:endParaRPr>
          </a:p>
          <a:p>
            <a:pPr algn="l"/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Unité Taille</a:t>
            </a:r>
            <a:endParaRPr lang="fr-FR" sz="2000" b="1" i="0" u="none" strike="noStrike" baseline="0" dirty="0">
              <a:solidFill>
                <a:schemeClr val="accent2"/>
              </a:solidFill>
              <a:latin typeface="Titillium-Bold"/>
            </a:endParaRPr>
          </a:p>
          <a:p>
            <a:pPr lvl="1"/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1 Octet (souvent confondu avec </a:t>
            </a:r>
            <a:r>
              <a:rPr lang="fr-FR" sz="1800" b="0" i="0" u="none" strike="noStrike" baseline="0" dirty="0">
                <a:solidFill>
                  <a:srgbClr val="797A7A"/>
                </a:solidFill>
                <a:latin typeface="AppleColorEmoji"/>
              </a:rPr>
              <a:t>! </a:t>
            </a:r>
            <a:r>
              <a:rPr lang="fr-FR" sz="1800" b="1" i="0" u="none" strike="noStrike" baseline="0" dirty="0">
                <a:solidFill>
                  <a:srgbClr val="577A7A"/>
                </a:solidFill>
                <a:latin typeface="Titillium-Bold"/>
              </a:rPr>
              <a:t>Byte</a:t>
            </a:r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) </a:t>
            </a:r>
            <a:r>
              <a:rPr lang="fr-FR" sz="1800" b="1" i="0" u="none" strike="noStrike" baseline="0" dirty="0">
                <a:solidFill>
                  <a:srgbClr val="797A7A"/>
                </a:solidFill>
                <a:latin typeface="Menlo-Bold"/>
              </a:rPr>
              <a:t>1o </a:t>
            </a:r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= 8 bits</a:t>
            </a:r>
            <a:endParaRPr lang="fr-FR" sz="18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lvl="1"/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1 Kilooctet (Ko / Kb      ) </a:t>
            </a:r>
            <a:r>
              <a:rPr lang="fr-FR" sz="1800" b="1" i="0" u="none" strike="noStrike" baseline="0" dirty="0">
                <a:solidFill>
                  <a:srgbClr val="797A7A"/>
                </a:solidFill>
                <a:latin typeface="Menlo-Bold"/>
              </a:rPr>
              <a:t>1Ko          </a:t>
            </a:r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= 1 024 octets (210 octets)</a:t>
            </a:r>
            <a:endParaRPr lang="fr-FR" sz="18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lvl="1"/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1 Mégaoctet (Mo / Mb    ) </a:t>
            </a:r>
            <a:r>
              <a:rPr lang="fr-FR" sz="1800" b="1" i="0" u="none" strike="noStrike" baseline="0" dirty="0">
                <a:solidFill>
                  <a:srgbClr val="797A7A"/>
                </a:solidFill>
                <a:latin typeface="Menlo-Bold"/>
              </a:rPr>
              <a:t>1Mo    </a:t>
            </a:r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= 1 048 576 octets (220 octets)</a:t>
            </a:r>
            <a:endParaRPr lang="fr-FR" sz="18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797A7A"/>
                </a:solidFill>
                <a:latin typeface="Titillium-Regular"/>
              </a:rPr>
              <a:t>1 </a:t>
            </a:r>
            <a:r>
              <a:rPr lang="en-US" sz="1800" b="0" i="0" u="none" strike="noStrike" baseline="0" dirty="0" err="1">
                <a:solidFill>
                  <a:srgbClr val="797A7A"/>
                </a:solidFill>
                <a:latin typeface="Titillium-Regular"/>
              </a:rPr>
              <a:t>Gigaoctet</a:t>
            </a:r>
            <a:r>
              <a:rPr lang="en-US" sz="1800" b="0" i="0" u="none" strike="noStrike" baseline="0" dirty="0">
                <a:solidFill>
                  <a:srgbClr val="797A7A"/>
                </a:solidFill>
                <a:latin typeface="Titillium-Regular"/>
              </a:rPr>
              <a:t> (Go / Gb      ) </a:t>
            </a:r>
            <a:r>
              <a:rPr lang="en-US" sz="1800" b="1" i="0" u="none" strike="noStrike" baseline="0" dirty="0">
                <a:solidFill>
                  <a:srgbClr val="797A7A"/>
                </a:solidFill>
                <a:latin typeface="Menlo-Bold"/>
              </a:rPr>
              <a:t>1Go       </a:t>
            </a:r>
            <a:r>
              <a:rPr lang="en-US" sz="1800" b="0" i="0" u="none" strike="noStrike" baseline="0" dirty="0">
                <a:solidFill>
                  <a:srgbClr val="797A7A"/>
                </a:solidFill>
                <a:latin typeface="Titillium-Regular"/>
              </a:rPr>
              <a:t>= 1 073 741 824 octets (230 octets)</a:t>
            </a:r>
            <a:endParaRPr lang="en-US" sz="18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lvl="1"/>
            <a:r>
              <a:rPr lang="en-US" sz="1800" b="0" i="0" u="none" strike="noStrike" baseline="0" dirty="0">
                <a:solidFill>
                  <a:srgbClr val="797A7A"/>
                </a:solidFill>
                <a:latin typeface="Titillium-Regular"/>
              </a:rPr>
              <a:t>1 </a:t>
            </a:r>
            <a:r>
              <a:rPr lang="en-US" sz="1800" b="0" i="0" u="none" strike="noStrike" baseline="0" dirty="0" err="1">
                <a:solidFill>
                  <a:srgbClr val="797A7A"/>
                </a:solidFill>
                <a:latin typeface="Titillium-Regular"/>
              </a:rPr>
              <a:t>Téraoctet</a:t>
            </a:r>
            <a:r>
              <a:rPr lang="en-US" sz="1800" b="0" i="0" u="none" strike="noStrike" baseline="0" dirty="0">
                <a:solidFill>
                  <a:srgbClr val="797A7A"/>
                </a:solidFill>
                <a:latin typeface="Titillium-Regular"/>
              </a:rPr>
              <a:t> </a:t>
            </a:r>
            <a:r>
              <a:rPr lang="en-US" sz="2000" b="0" i="0" u="none" strike="noStrike" baseline="0" dirty="0">
                <a:solidFill>
                  <a:srgbClr val="797A7A"/>
                </a:solidFill>
                <a:latin typeface="Titillium-Regular"/>
              </a:rPr>
              <a:t>(To / Tb     ) </a:t>
            </a:r>
            <a:r>
              <a:rPr lang="en-US" sz="2000" b="1" i="0" u="none" strike="noStrike" baseline="0" dirty="0">
                <a:solidFill>
                  <a:srgbClr val="797A7A"/>
                </a:solidFill>
                <a:latin typeface="Menlo-Bold"/>
              </a:rPr>
              <a:t>1To        </a:t>
            </a:r>
            <a:r>
              <a:rPr lang="en-US" sz="2000" b="0" i="0" u="none" strike="noStrike" baseline="0" dirty="0">
                <a:solidFill>
                  <a:srgbClr val="797A7A"/>
                </a:solidFill>
                <a:latin typeface="Titillium-Regular"/>
              </a:rPr>
              <a:t>= 1 099 511 627 776 octets (240 octets)</a:t>
            </a:r>
            <a:endParaRPr lang="en-US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1" i="0" u="none" strike="noStrike" baseline="0" dirty="0">
                <a:solidFill>
                  <a:srgbClr val="577A7A"/>
                </a:solidFill>
                <a:latin typeface="Titillium-Bold"/>
              </a:rPr>
              <a:t>NB :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1 Byte ne correspond en réalité pas à 1 octet, mais à 1 </a:t>
            </a:r>
            <a:r>
              <a:rPr lang="fr-FR" sz="2000" b="1" i="0" u="none" strike="noStrike" baseline="0" dirty="0">
                <a:solidFill>
                  <a:srgbClr val="577A7A"/>
                </a:solidFill>
                <a:latin typeface="Titillium-Bold"/>
              </a:rPr>
              <a:t>multiplet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(plus petite unité de mémoire logiquement adressable, qui n'a pas toujours été de 8 bits).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Un octet est donc en réalité un multiplet/byte de 8 bits. Le nombre 8 s'étant généralisé, on utilise aujourd'hui communément byte pour désigner un octet.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4098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2843808" y="2767836"/>
            <a:ext cx="216024" cy="1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3131840" y="3068960"/>
            <a:ext cx="216024" cy="1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2987824" y="3370084"/>
            <a:ext cx="216024" cy="1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2915816" y="3775948"/>
            <a:ext cx="216024" cy="15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informatique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r>
              <a:rPr lang="fr-FR" dirty="0"/>
              <a:t>C’est un </a:t>
            </a:r>
            <a:r>
              <a:rPr lang="fr-FR" dirty="0">
                <a:solidFill>
                  <a:schemeClr val="accent2"/>
                </a:solidFill>
              </a:rPr>
              <a:t>langage formel pour la mise en œuvre et l’exploitation du système d’information </a:t>
            </a:r>
            <a:r>
              <a:rPr lang="fr-FR" dirty="0"/>
              <a:t>(SI)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Langage de spécification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DTI/ACD/</a:t>
            </a:r>
            <a:r>
              <a:rPr lang="fr-FR" b="1" dirty="0">
                <a:solidFill>
                  <a:schemeClr val="accent2"/>
                </a:solidFill>
              </a:rPr>
              <a:t>Algorithme</a:t>
            </a:r>
            <a:r>
              <a:rPr lang="fr-FR" dirty="0"/>
              <a:t>/Logigramme</a:t>
            </a:r>
            <a:endParaRPr lang="fr-FR" dirty="0"/>
          </a:p>
          <a:p>
            <a:pPr lvl="1"/>
            <a:r>
              <a:rPr lang="fr-FR" b="1" dirty="0"/>
              <a:t>UML</a:t>
            </a:r>
            <a:endParaRPr lang="fr-FR" b="1" dirty="0"/>
          </a:p>
          <a:p>
            <a:pPr lvl="1"/>
            <a:r>
              <a:rPr lang="fr-FR" b="1" dirty="0"/>
              <a:t>Merise 	</a:t>
            </a:r>
            <a:endParaRPr lang="fr-FR" b="1" dirty="0"/>
          </a:p>
          <a:p>
            <a:r>
              <a:rPr lang="fr-FR" dirty="0">
                <a:solidFill>
                  <a:schemeClr val="accent2"/>
                </a:solidFill>
              </a:rPr>
              <a:t>Langage de programmation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b="1" dirty="0">
                <a:solidFill>
                  <a:schemeClr val="accent2"/>
                </a:solidFill>
              </a:rPr>
              <a:t>Compilé</a:t>
            </a:r>
            <a:r>
              <a:rPr lang="fr-FR" dirty="0"/>
              <a:t> : langage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converti directement en code machine que le processeur peut exécuter. 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Ex : </a:t>
            </a:r>
            <a:r>
              <a:rPr lang="fr-FR" b="1" dirty="0">
                <a:solidFill>
                  <a:schemeClr val="accent2"/>
                </a:solidFill>
              </a:rPr>
              <a:t>C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, C++ . L’</a:t>
            </a:r>
            <a:r>
              <a:rPr lang="fr-FR" dirty="0">
                <a:solidFill>
                  <a:schemeClr val="bg1">
                    <a:lumMod val="50000"/>
                  </a:schemeClr>
                </a:solidFill>
                <a:latin typeface="Google Sans"/>
              </a:rPr>
              <a:t>exécution du programme se fait par un exécutable.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/>
              <a:t> </a:t>
            </a:r>
            <a:r>
              <a:rPr lang="fr-FR" b="1" dirty="0">
                <a:solidFill>
                  <a:schemeClr val="accent2"/>
                </a:solidFill>
              </a:rPr>
              <a:t>Interprété</a:t>
            </a:r>
            <a:r>
              <a:rPr lang="fr-FR" dirty="0"/>
              <a:t> : langage lu ligne par ligne par un interpréteur : Ex.  Python, PHP, Ruby, Javascript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Compilation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2837" y="1600200"/>
            <a:ext cx="6118325" cy="4525963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Environnement de développement ou IDE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            IDE : 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Integrated </a:t>
            </a:r>
            <a:r>
              <a:rPr lang="fr-FR" sz="2000" b="0" i="1" u="none" strike="noStrike" baseline="0" dirty="0" err="1">
                <a:solidFill>
                  <a:srgbClr val="7A7A7A"/>
                </a:solidFill>
                <a:latin typeface="Titillium-RegularItalic"/>
              </a:rPr>
              <a:t>Development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 </a:t>
            </a:r>
            <a:r>
              <a:rPr lang="fr-FR" sz="2000" b="0" i="1" u="none" strike="noStrike" baseline="0" dirty="0" err="1">
                <a:solidFill>
                  <a:srgbClr val="7A7A7A"/>
                </a:solidFill>
                <a:latin typeface="Titillium-RegularItalic"/>
              </a:rPr>
              <a:t>Environment</a:t>
            </a:r>
            <a:endParaRPr lang="fr-FR" sz="2000" b="0" i="1" u="none" strike="noStrike" baseline="0" dirty="0">
              <a:solidFill>
                <a:srgbClr val="7A7A7A"/>
              </a:solidFill>
              <a:latin typeface="Titillium-RegularItalic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            EDI : Environnement de Développement Intégré 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(peu utilisé)</a:t>
            </a:r>
            <a:endParaRPr lang="fr-FR" sz="2000" b="0" i="1" u="none" strike="noStrike" baseline="0" dirty="0">
              <a:solidFill>
                <a:srgbClr val="7A7A7A"/>
              </a:solidFill>
              <a:latin typeface="Titillium-RegularItalic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Un 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IDE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est un logiciel regroupant un ensemble d'outils visant à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augmenter la productivité des développeurs dans leur travail. Les IDE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intègrent notamment :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- Un éditeur de texte amélioré 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(assistance, </a:t>
            </a:r>
            <a:r>
              <a:rPr lang="fr-FR" sz="2000" b="0" i="1" u="none" strike="noStrike" baseline="0" dirty="0" err="1">
                <a:solidFill>
                  <a:srgbClr val="7A7A7A"/>
                </a:solidFill>
                <a:latin typeface="Titillium-RegularItalic"/>
              </a:rPr>
              <a:t>auto-completion</a:t>
            </a:r>
            <a:r>
              <a:rPr lang="fr-FR" sz="2000" b="0" i="1" u="none" strike="noStrike" baseline="0" dirty="0">
                <a:solidFill>
                  <a:srgbClr val="7A7A7A"/>
                </a:solidFill>
                <a:latin typeface="Titillium-RegularItalic"/>
              </a:rPr>
              <a:t>…)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- Un débogueur permettant d'exécuter le programme ligne par ligne.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- Une aide à la compilation et à l'édition des liens.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357505" indent="0" algn="l">
              <a:buNone/>
            </a:pP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- …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Picture 2" descr="🇬🇧 Drapeau : Royaume-Uni Emoji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899592" y="1675657"/>
            <a:ext cx="331616" cy="24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🇫🇷 Drapeau : France Emoj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2897" r="23175" b="12897"/>
          <a:stretch>
            <a:fillRect/>
          </a:stretch>
        </p:blipFill>
        <p:spPr bwMode="auto">
          <a:xfrm>
            <a:off x="899592" y="2035696"/>
            <a:ext cx="331617" cy="24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CodeBlocks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Environnement d’implémentation</a:t>
            </a:r>
            <a:endParaRPr lang="fr-FR" dirty="0"/>
          </a:p>
          <a:p>
            <a:pPr lvl="1"/>
            <a:r>
              <a:rPr lang="fr-FR" dirty="0"/>
              <a:t>Éditeur de texte</a:t>
            </a:r>
            <a:endParaRPr lang="fr-FR" dirty="0"/>
          </a:p>
          <a:p>
            <a:pPr lvl="1"/>
            <a:r>
              <a:rPr lang="fr-FR" dirty="0"/>
              <a:t>Compilateur</a:t>
            </a:r>
            <a:endParaRPr lang="fr-FR" dirty="0"/>
          </a:p>
          <a:p>
            <a:r>
              <a:rPr lang="fr-FR" dirty="0"/>
              <a:t>Installation sur PC personnel</a:t>
            </a:r>
            <a:endParaRPr lang="fr-FR" dirty="0"/>
          </a:p>
          <a:p>
            <a:pPr lvl="1"/>
            <a:r>
              <a:rPr lang="fr-FR" dirty="0"/>
              <a:t>Téléchargement : http://www.codeblocks.org/downloads/binaries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	</a:t>
            </a:r>
            <a:r>
              <a:rPr lang="fr-FR" b="0" i="0" dirty="0">
                <a:solidFill>
                  <a:schemeClr val="bg1">
                    <a:lumMod val="65000"/>
                  </a:schemeClr>
                </a:solidFill>
                <a:effectLst/>
                <a:latin typeface="raleway" panose="020F0502020204030204" pitchFamily="2" charset="0"/>
              </a:rPr>
              <a:t>codeblocks-20.03mingw-setup.exe</a:t>
            </a:r>
            <a:endParaRPr lang="fr-FR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fr-FR" u="sng" dirty="0"/>
              <a:t>Ne pas oublier le compilateur</a:t>
            </a:r>
            <a:endParaRPr lang="fr-FR" u="sng" dirty="0"/>
          </a:p>
          <a:p>
            <a:pPr lvl="1"/>
            <a:r>
              <a:rPr lang="fr-FR" dirty="0"/>
              <a:t>Réglages des paramètres</a:t>
            </a:r>
            <a:endParaRPr lang="fr-FR" dirty="0"/>
          </a:p>
          <a:p>
            <a:pPr lvl="1"/>
            <a:r>
              <a:rPr lang="fr-FR" dirty="0"/>
              <a:t>https://www3.ntu.edu.sg/home/ehchua/programming/howto/CodeBlocks_HowTo.html</a:t>
            </a:r>
            <a:endParaRPr lang="fr-FR" dirty="0"/>
          </a:p>
          <a:p>
            <a:r>
              <a:rPr lang="fr-FR" dirty="0"/>
              <a:t>Compilation de programme</a:t>
            </a:r>
            <a:endParaRPr lang="fr-FR" dirty="0"/>
          </a:p>
          <a:p>
            <a:pPr lvl="1"/>
            <a:r>
              <a:rPr lang="fr-FR" dirty="0"/>
              <a:t>Ecriture d’un fichier : </a:t>
            </a:r>
            <a:r>
              <a:rPr lang="fr-FR" b="1" dirty="0" err="1"/>
              <a:t>programme.c</a:t>
            </a:r>
            <a:endParaRPr lang="fr-FR" b="1" dirty="0"/>
          </a:p>
          <a:p>
            <a:pPr lvl="1"/>
            <a:r>
              <a:rPr lang="fr-FR" dirty="0"/>
              <a:t>Compilation et fichier binaire objet :</a:t>
            </a:r>
            <a:r>
              <a:rPr lang="fr-FR" b="1" dirty="0"/>
              <a:t> </a:t>
            </a:r>
            <a:r>
              <a:rPr lang="fr-FR" b="1" dirty="0" err="1"/>
              <a:t>programme.o</a:t>
            </a:r>
            <a:endParaRPr lang="fr-FR" b="1" dirty="0"/>
          </a:p>
          <a:p>
            <a:pPr lvl="1"/>
            <a:r>
              <a:rPr lang="fr-FR" dirty="0"/>
              <a:t>Edition de lien et fichier binaire exécutable : </a:t>
            </a:r>
            <a:r>
              <a:rPr lang="fr-FR" b="1" dirty="0"/>
              <a:t>programme.exe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sp>
        <p:nvSpPr>
          <p:cNvPr id="7" name="Flèche : droite à entaille 6"/>
          <p:cNvSpPr/>
          <p:nvPr/>
        </p:nvSpPr>
        <p:spPr>
          <a:xfrm>
            <a:off x="1835696" y="3429000"/>
            <a:ext cx="360040" cy="72008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1"/>
          <a:srcRect b="3798"/>
          <a:stretch>
            <a:fillRect/>
          </a:stretch>
        </p:blipFill>
        <p:spPr>
          <a:xfrm>
            <a:off x="1043608" y="1808542"/>
            <a:ext cx="7205438" cy="4084623"/>
          </a:xfrm>
          <a:prstGeom prst="rect">
            <a:avLst/>
          </a:prstGeom>
        </p:spPr>
      </p:pic>
      <p:sp>
        <p:nvSpPr>
          <p:cNvPr id="8" name="Accolade fermante 7"/>
          <p:cNvSpPr/>
          <p:nvPr/>
        </p:nvSpPr>
        <p:spPr>
          <a:xfrm>
            <a:off x="5868144" y="2924944"/>
            <a:ext cx="463454" cy="1872208"/>
          </a:xfrm>
          <a:prstGeom prst="rightBrace">
            <a:avLst>
              <a:gd name="adj1" fmla="val 2327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fermante 8"/>
          <p:cNvSpPr/>
          <p:nvPr/>
        </p:nvSpPr>
        <p:spPr>
          <a:xfrm>
            <a:off x="5940152" y="2348880"/>
            <a:ext cx="288032" cy="2308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6326960" y="3645024"/>
            <a:ext cx="1917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Bloc d’instructions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6499052" y="2348880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Bibliothèque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 flipH="1">
            <a:off x="441255" y="3599305"/>
            <a:ext cx="1466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Arborescence</a:t>
            </a:r>
            <a:endParaRPr lang="fr-FR" dirty="0"/>
          </a:p>
          <a:p>
            <a:r>
              <a:rPr lang="fr-FR" dirty="0"/>
              <a:t>du projet 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V="1">
            <a:off x="1259632" y="2718212"/>
            <a:ext cx="0" cy="88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9224" y="1335039"/>
            <a:ext cx="293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Menu et Bouton fonctionnels</a:t>
            </a:r>
            <a:endParaRPr lang="fr-FR" dirty="0"/>
          </a:p>
        </p:txBody>
      </p:sp>
      <p:sp>
        <p:nvSpPr>
          <p:cNvPr id="15" name="Accolade ouvrante 14"/>
          <p:cNvSpPr/>
          <p:nvPr/>
        </p:nvSpPr>
        <p:spPr>
          <a:xfrm>
            <a:off x="745232" y="1830387"/>
            <a:ext cx="298376" cy="37447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/>
          <p:cNvCxnSpPr/>
          <p:nvPr/>
        </p:nvCxnSpPr>
        <p:spPr>
          <a:xfrm>
            <a:off x="323528" y="1704371"/>
            <a:ext cx="355402" cy="265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algn="l"/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Le langage C a été inventé au début des années 70 dans les </a:t>
            </a:r>
            <a:r>
              <a:rPr lang="fr-FR" b="1" i="0" u="none" strike="noStrike" baseline="0" dirty="0">
                <a:solidFill>
                  <a:schemeClr val="accent2"/>
                </a:solidFill>
                <a:latin typeface="Titillium-Bold"/>
              </a:rPr>
              <a:t>Laboratoires Bell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, pour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réécrire </a:t>
            </a:r>
            <a:r>
              <a:rPr lang="fr-FR" b="1" i="0" u="none" strike="noStrike" baseline="0" dirty="0">
                <a:solidFill>
                  <a:schemeClr val="accent2"/>
                </a:solidFill>
                <a:latin typeface="Titillium-Bold"/>
              </a:rPr>
              <a:t>UNIX</a:t>
            </a:r>
            <a:r>
              <a:rPr lang="fr-FR" b="1" i="0" u="none" strike="noStrike" baseline="0" dirty="0">
                <a:solidFill>
                  <a:srgbClr val="577A7A"/>
                </a:solidFill>
                <a:latin typeface="Titillium-Bold"/>
              </a:rPr>
              <a:t>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(noyau de la quasi-totalité des </a:t>
            </a:r>
            <a:r>
              <a:rPr lang="fr-FR" b="0" i="1" u="none" strike="noStrike" baseline="0" dirty="0">
                <a:solidFill>
                  <a:srgbClr val="7A7A7A"/>
                </a:solidFill>
                <a:latin typeface="Titillium-RegularItalic"/>
              </a:rPr>
              <a:t>OS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: Linux, </a:t>
            </a:r>
            <a:r>
              <a:rPr lang="fr-FR" b="0" i="0" u="none" strike="noStrike" baseline="0" dirty="0" err="1">
                <a:solidFill>
                  <a:srgbClr val="797A7A"/>
                </a:solidFill>
                <a:latin typeface="Titillium-Regular"/>
              </a:rPr>
              <a:t>MacOS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, iOS... (sauf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Windows)).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Il a été créé par </a:t>
            </a:r>
            <a:r>
              <a:rPr lang="fr-FR" b="1" i="0" u="none" strike="noStrike" baseline="0" dirty="0">
                <a:solidFill>
                  <a:schemeClr val="accent2"/>
                </a:solidFill>
                <a:latin typeface="Titillium-Bold"/>
              </a:rPr>
              <a:t>Dennis Ritchie </a:t>
            </a:r>
            <a:r>
              <a:rPr lang="fr-FR" b="0" i="0" u="none" strike="noStrike" baseline="0" dirty="0">
                <a:solidFill>
                  <a:srgbClr val="797A7A"/>
                </a:solidFill>
                <a:latin typeface="Titillium-Regular"/>
              </a:rPr>
              <a:t>(à droite sur la photo), à partir du langage B initialement créé par Ken Thompson (à gauche).</a:t>
            </a:r>
            <a:endParaRPr lang="fr-FR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0" indent="0" algn="l">
              <a:buNone/>
            </a:pPr>
            <a:r>
              <a:rPr lang="fr-FR" sz="1600" b="0" i="0" u="none" strike="noStrike" baseline="0" dirty="0">
                <a:solidFill>
                  <a:srgbClr val="797A7A"/>
                </a:solidFill>
                <a:latin typeface="Titillium-Regular"/>
              </a:rPr>
              <a:t>        Source : </a:t>
            </a:r>
            <a:r>
              <a:rPr lang="fr-FR" sz="1600" b="0" i="0" u="none" strike="noStrike" baseline="0" dirty="0" err="1">
                <a:solidFill>
                  <a:srgbClr val="797A7A"/>
                </a:solidFill>
                <a:latin typeface="Titillium-Regular"/>
              </a:rPr>
              <a:t>Wikipedia</a:t>
            </a:r>
            <a:r>
              <a:rPr lang="fr-FR" sz="1600" b="0" i="0" u="none" strike="noStrike" baseline="0" dirty="0">
                <a:solidFill>
                  <a:srgbClr val="797A7A"/>
                </a:solidFill>
                <a:latin typeface="Titillium-Regular"/>
              </a:rPr>
              <a:t>.</a:t>
            </a:r>
            <a:endParaRPr lang="fr-FR" sz="16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764088"/>
            <a:ext cx="20955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Le C est un langage de programmation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impératif</a:t>
            </a:r>
            <a:r>
              <a:rPr lang="fr-FR" sz="2000" b="1" i="0" u="none" strike="noStrike" baseline="0" dirty="0">
                <a:solidFill>
                  <a:srgbClr val="577A7A"/>
                </a:solidFill>
                <a:latin typeface="Titillium-Bold"/>
              </a:rPr>
              <a:t>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(séquence d'instructions) généraliste, de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bas niveau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(très proche de la machine, donc puissant, mais lourd à prendre en main).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Sa syntaxe et sa logique ont été réutilisées dans la majorité des langages de programmations modernes :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marL="622300" indent="0" algn="l">
              <a:buNone/>
            </a:pPr>
            <a:r>
              <a:rPr lang="fr-FR" sz="1800" b="0" i="0" u="none" strike="noStrike" baseline="0" dirty="0">
                <a:solidFill>
                  <a:srgbClr val="797A7A"/>
                </a:solidFill>
                <a:latin typeface="Titillium-Regular"/>
              </a:rPr>
              <a:t>C++, C#, Java, PHP, Javascript...</a:t>
            </a:r>
            <a:endParaRPr lang="fr-FR" sz="18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Le C est encore très utilisé aujourd'hui, car il offre un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Regular"/>
              </a:rPr>
              <a:t>grand contrôle sur la machine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 (la mémoire notamment).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Il est également utilisé en tant que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Regular"/>
              </a:rPr>
              <a:t>fondation des langages modernes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(compilateur/interpréteur)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Regular"/>
              </a:rPr>
              <a:t>et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Regular"/>
              </a:rPr>
              <a:t>systèmes d'exploitation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.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Langage C : les bases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2"/>
                </a:solidFill>
              </a:rPr>
              <a:t>Eléments de base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Commentaires</a:t>
            </a:r>
            <a:endParaRPr lang="fr-FR" dirty="0"/>
          </a:p>
          <a:p>
            <a:pPr lvl="1"/>
            <a:r>
              <a:rPr lang="fr-FR" dirty="0"/>
              <a:t>Identificateur</a:t>
            </a:r>
            <a:endParaRPr lang="fr-FR" dirty="0"/>
          </a:p>
          <a:p>
            <a:pPr lvl="1"/>
            <a:r>
              <a:rPr lang="fr-FR" dirty="0"/>
              <a:t>Mots réservés</a:t>
            </a:r>
            <a:endParaRPr lang="fr-FR" dirty="0"/>
          </a:p>
          <a:p>
            <a:pPr lvl="1"/>
            <a:r>
              <a:rPr lang="fr-FR" dirty="0"/>
              <a:t>Type simple</a:t>
            </a:r>
            <a:endParaRPr lang="fr-FR" dirty="0"/>
          </a:p>
          <a:p>
            <a:pPr lvl="1"/>
            <a:r>
              <a:rPr lang="fr-FR" dirty="0"/>
              <a:t>Constantes</a:t>
            </a:r>
            <a:endParaRPr lang="fr-FR" dirty="0"/>
          </a:p>
          <a:p>
            <a:pPr lvl="1"/>
            <a:r>
              <a:rPr lang="fr-FR" dirty="0"/>
              <a:t>Enumération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Opérations simples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Affectation</a:t>
            </a:r>
            <a:endParaRPr lang="fr-FR" dirty="0"/>
          </a:p>
          <a:p>
            <a:pPr lvl="1"/>
            <a:r>
              <a:rPr lang="fr-FR" dirty="0"/>
              <a:t>Incrémentation/décrémentation</a:t>
            </a:r>
            <a:endParaRPr lang="fr-FR" dirty="0"/>
          </a:p>
          <a:p>
            <a:pPr lvl="1"/>
            <a:r>
              <a:rPr lang="fr-FR" dirty="0"/>
              <a:t>Opérations arithmétiques</a:t>
            </a:r>
            <a:endParaRPr lang="fr-FR" dirty="0"/>
          </a:p>
          <a:p>
            <a:pPr lvl="1"/>
            <a:r>
              <a:rPr lang="fr-FR" dirty="0"/>
              <a:t>Opérations binaires</a:t>
            </a:r>
            <a:endParaRPr lang="fr-FR" dirty="0"/>
          </a:p>
          <a:p>
            <a:pPr lvl="1"/>
            <a:r>
              <a:rPr lang="fr-FR" dirty="0"/>
              <a:t>Opération ternaire</a:t>
            </a:r>
            <a:endParaRPr lang="fr-FR" dirty="0"/>
          </a:p>
          <a:p>
            <a:pPr lvl="1"/>
            <a:r>
              <a:rPr lang="fr-FR" dirty="0"/>
              <a:t>Opération de conversion explicite</a:t>
            </a:r>
            <a:endParaRPr lang="fr-FR" dirty="0"/>
          </a:p>
          <a:p>
            <a:pPr lvl="1"/>
            <a:r>
              <a:rPr lang="fr-FR" dirty="0"/>
              <a:t>Opération </a:t>
            </a:r>
            <a:r>
              <a:rPr lang="fr-FR" dirty="0" err="1"/>
              <a:t>sizeof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Saisie et affichage de données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636912"/>
            <a:ext cx="8229600" cy="3489251"/>
          </a:xfrm>
        </p:spPr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But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dirty="0"/>
              <a:t>Métier d’ingénieur</a:t>
            </a:r>
            <a:endParaRPr lang="fr-FR" dirty="0"/>
          </a:p>
          <a:p>
            <a:pPr lvl="1"/>
            <a:r>
              <a:rPr lang="fr-FR" dirty="0"/>
              <a:t>Décomposition un problème</a:t>
            </a:r>
            <a:endParaRPr lang="fr-FR" dirty="0"/>
          </a:p>
          <a:p>
            <a:pPr lvl="1"/>
            <a:r>
              <a:rPr lang="fr-FR" dirty="0"/>
              <a:t>Mise en pratique de l’algorithme</a:t>
            </a:r>
            <a:endParaRPr lang="fr-FR" dirty="0"/>
          </a:p>
          <a:p>
            <a:pPr lvl="1"/>
            <a:r>
              <a:rPr lang="fr-FR" dirty="0"/>
              <a:t>Langage C sur </a:t>
            </a:r>
            <a:r>
              <a:rPr lang="fr-FR" dirty="0" err="1"/>
              <a:t>CodeBlocks</a:t>
            </a:r>
            <a:endParaRPr lang="fr-FR" dirty="0"/>
          </a:p>
          <a:p>
            <a:pPr lvl="1"/>
            <a:r>
              <a:rPr lang="fr-FR" dirty="0"/>
              <a:t>Manipulation des structures de données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392488"/>
          </a:xfrm>
        </p:spPr>
        <p:txBody>
          <a:bodyPr>
            <a:normAutofit/>
          </a:bodyPr>
          <a:lstStyle/>
          <a:p>
            <a:r>
              <a:rPr lang="fr-FR" dirty="0"/>
              <a:t>Commentaires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//</a:t>
            </a:r>
            <a:r>
              <a:rPr lang="fr-FR" dirty="0"/>
              <a:t> ceci est un commentaire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/*</a:t>
            </a:r>
            <a:r>
              <a:rPr lang="fr-FR" dirty="0"/>
              <a:t> ceci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	est aussi un commentaire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*/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005956" y="1580820"/>
            <a:ext cx="7680843" cy="4872516"/>
          </a:xfrm>
        </p:spPr>
        <p:txBody>
          <a:bodyPr>
            <a:normAutofit/>
          </a:bodyPr>
          <a:lstStyle/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Une variable sert à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stocker une donnée en mémoire centrale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, afin de pouvoir la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traiter dans un programme.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Comme son nom l'indique,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la valeur d'une variable peut varier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au cours du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temps.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En C, chaque variable possède un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type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, définissant le format de la donnée, ainsi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que sa taille en mémoire.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(permet au système de savoir </a:t>
            </a:r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combien d'octets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utiliser pour la stocker (1 octet pour un caractère contre 2 ou 4 octets pour un entier)).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b="1" i="0" u="none" strike="noStrike" baseline="0" dirty="0">
                <a:solidFill>
                  <a:schemeClr val="accent2"/>
                </a:solidFill>
                <a:latin typeface="Titillium-Bold"/>
              </a:rPr>
              <a:t>Le type d'une variable ne peut pas changer </a:t>
            </a:r>
            <a:r>
              <a:rPr lang="fr-FR" sz="2000" b="0" i="0" u="none" strike="noStrike" baseline="0" dirty="0">
                <a:solidFill>
                  <a:srgbClr val="797A7A"/>
                </a:solidFill>
                <a:latin typeface="Titillium-Regular"/>
              </a:rPr>
              <a:t>une fois défini.</a:t>
            </a:r>
            <a:endParaRPr lang="fr-FR" sz="2000" b="0" i="0" u="none" strike="noStrike" baseline="0" dirty="0">
              <a:solidFill>
                <a:srgbClr val="797A7A"/>
              </a:solidFill>
              <a:latin typeface="Titillium-Regular"/>
            </a:endParaRPr>
          </a:p>
          <a:p>
            <a:pPr algn="l"/>
            <a:r>
              <a:rPr lang="fr-FR" sz="2000" dirty="0">
                <a:solidFill>
                  <a:srgbClr val="797A7A"/>
                </a:solidFill>
                <a:latin typeface="Titillium-Regular"/>
              </a:rPr>
              <a:t>Pas de </a:t>
            </a:r>
            <a:r>
              <a:rPr lang="fr-FR" sz="2000" b="1" dirty="0">
                <a:solidFill>
                  <a:schemeClr val="accent2"/>
                </a:solidFill>
                <a:latin typeface="Titillium-Regular"/>
              </a:rPr>
              <a:t>variable globale </a:t>
            </a:r>
            <a:endParaRPr lang="fr-FR" sz="2000" b="1" dirty="0">
              <a:solidFill>
                <a:schemeClr val="accent2"/>
              </a:solidFill>
            </a:endParaRPr>
          </a:p>
          <a:p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1026" name="Picture 2" descr="Panneau Interdiction Sens interdit | Autocollants-Stick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6" y="5949680"/>
            <a:ext cx="771197" cy="5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Panneau Interdiction Sens interdit | Autocollants-Stick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5942462"/>
            <a:ext cx="771197" cy="5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 des variables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752528"/>
          </a:xfrm>
        </p:spPr>
        <p:txBody>
          <a:bodyPr>
            <a:normAutofit/>
          </a:bodyPr>
          <a:lstStyle/>
          <a:p>
            <a:r>
              <a:rPr lang="fr-FR" dirty="0"/>
              <a:t>Type des variables</a:t>
            </a:r>
            <a:endParaRPr lang="fr-FR" dirty="0"/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fr-FR" dirty="0"/>
              <a:t> 	: désigne le type caractère ou un entier sur 8 bits</a:t>
            </a:r>
            <a:endParaRPr lang="fr-FR" dirty="0"/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short</a:t>
            </a:r>
            <a:r>
              <a:rPr lang="fr-FR" dirty="0"/>
              <a:t> 	: désigne le type d’un entier codé sur 16 bits</a:t>
            </a:r>
            <a:endParaRPr lang="fr-FR" dirty="0"/>
          </a:p>
          <a:p>
            <a:pPr lvl="1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dirty="0"/>
              <a:t> 	: désigne le type d’un entier sur 32 bits</a:t>
            </a:r>
            <a:endParaRPr lang="fr-FR" dirty="0"/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long</a:t>
            </a:r>
            <a:r>
              <a:rPr lang="fr-FR" dirty="0"/>
              <a:t> 	: désigne le type d’un entier long codé sur 32 ou 64 bits</a:t>
            </a:r>
            <a:endParaRPr lang="fr-FR" dirty="0"/>
          </a:p>
          <a:p>
            <a:pPr lvl="1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fr-FR" dirty="0"/>
              <a:t> 	: désigne le type d’un entier non signé</a:t>
            </a:r>
            <a:endParaRPr lang="fr-FR" dirty="0"/>
          </a:p>
          <a:p>
            <a:pPr lvl="1"/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fr-FR" dirty="0"/>
              <a:t> 	: désigne le type d’un nombre en virgule flottante sur 64 bits</a:t>
            </a:r>
            <a:endParaRPr lang="fr-FR" dirty="0"/>
          </a:p>
          <a:p>
            <a:pPr lvl="1"/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double	</a:t>
            </a:r>
            <a:r>
              <a:rPr lang="fr-FR" dirty="0"/>
              <a:t>: désigne le type d’un nombre double de flottant (128 bits)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457200" lvl="1" indent="0">
              <a:buNone/>
            </a:pPr>
            <a:r>
              <a:rPr lang="fr-FR" dirty="0"/>
              <a:t>PS : Taille d’un type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sizeof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type_de_variables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fr-FR" dirty="0"/>
              <a:t>Vrai/Faux : le type booléen n’existe pas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la valeur 0 sera considérée comme ‘Faux’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        les autres valeurs seront considérées comme ‘Vrai’</a:t>
            </a:r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Constante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Constante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sa valeur est fixe et non modifiable</a:t>
            </a:r>
            <a:endParaRPr lang="fr-FR" dirty="0"/>
          </a:p>
          <a:p>
            <a:pPr lvl="1"/>
            <a:r>
              <a:rPr lang="fr-FR" dirty="0"/>
              <a:t>Entière</a:t>
            </a:r>
            <a:endParaRPr lang="fr-FR" dirty="0"/>
          </a:p>
          <a:p>
            <a:pPr lvl="2"/>
            <a:r>
              <a:rPr lang="fr-FR" dirty="0"/>
              <a:t>Décimale : ex 10, 88, -45</a:t>
            </a:r>
            <a:endParaRPr lang="fr-FR" dirty="0"/>
          </a:p>
          <a:p>
            <a:pPr lvl="2"/>
            <a:r>
              <a:rPr lang="fr-FR" dirty="0"/>
              <a:t>Binaire :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0b</a:t>
            </a:r>
            <a:r>
              <a:rPr lang="fr-FR" dirty="0"/>
              <a:t>101</a:t>
            </a:r>
            <a:endParaRPr lang="fr-FR" dirty="0"/>
          </a:p>
          <a:p>
            <a:pPr lvl="2"/>
            <a:r>
              <a:rPr lang="fr-FR" dirty="0"/>
              <a:t>Octale : ex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fr-FR" dirty="0"/>
              <a:t>123,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fr-FR" dirty="0"/>
              <a:t>405</a:t>
            </a:r>
            <a:endParaRPr lang="fr-FR" dirty="0"/>
          </a:p>
          <a:p>
            <a:pPr lvl="2"/>
            <a:r>
              <a:rPr lang="fr-FR" dirty="0"/>
              <a:t>Hexadécimale : ex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Ox</a:t>
            </a:r>
            <a:r>
              <a:rPr lang="fr-FR" dirty="0"/>
              <a:t>12E0 , 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Ox</a:t>
            </a:r>
            <a:r>
              <a:rPr lang="fr-FR" dirty="0"/>
              <a:t>4750</a:t>
            </a:r>
            <a:endParaRPr lang="fr-FR" dirty="0"/>
          </a:p>
          <a:p>
            <a:pPr lvl="1"/>
            <a:r>
              <a:rPr lang="fr-FR" dirty="0"/>
              <a:t>Caractère : il dépend de la machine 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ex : ‘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\t</a:t>
            </a:r>
            <a:r>
              <a:rPr lang="fr-FR" dirty="0"/>
              <a:t>’ : tabulation horizontale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       ‘</a:t>
            </a:r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\r</a:t>
            </a:r>
            <a:r>
              <a:rPr lang="fr-FR" dirty="0"/>
              <a:t>’ : retour chariot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    etc.</a:t>
            </a:r>
            <a:endParaRPr lang="fr-FR" dirty="0"/>
          </a:p>
          <a:p>
            <a:pPr lvl="1"/>
            <a:r>
              <a:rPr lang="fr-FR" dirty="0"/>
              <a:t>Constante nommée définie par l’utilisateur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ex : #</a:t>
            </a:r>
            <a:r>
              <a:rPr lang="fr-FR" dirty="0" err="1"/>
              <a:t>define</a:t>
            </a:r>
            <a:r>
              <a:rPr lang="fr-FR" dirty="0"/>
              <a:t> MAX 100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       #</a:t>
            </a:r>
            <a:r>
              <a:rPr lang="fr-FR" dirty="0" err="1"/>
              <a:t>define</a:t>
            </a:r>
            <a:r>
              <a:rPr lang="fr-FR" dirty="0"/>
              <a:t> PI 3.14      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Eléments de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Enumération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ensemble de constante entière rangée par ordre croissant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commençant à 0 par défaut</a:t>
            </a:r>
            <a:endParaRPr lang="fr-FR" dirty="0"/>
          </a:p>
          <a:p>
            <a:pPr marL="400050" lvl="1" indent="0">
              <a:buNone/>
            </a:pPr>
            <a:r>
              <a:rPr lang="fr-FR" dirty="0"/>
              <a:t>      ex1 :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motcle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{ ASM = 0, AUTO = 1, BREAK = 2};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r>
              <a:rPr lang="fr-FR" i="1" dirty="0"/>
              <a:t>ou (avec des valeurs par défaut)</a:t>
            </a:r>
            <a:endParaRPr lang="fr-FR" i="1" dirty="0"/>
          </a:p>
          <a:p>
            <a:pPr marL="857250" lvl="2" indent="0">
              <a:buNone/>
            </a:pP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enum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motcle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{ ASM, AUTO, BREAK };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r>
              <a:rPr lang="fr-FR" dirty="0"/>
              <a:t>ce qui revient à : </a:t>
            </a:r>
            <a:endParaRPr lang="fr-FR" dirty="0"/>
          </a:p>
          <a:p>
            <a:pPr marL="857250" lvl="2" indent="0">
              <a:buNone/>
            </a:pP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ASM = 0;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AUTO = 1;</a:t>
            </a:r>
            <a:endParaRPr lang="fr-FR" i="1" dirty="0">
              <a:solidFill>
                <a:schemeClr val="accent1">
                  <a:lumMod val="75000"/>
                </a:schemeClr>
              </a:solidFill>
            </a:endParaRPr>
          </a:p>
          <a:p>
            <a:pPr marL="857250" lvl="2" indent="0">
              <a:buNone/>
            </a:pP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1">
                    <a:lumMod val="75000"/>
                  </a:schemeClr>
                </a:solidFill>
              </a:rPr>
              <a:t> BREAK = 2;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/>
              <a:t>    ex2 :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enum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nombre {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zero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un, deux, assez = 10,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assez_un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beaucoup = 20};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/>
              <a:t>	ce qui revient à :</a:t>
            </a:r>
            <a:endParaRPr lang="fr-FR" dirty="0"/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zero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0;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un = 1;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deux = 2;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assez = 10;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assez_un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= 11;</a:t>
            </a:r>
            <a:endParaRPr lang="fr-FR" i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	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const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i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int</a:t>
            </a:r>
            <a:r>
              <a:rPr lang="fr-FR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beaucoup = 20;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Déclaration de variable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276872"/>
            <a:ext cx="8229600" cy="384929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La déclaration de variable est une instruction. Elle donne le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type de la variable et son nom</a:t>
            </a:r>
            <a:r>
              <a:rPr lang="fr-FR" dirty="0"/>
              <a:t>.</a:t>
            </a:r>
            <a:endParaRPr lang="fr-FR" dirty="0"/>
          </a:p>
          <a:p>
            <a:pPr lvl="1"/>
            <a:r>
              <a:rPr lang="fr-FR" dirty="0"/>
              <a:t>Exemple de </a:t>
            </a:r>
            <a:r>
              <a:rPr lang="fr-FR" b="1" dirty="0"/>
              <a:t>déclaration de variables</a:t>
            </a:r>
            <a:endParaRPr lang="fr-FR" b="1" dirty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char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caracLu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;		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short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varEntiere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;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float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MoyennePromo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;		 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double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NbrePi</a:t>
            </a:r>
            <a:r>
              <a:rPr lang="fr-FR" dirty="0"/>
              <a:t> ;</a:t>
            </a:r>
            <a:endParaRPr lang="fr-FR" dirty="0"/>
          </a:p>
          <a:p>
            <a:pPr lvl="1"/>
            <a:r>
              <a:rPr lang="fr-FR" dirty="0"/>
              <a:t>Exemple de </a:t>
            </a:r>
            <a:r>
              <a:rPr lang="fr-FR" b="1" dirty="0"/>
              <a:t>déclaration de variables de type pointeurs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char *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Pt_caracLu</a:t>
            </a:r>
            <a:r>
              <a:rPr lang="fr-FR" dirty="0"/>
              <a:t>;			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*</a:t>
            </a:r>
            <a:r>
              <a:rPr lang="fr-FR" dirty="0"/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PtCompteur</a:t>
            </a:r>
            <a:r>
              <a:rPr lang="fr-FR" dirty="0"/>
              <a:t>;</a:t>
            </a:r>
            <a:endParaRPr lang="fr-FR" dirty="0"/>
          </a:p>
          <a:p>
            <a:r>
              <a:rPr lang="fr-FR" dirty="0"/>
              <a:t>Les variables sont par défaut signées (valeur positive ou négative en fonction du bit de signe)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Si la valeur doit toujours être positive (non signée), il faut ajouter </a:t>
            </a:r>
            <a:r>
              <a:rPr lang="fr-FR" dirty="0" err="1"/>
              <a:t>unsigned</a:t>
            </a:r>
            <a:r>
              <a:rPr lang="fr-FR" dirty="0"/>
              <a:t> devant le type ex :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unsigned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varEntiere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La 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visibilité de la variable </a:t>
            </a:r>
            <a:r>
              <a:rPr lang="fr-FR" dirty="0"/>
              <a:t>dépend de l’endroit de sa déclaration :</a:t>
            </a:r>
            <a:endParaRPr lang="fr-FR" dirty="0"/>
          </a:p>
          <a:p>
            <a:pPr lvl="1"/>
            <a:r>
              <a:rPr lang="fr-FR" dirty="0"/>
              <a:t>globale</a:t>
            </a:r>
            <a:endParaRPr lang="fr-FR" dirty="0"/>
          </a:p>
          <a:p>
            <a:pPr lvl="1"/>
            <a:r>
              <a:rPr lang="fr-FR" dirty="0"/>
              <a:t>locale : recommandée à l’ECE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496944" cy="979512"/>
          </a:xfrm>
        </p:spPr>
        <p:txBody>
          <a:bodyPr/>
          <a:lstStyle/>
          <a:p>
            <a:r>
              <a:rPr lang="fr-FR" dirty="0"/>
              <a:t>Place mémoire d’une variable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2"/>
          <a:stretch>
            <a:fillRect/>
          </a:stretch>
        </p:blipFill>
        <p:spPr bwMode="auto">
          <a:xfrm>
            <a:off x="1043608" y="1612896"/>
            <a:ext cx="6552728" cy="505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Initialisation : déclaration avec affectation de valeur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/>
              <a:t>ex : </a:t>
            </a:r>
            <a:r>
              <a:rPr lang="fr-FR" dirty="0" err="1"/>
              <a:t>int</a:t>
            </a:r>
            <a:r>
              <a:rPr lang="fr-FR" dirty="0"/>
              <a:t> var1 = 10 ; </a:t>
            </a: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Affectation directe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/>
              <a:t>ex : </a:t>
            </a:r>
            <a:r>
              <a:rPr lang="fr-FR" dirty="0" err="1"/>
              <a:t>int</a:t>
            </a:r>
            <a:r>
              <a:rPr lang="fr-FR" dirty="0"/>
              <a:t> var2;		</a:t>
            </a:r>
            <a:r>
              <a:rPr lang="fr-FR" dirty="0" err="1"/>
              <a:t>int</a:t>
            </a:r>
            <a:r>
              <a:rPr lang="fr-FR" dirty="0"/>
              <a:t> var3;			</a:t>
            </a:r>
            <a:r>
              <a:rPr lang="fr-FR" dirty="0" err="1"/>
              <a:t>int</a:t>
            </a:r>
            <a:r>
              <a:rPr lang="fr-FR" dirty="0"/>
              <a:t> var4;  </a:t>
            </a:r>
            <a:r>
              <a:rPr lang="fr-FR" dirty="0" err="1"/>
              <a:t>int</a:t>
            </a:r>
            <a:r>
              <a:rPr lang="fr-FR" dirty="0"/>
              <a:t> val = 5;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 var2 = 15;		</a:t>
            </a:r>
            <a:r>
              <a:rPr lang="fr-FR" dirty="0" err="1"/>
              <a:t>scanf</a:t>
            </a:r>
            <a:r>
              <a:rPr lang="fr-FR" dirty="0"/>
              <a:t>(ʺ%dʺ, &amp;var3 );		var4 = val +10;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Affectation cachée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457200" lvl="1" indent="0">
              <a:buNone/>
            </a:pPr>
            <a:r>
              <a:rPr lang="fr-FR" dirty="0"/>
              <a:t>ex : </a:t>
            </a:r>
            <a:r>
              <a:rPr lang="fr-FR" dirty="0" err="1"/>
              <a:t>int</a:t>
            </a:r>
            <a:r>
              <a:rPr lang="fr-FR" dirty="0"/>
              <a:t> i = 0 ;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i++ ;	//équivalent à i = i + 1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++i; 	//équivalent à i = i + 1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i -- ; 	//équivalent à i = i - 1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i*=2; 	//équivalent à i = i * 2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etc.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80520"/>
          </a:xfrm>
        </p:spPr>
        <p:txBody>
          <a:bodyPr>
            <a:normAutofit fontScale="85000" lnSpcReduction="20000"/>
          </a:bodyPr>
          <a:lstStyle/>
          <a:p>
            <a:r>
              <a:rPr lang="fr-FR" dirty="0">
                <a:solidFill>
                  <a:schemeClr val="accent2"/>
                </a:solidFill>
              </a:rPr>
              <a:t>Opérateurs mathématiques</a:t>
            </a:r>
            <a:endParaRPr lang="fr-F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fr-FR" sz="2400" dirty="0"/>
              <a:t>op1 + op2			op1 – op2		op1 * op2</a:t>
            </a:r>
            <a:endParaRPr lang="fr-FR" sz="2400" dirty="0"/>
          </a:p>
          <a:p>
            <a:pPr marL="457200" lvl="1" indent="0">
              <a:buNone/>
            </a:pPr>
            <a:r>
              <a:rPr lang="fr-FR" sz="2400" dirty="0"/>
              <a:t>op1 / op2			op1 % op2        	(op2 différent de 0)</a:t>
            </a:r>
            <a:endParaRPr lang="fr-FR" sz="2400" dirty="0"/>
          </a:p>
          <a:p>
            <a:pPr marL="0" indent="0">
              <a:buNone/>
            </a:pPr>
            <a:r>
              <a:rPr lang="fr-FR" dirty="0"/>
              <a:t>        - op1      					(inverse de op1)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Opérateurs de comparaison</a:t>
            </a:r>
            <a:endParaRPr lang="fr-F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fr-FR" sz="2400" dirty="0"/>
              <a:t>op1 == op2			op1 &gt; op2		op1 &lt; op2</a:t>
            </a:r>
            <a:endParaRPr lang="fr-FR" sz="2400" dirty="0"/>
          </a:p>
          <a:p>
            <a:pPr marL="457200" lvl="1" indent="0">
              <a:buNone/>
            </a:pPr>
            <a:r>
              <a:rPr lang="fr-FR" sz="2400" dirty="0"/>
              <a:t>op1 &gt;= op2			op1 &lt;= op2		op1 != op2</a:t>
            </a:r>
            <a:endParaRPr lang="fr-FR" sz="2400" dirty="0"/>
          </a:p>
          <a:p>
            <a:r>
              <a:rPr lang="fr-FR" dirty="0">
                <a:solidFill>
                  <a:schemeClr val="accent2"/>
                </a:solidFill>
              </a:rPr>
              <a:t>Opérateurs logiques</a:t>
            </a:r>
            <a:endParaRPr lang="fr-F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fr-FR" sz="2400" dirty="0"/>
              <a:t>op1 &amp;&amp; op2			op1 || op2		! op1</a:t>
            </a:r>
            <a:endParaRPr lang="fr-FR" sz="2400" dirty="0"/>
          </a:p>
          <a:p>
            <a:r>
              <a:rPr lang="fr-FR" dirty="0">
                <a:solidFill>
                  <a:schemeClr val="accent2"/>
                </a:solidFill>
              </a:rPr>
              <a:t>Opérateurs binaires</a:t>
            </a:r>
            <a:endParaRPr lang="fr-FR" dirty="0">
              <a:solidFill>
                <a:schemeClr val="accent2"/>
              </a:solidFill>
            </a:endParaRPr>
          </a:p>
          <a:p>
            <a:pPr marL="457200" lvl="1" indent="0">
              <a:buNone/>
            </a:pPr>
            <a:r>
              <a:rPr lang="fr-FR" sz="2400" dirty="0"/>
              <a:t>op1 &amp; op2 			op1 | op2		op1 ^ op2</a:t>
            </a:r>
            <a:endParaRPr lang="fr-FR" sz="2400" dirty="0"/>
          </a:p>
          <a:p>
            <a:pPr marL="457200" lvl="1" indent="0">
              <a:buNone/>
            </a:pPr>
            <a:r>
              <a:rPr lang="fr-FR" sz="2400" dirty="0"/>
              <a:t>op1 &lt;&lt;  op2 			op1 &gt;&gt; op2		~op1</a:t>
            </a:r>
            <a:endParaRPr lang="fr-FR" sz="2400" dirty="0"/>
          </a:p>
          <a:p>
            <a:pPr marL="400050"/>
            <a:r>
              <a:rPr lang="fr-FR" dirty="0" err="1">
                <a:solidFill>
                  <a:schemeClr val="accent2"/>
                </a:solidFill>
              </a:rPr>
              <a:t>Cast</a:t>
            </a:r>
            <a:r>
              <a:rPr lang="fr-FR" dirty="0"/>
              <a:t> : conversion de type explicite </a:t>
            </a:r>
            <a:endParaRPr lang="fr-FR" dirty="0"/>
          </a:p>
          <a:p>
            <a:pPr marL="514350" lvl="1" indent="0">
              <a:buNone/>
            </a:pPr>
            <a:r>
              <a:rPr lang="fr-FR" sz="2400" dirty="0"/>
              <a:t>ex  :   char op1 = 5; </a:t>
            </a:r>
            <a:r>
              <a:rPr lang="fr-FR" sz="2400" dirty="0" err="1"/>
              <a:t>float</a:t>
            </a:r>
            <a:r>
              <a:rPr lang="fr-FR" sz="2400" dirty="0"/>
              <a:t> op2;                            op2 = (</a:t>
            </a:r>
            <a:r>
              <a:rPr lang="fr-FR" sz="2400" dirty="0" err="1"/>
              <a:t>float</a:t>
            </a:r>
            <a:r>
              <a:rPr lang="fr-FR" sz="2400" dirty="0"/>
              <a:t>) op1 / 2 ; </a:t>
            </a:r>
            <a:endParaRPr lang="fr-FR" sz="16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611560" y="6372149"/>
            <a:ext cx="2847975" cy="365125"/>
          </a:xfrm>
        </p:spPr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Priorité des opérateurs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Espace réservé du contenu 5" descr="PRIOR_OP"/>
          <p:cNvPicPr>
            <a:picLocks noGrp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34" y="1715293"/>
            <a:ext cx="6846131" cy="4525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79512"/>
          </a:xfrm>
          <a:noFill/>
        </p:spPr>
        <p:txBody>
          <a:bodyPr/>
          <a:lstStyle/>
          <a:p>
            <a:r>
              <a:rPr lang="fr-FR" dirty="0"/>
              <a:t>Déroulement de l’année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112568"/>
          </a:xfrm>
        </p:spPr>
        <p:txBody>
          <a:bodyPr>
            <a:normAutofit lnSpcReduction="10000"/>
          </a:bodyPr>
          <a:lstStyle/>
          <a:p>
            <a:endParaRPr lang="fr-FR" dirty="0"/>
          </a:p>
          <a:p>
            <a:endParaRPr lang="fr-FR" dirty="0"/>
          </a:p>
          <a:p>
            <a:r>
              <a:rPr lang="fr-FR" dirty="0"/>
              <a:t>CI : 2h00 * 10 séances</a:t>
            </a:r>
            <a:endParaRPr lang="fr-FR" dirty="0"/>
          </a:p>
          <a:p>
            <a:r>
              <a:rPr lang="fr-FR" dirty="0"/>
              <a:t>TD/TP : </a:t>
            </a:r>
            <a:endParaRPr lang="fr-FR" dirty="0"/>
          </a:p>
          <a:p>
            <a:pPr lvl="1"/>
            <a:r>
              <a:rPr lang="fr-FR" dirty="0"/>
              <a:t>Présentiel (à l’ECE) : 28 h</a:t>
            </a:r>
            <a:endParaRPr lang="fr-FR" dirty="0"/>
          </a:p>
          <a:p>
            <a:pPr lvl="1"/>
            <a:r>
              <a:rPr lang="fr-FR" dirty="0"/>
              <a:t>Dépôt de ses exercices avant la séance sur </a:t>
            </a:r>
            <a:r>
              <a:rPr lang="fr-FR" dirty="0" err="1"/>
              <a:t>boostcamp</a:t>
            </a:r>
            <a:endParaRPr lang="fr-FR" dirty="0"/>
          </a:p>
          <a:p>
            <a:r>
              <a:rPr lang="fr-FR" dirty="0"/>
              <a:t>Evaluation, TP noté, Devoir Maison (DM)</a:t>
            </a:r>
            <a:endParaRPr lang="fr-FR" dirty="0"/>
          </a:p>
          <a:p>
            <a:r>
              <a:rPr lang="fr-FR" dirty="0"/>
              <a:t>Projet &amp; Soutenance</a:t>
            </a:r>
            <a:endParaRPr lang="fr-FR" dirty="0"/>
          </a:p>
          <a:p>
            <a:r>
              <a:rPr lang="fr-FR" dirty="0" err="1"/>
              <a:t>Boostcamp</a:t>
            </a:r>
            <a:r>
              <a:rPr lang="fr-FR" dirty="0"/>
              <a:t> : </a:t>
            </a:r>
            <a:endParaRPr lang="fr-FR" dirty="0"/>
          </a:p>
          <a:p>
            <a:pPr lvl="1"/>
            <a:r>
              <a:rPr lang="fr-FR" dirty="0"/>
              <a:t>Adresse : </a:t>
            </a:r>
            <a:r>
              <a:rPr lang="fr-FR" b="1" i="1" dirty="0"/>
              <a:t>campus.ece.fr</a:t>
            </a:r>
            <a:endParaRPr lang="fr-FR" b="1" i="1" dirty="0"/>
          </a:p>
          <a:p>
            <a:pPr lvl="1"/>
            <a:r>
              <a:rPr lang="fr-FR" dirty="0"/>
              <a:t>Cours :Algorithme et programmation C </a:t>
            </a:r>
            <a:r>
              <a:rPr lang="fr-FR" b="1" i="1" dirty="0"/>
              <a:t>https://boostcamp.omneseducation.com/course/view.php?id=336172</a:t>
            </a:r>
            <a:endParaRPr lang="fr-FR" b="1" i="1" dirty="0"/>
          </a:p>
          <a:p>
            <a:pPr lvl="1"/>
            <a:r>
              <a:rPr lang="fr-FR" dirty="0"/>
              <a:t>Support : </a:t>
            </a:r>
            <a:endParaRPr lang="fr-FR" dirty="0"/>
          </a:p>
          <a:p>
            <a:pPr lvl="2"/>
            <a:r>
              <a:rPr lang="fr-FR" dirty="0"/>
              <a:t>Cours : slide</a:t>
            </a:r>
            <a:endParaRPr lang="fr-FR" dirty="0"/>
          </a:p>
          <a:p>
            <a:pPr lvl="2"/>
            <a:r>
              <a:rPr lang="fr-FR" dirty="0"/>
              <a:t>TD/TP : fichier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/>
        </p:nvGraphicFramePr>
        <p:xfrm>
          <a:off x="755577" y="1526664"/>
          <a:ext cx="7488832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8832"/>
              </a:tblGrid>
              <a:tr h="606192">
                <a:tc>
                  <a:txBody>
                    <a:bodyPr/>
                    <a:lstStyle/>
                    <a:p>
                      <a:pPr algn="ctr"/>
                      <a:r>
                        <a:rPr lang="fr-FR" baseline="0" dirty="0"/>
                        <a:t>Langage C, Structures de données</a:t>
                      </a:r>
                      <a:endParaRPr lang="fr-FR" baseline="0" dirty="0"/>
                    </a:p>
                    <a:p>
                      <a:pPr algn="ctr"/>
                      <a:r>
                        <a:rPr lang="fr-FR" baseline="0" dirty="0"/>
                        <a:t>21 octobre 2024 – 20 décembre 2024</a:t>
                      </a:r>
                      <a:endParaRPr lang="fr-FR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1900" b="1" i="1" dirty="0">
                <a:solidFill>
                  <a:schemeClr val="accent1">
                    <a:lumMod val="75000"/>
                  </a:schemeClr>
                </a:solidFill>
              </a:rPr>
              <a:t>Attention :</a:t>
            </a:r>
            <a:endParaRPr lang="fr-FR" sz="1900" b="1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900" i="1" dirty="0"/>
              <a:t>    x &lt;= y &lt;= z ne signifie pas que y est dans l'intervalle [</a:t>
            </a:r>
            <a:r>
              <a:rPr lang="fr-FR" sz="1900" i="1" dirty="0" err="1"/>
              <a:t>x,z</a:t>
            </a:r>
            <a:r>
              <a:rPr lang="fr-FR" sz="1900" i="1" dirty="0"/>
              <a:t>] :</a:t>
            </a:r>
            <a:endParaRPr lang="fr-FR" sz="1900" i="1" dirty="0"/>
          </a:p>
          <a:p>
            <a:pPr marL="0" indent="0">
              <a:buNone/>
            </a:pPr>
            <a:r>
              <a:rPr lang="fr-FR" sz="1900" i="1" dirty="0">
                <a:solidFill>
                  <a:schemeClr val="accent1">
                    <a:lumMod val="75000"/>
                  </a:schemeClr>
                </a:solidFill>
              </a:rPr>
              <a:t>    x &lt;= y &lt;= z       		           </a:t>
            </a:r>
            <a:r>
              <a:rPr lang="fr-FR" sz="2200" b="1" i="1" dirty="0">
                <a:solidFill>
                  <a:schemeClr val="accent1">
                    <a:lumMod val="75000"/>
                  </a:schemeClr>
                </a:solidFill>
              </a:rPr>
              <a:t>&lt;==&gt;</a:t>
            </a:r>
            <a:r>
              <a:rPr lang="fr-FR" sz="1900" i="1" dirty="0">
                <a:solidFill>
                  <a:schemeClr val="accent1">
                    <a:lumMod val="75000"/>
                  </a:schemeClr>
                </a:solidFill>
              </a:rPr>
              <a:t>   (x &lt;= y) &lt;= z</a:t>
            </a:r>
            <a:endParaRPr lang="fr-FR" sz="1900" i="1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fr-FR" sz="1900" i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fr-FR" sz="1900" i="1" u="sng" dirty="0">
                <a:solidFill>
                  <a:schemeClr val="accent1">
                    <a:lumMod val="75000"/>
                  </a:schemeClr>
                </a:solidFill>
              </a:rPr>
              <a:t>y appartient à l'intervalle [</a:t>
            </a:r>
            <a:r>
              <a:rPr lang="fr-FR" sz="1900" i="1" u="sng" dirty="0" err="1">
                <a:solidFill>
                  <a:schemeClr val="accent1">
                    <a:lumMod val="75000"/>
                  </a:schemeClr>
                </a:solidFill>
              </a:rPr>
              <a:t>x,z</a:t>
            </a:r>
            <a:r>
              <a:rPr lang="fr-FR" sz="1900" i="1" u="sng" dirty="0">
                <a:solidFill>
                  <a:schemeClr val="accent1">
                    <a:lumMod val="75000"/>
                  </a:schemeClr>
                </a:solidFill>
              </a:rPr>
              <a:t>]     </a:t>
            </a:r>
            <a:r>
              <a:rPr lang="fr-FR" sz="2200" b="1" i="1" dirty="0">
                <a:solidFill>
                  <a:schemeClr val="accent1">
                    <a:lumMod val="75000"/>
                  </a:schemeClr>
                </a:solidFill>
              </a:rPr>
              <a:t>&lt;==&gt;</a:t>
            </a:r>
            <a:r>
              <a:rPr lang="fr-FR" sz="1900" i="1" dirty="0">
                <a:solidFill>
                  <a:schemeClr val="accent1">
                    <a:lumMod val="75000"/>
                  </a:schemeClr>
                </a:solidFill>
              </a:rPr>
              <a:t>   </a:t>
            </a:r>
            <a:r>
              <a:rPr lang="fr-FR" b="1" i="1" dirty="0">
                <a:solidFill>
                  <a:schemeClr val="accent1">
                    <a:lumMod val="75000"/>
                  </a:schemeClr>
                </a:solidFill>
              </a:rPr>
              <a:t>(x &lt;= y) &amp;&amp; (y &lt;= z)</a:t>
            </a:r>
            <a:endParaRPr lang="fr-FR" b="1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pPr marL="57150" indent="0">
              <a:buNone/>
            </a:pPr>
            <a:endParaRPr lang="fr-FR" dirty="0"/>
          </a:p>
          <a:p>
            <a:pPr marL="57150" indent="0">
              <a:buNone/>
            </a:pP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Res</a:t>
            </a:r>
            <a:r>
              <a:rPr lang="fr-FR" dirty="0"/>
              <a:t>; </a:t>
            </a:r>
            <a:endParaRPr lang="fr-FR" dirty="0"/>
          </a:p>
          <a:p>
            <a:pPr marL="57150" indent="0">
              <a:buNone/>
            </a:pPr>
            <a:r>
              <a:rPr lang="fr-FR" dirty="0" err="1"/>
              <a:t>int</a:t>
            </a:r>
            <a:r>
              <a:rPr lang="fr-FR" dirty="0"/>
              <a:t> A = 5, B = 3, Addition;</a:t>
            </a:r>
            <a:endParaRPr lang="fr-FR" dirty="0"/>
          </a:p>
          <a:p>
            <a:pPr marL="57150" indent="0">
              <a:buNone/>
            </a:pPr>
            <a:r>
              <a:rPr lang="fr-FR" dirty="0" err="1"/>
              <a:t>float</a:t>
            </a:r>
            <a:r>
              <a:rPr lang="fr-FR" dirty="0"/>
              <a:t> </a:t>
            </a:r>
            <a:r>
              <a:rPr lang="fr-FR" dirty="0" err="1"/>
              <a:t>Res</a:t>
            </a:r>
            <a:r>
              <a:rPr lang="fr-FR" dirty="0"/>
              <a:t>;</a:t>
            </a:r>
            <a:endParaRPr lang="fr-FR" dirty="0"/>
          </a:p>
          <a:p>
            <a:pPr marL="57150" indent="0">
              <a:buNone/>
            </a:pPr>
            <a:r>
              <a:rPr lang="fr-FR" dirty="0"/>
              <a:t>Addition = A + B ;			//addition de 2 données</a:t>
            </a:r>
            <a:endParaRPr lang="fr-FR" dirty="0"/>
          </a:p>
          <a:p>
            <a:pPr marL="57150" indent="0">
              <a:buNone/>
            </a:pPr>
            <a:endParaRPr lang="fr-FR" dirty="0"/>
          </a:p>
          <a:p>
            <a:pPr marL="57150" indent="0">
              <a:buNone/>
            </a:pPr>
            <a:r>
              <a:rPr lang="fr-FR" dirty="0" err="1"/>
              <a:t>Res</a:t>
            </a:r>
            <a:r>
              <a:rPr lang="fr-FR" dirty="0"/>
              <a:t> = (</a:t>
            </a:r>
            <a:r>
              <a:rPr lang="fr-FR" dirty="0" err="1"/>
              <a:t>float</a:t>
            </a:r>
            <a:r>
              <a:rPr lang="fr-FR" dirty="0"/>
              <a:t>) A /  (</a:t>
            </a:r>
            <a:r>
              <a:rPr lang="fr-FR" dirty="0" err="1"/>
              <a:t>float</a:t>
            </a:r>
            <a:r>
              <a:rPr lang="fr-FR" dirty="0"/>
              <a:t>) B;		//division de données </a:t>
            </a:r>
            <a:endParaRPr lang="fr-FR" dirty="0"/>
          </a:p>
          <a:p>
            <a:pPr marL="57150" indent="0">
              <a:buNone/>
            </a:pPr>
            <a:r>
              <a:rPr lang="fr-FR" dirty="0"/>
              <a:t>					//entières avec </a:t>
            </a:r>
            <a:r>
              <a:rPr lang="fr-FR" dirty="0" err="1"/>
              <a:t>cast</a:t>
            </a:r>
            <a:endParaRPr lang="fr-FR" dirty="0"/>
          </a:p>
          <a:p>
            <a:pPr marL="57150" indent="0">
              <a:buNone/>
            </a:pP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99592" y="1700808"/>
            <a:ext cx="7067128" cy="44644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800" dirty="0"/>
              <a:t>Que vaut x et y?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 err="1"/>
              <a:t>int</a:t>
            </a:r>
            <a:r>
              <a:rPr lang="fr-FR" sz="1800" dirty="0"/>
              <a:t> main()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{</a:t>
            </a:r>
            <a:endParaRPr lang="fr-FR" sz="1800" dirty="0"/>
          </a:p>
          <a:p>
            <a:pPr marL="0" indent="0">
              <a:buNone/>
            </a:pPr>
            <a:r>
              <a:rPr lang="fr-FR" sz="1800" b="1" dirty="0"/>
              <a:t>   </a:t>
            </a:r>
            <a:r>
              <a:rPr lang="fr-FR" sz="1800" b="1" dirty="0" err="1"/>
              <a:t>int</a:t>
            </a:r>
            <a:r>
              <a:rPr lang="fr-FR" sz="1800" b="1" dirty="0"/>
              <a:t> x; 			</a:t>
            </a:r>
            <a:endParaRPr lang="fr-FR" sz="1800" b="1" dirty="0"/>
          </a:p>
          <a:p>
            <a:pPr marL="0" indent="0">
              <a:buNone/>
            </a:pPr>
            <a:r>
              <a:rPr lang="fr-FR" sz="1800" dirty="0"/>
              <a:t>   </a:t>
            </a:r>
            <a:r>
              <a:rPr lang="fr-FR" sz="1800" b="1" dirty="0" err="1"/>
              <a:t>int</a:t>
            </a:r>
            <a:r>
              <a:rPr lang="fr-FR" sz="1800" b="1" dirty="0"/>
              <a:t> y=0;</a:t>
            </a:r>
            <a:endParaRPr lang="fr-FR" sz="1800" b="1" dirty="0"/>
          </a:p>
          <a:p>
            <a:pPr marL="0" indent="0">
              <a:buNone/>
            </a:pPr>
            <a:r>
              <a:rPr lang="fr-FR" sz="1800" dirty="0"/>
              <a:t>  		 	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x = 2; 			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x++;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++x;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x/=2;			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y = x+10;			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   return 0 ;</a:t>
            </a:r>
            <a:endParaRPr lang="fr-FR" sz="1800" dirty="0"/>
          </a:p>
          <a:p>
            <a:pPr marL="0" indent="0">
              <a:buNone/>
            </a:pPr>
            <a:r>
              <a:rPr lang="fr-FR" sz="1800" dirty="0"/>
              <a:t>}</a:t>
            </a:r>
            <a:endParaRPr lang="fr-FR" sz="1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Sortie de programme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Return</a:t>
            </a:r>
            <a:r>
              <a:rPr lang="fr-FR" dirty="0"/>
              <a:t> : sortie d’une fonction dont le contrôle est rendu à l’appelant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Ex : return 0;</a:t>
            </a: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Exit() </a:t>
            </a:r>
            <a:r>
              <a:rPr lang="fr-FR" dirty="0"/>
              <a:t>: sortie de l’exécution d’un programme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Ex : exit (0); 	//sortie sans erreur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exit(1);	// sortie avec erreur (syntaxe)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exit(2);	//sortie avec erreur (ficher)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       etc.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NB : à n’utiliser que pour les erreurs grave , interdit pour les sorties de boucles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6" name="Picture 2" descr="Panneau Interdiction Sens interdit | Autocollants-Sticker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771197" cy="58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4756150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/>
              <a:t>Déclarer trois variables var1, var2, var3 de type entier</a:t>
            </a:r>
            <a:endParaRPr lang="fr-FR" sz="2800" dirty="0"/>
          </a:p>
          <a:p>
            <a:r>
              <a:rPr lang="fr-FR" sz="2800" dirty="0"/>
              <a:t>Affecter une valeur à chacune d’entre elle</a:t>
            </a:r>
            <a:endParaRPr lang="fr-FR" sz="2800" dirty="0"/>
          </a:p>
          <a:p>
            <a:r>
              <a:rPr lang="fr-FR" sz="2800" dirty="0"/>
              <a:t>Calculer la moyenne de ces valeurs</a:t>
            </a:r>
            <a:endParaRPr lang="fr-FR" sz="2800" dirty="0"/>
          </a:p>
          <a:p>
            <a:r>
              <a:rPr lang="fr-FR" sz="2800" dirty="0"/>
              <a:t>Calculer leur carré respectif</a:t>
            </a:r>
            <a:endParaRPr lang="fr-FR" sz="2800" dirty="0"/>
          </a:p>
          <a:p>
            <a:r>
              <a:rPr lang="fr-FR" sz="2800" dirty="0"/>
              <a:t>Calculer la moyenne de </a:t>
            </a:r>
            <a:endParaRPr lang="fr-FR" sz="2800" dirty="0"/>
          </a:p>
          <a:p>
            <a:pPr lvl="1"/>
            <a:r>
              <a:rPr lang="fr-FR" sz="2000" dirty="0"/>
              <a:t>var1 et var2, nommée M1</a:t>
            </a:r>
            <a:endParaRPr lang="fr-FR" sz="2000" dirty="0"/>
          </a:p>
          <a:p>
            <a:pPr lvl="1"/>
            <a:r>
              <a:rPr lang="fr-FR" sz="2000" dirty="0"/>
              <a:t>var2 et var3, nommée M2</a:t>
            </a:r>
            <a:endParaRPr lang="fr-FR" sz="2000" dirty="0"/>
          </a:p>
          <a:p>
            <a:pPr lvl="1"/>
            <a:r>
              <a:rPr lang="fr-FR" sz="2000" dirty="0"/>
              <a:t>var1 et var3, nommée M3</a:t>
            </a:r>
            <a:endParaRPr lang="fr-FR" sz="2000" dirty="0"/>
          </a:p>
          <a:p>
            <a:r>
              <a:rPr lang="fr-FR" sz="2800" dirty="0"/>
              <a:t>Comparer ces moyennes entre elles</a:t>
            </a:r>
            <a:endParaRPr lang="fr-FR" sz="2800" dirty="0"/>
          </a:p>
          <a:p>
            <a:r>
              <a:rPr lang="fr-FR" sz="2800" dirty="0"/>
              <a:t>Vérifier que :</a:t>
            </a:r>
            <a:endParaRPr lang="fr-FR" sz="2800" dirty="0"/>
          </a:p>
          <a:p>
            <a:pPr lvl="1"/>
            <a:r>
              <a:rPr lang="fr-FR" sz="2000" dirty="0"/>
              <a:t>M1 est entre les valeurs de var1 et var3</a:t>
            </a:r>
            <a:endParaRPr lang="fr-FR" sz="2000" dirty="0"/>
          </a:p>
          <a:p>
            <a:pPr lvl="1"/>
            <a:r>
              <a:rPr lang="fr-FR" sz="2000" dirty="0"/>
              <a:t>M2 est strictement plus petit que var1</a:t>
            </a:r>
            <a:endParaRPr lang="fr-FR" sz="2000" dirty="0"/>
          </a:p>
          <a:p>
            <a:pPr lvl="1"/>
            <a:r>
              <a:rPr lang="fr-FR" sz="2000" dirty="0"/>
              <a:t>M3 est l’inverse de var2</a:t>
            </a:r>
            <a:endParaRPr lang="fr-FR" sz="2000" dirty="0"/>
          </a:p>
          <a:p>
            <a:pPr lvl="1"/>
            <a:endParaRPr lang="fr-FR" sz="2000" dirty="0"/>
          </a:p>
          <a:p>
            <a:endParaRPr lang="fr-FR" sz="28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Saisie/Affichage</a:t>
            </a:r>
            <a:br>
              <a:rPr lang="fr-FR" dirty="0"/>
            </a:br>
            <a:r>
              <a:rPr lang="fr-FR" dirty="0"/>
              <a:t>(ou entrées/sortie – E/S)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Bibliothèque standard</a:t>
            </a:r>
            <a:endParaRPr lang="fr-FR" dirty="0"/>
          </a:p>
          <a:p>
            <a:pPr marL="457200" lvl="1" indent="0">
              <a:buNone/>
            </a:pPr>
            <a:r>
              <a:rPr lang="fr-FR" dirty="0" err="1"/>
              <a:t>stdio.h</a:t>
            </a:r>
            <a:endParaRPr lang="fr-FR" dirty="0"/>
          </a:p>
          <a:p>
            <a:r>
              <a:rPr lang="fr-FR" dirty="0"/>
              <a:t>Entrée : Lecture/Saisie au clavier</a:t>
            </a:r>
            <a:endParaRPr lang="fr-FR" dirty="0"/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scanf</a:t>
            </a:r>
            <a:r>
              <a:rPr lang="fr-F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b="1" dirty="0"/>
              <a:t>(</a:t>
            </a:r>
            <a:r>
              <a:rPr lang="fr-F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format</a:t>
            </a:r>
            <a:r>
              <a:rPr lang="fr-FR" b="1" dirty="0"/>
              <a:t>, </a:t>
            </a:r>
            <a:r>
              <a:rPr lang="fr-FR" b="1" dirty="0" err="1"/>
              <a:t>AdresseVariable</a:t>
            </a:r>
            <a:r>
              <a:rPr lang="fr-FR" b="1" dirty="0"/>
              <a:t>);</a:t>
            </a:r>
            <a:endParaRPr lang="fr-FR" b="1" dirty="0"/>
          </a:p>
          <a:p>
            <a:pPr marL="457200" lvl="1" indent="0">
              <a:buNone/>
            </a:pPr>
            <a:r>
              <a:rPr lang="fr-FR" dirty="0"/>
              <a:t>	ex :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scanf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(ʺ 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%d </a:t>
            </a:r>
            <a:r>
              <a:rPr lang="fr-FR" dirty="0"/>
              <a:t>ʺ, &amp;x) ;</a:t>
            </a:r>
            <a:endParaRPr lang="fr-FR" dirty="0"/>
          </a:p>
          <a:p>
            <a:r>
              <a:rPr lang="fr-FR" dirty="0"/>
              <a:t>Sortie : Affichage écran</a:t>
            </a:r>
            <a:endParaRPr lang="fr-FR" dirty="0"/>
          </a:p>
          <a:p>
            <a:pPr marL="457200" lvl="1" indent="0">
              <a:buNone/>
            </a:pPr>
            <a:r>
              <a:rPr lang="fr-FR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printf</a:t>
            </a: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fr-FR" dirty="0"/>
              <a:t>(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ChaineAffichée</a:t>
            </a:r>
            <a:r>
              <a:rPr lang="fr-FR" dirty="0"/>
              <a:t>, </a:t>
            </a:r>
            <a:r>
              <a:rPr lang="fr-FR" dirty="0" err="1"/>
              <a:t>VariablesEventuelles</a:t>
            </a:r>
            <a:r>
              <a:rPr lang="fr-FR" dirty="0"/>
              <a:t>);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	ex : </a:t>
            </a:r>
            <a:r>
              <a:rPr lang="fr-F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printf</a:t>
            </a:r>
            <a:r>
              <a:rPr lang="fr-FR" dirty="0"/>
              <a:t>(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ʺ La valeur de la variable x est : </a:t>
            </a:r>
            <a:r>
              <a:rPr lang="fr-FR" sz="1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%d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\n ʺ</a:t>
            </a:r>
            <a:r>
              <a:rPr lang="fr-FR" dirty="0"/>
              <a:t>, </a:t>
            </a:r>
            <a:r>
              <a:rPr lang="fr-FR" sz="1800" b="1" dirty="0"/>
              <a:t>x</a:t>
            </a:r>
            <a:r>
              <a:rPr lang="fr-FR" dirty="0"/>
              <a:t>) ;</a:t>
            </a:r>
            <a:endParaRPr lang="fr-FR" dirty="0"/>
          </a:p>
          <a:p>
            <a:pPr marL="400050"/>
            <a:r>
              <a:rPr lang="fr-FR" dirty="0"/>
              <a:t>Format des données</a:t>
            </a:r>
            <a:endParaRPr lang="fr-FR" dirty="0"/>
          </a:p>
          <a:p>
            <a:pPr marL="514350" lvl="1" indent="0">
              <a:buNone/>
            </a:pPr>
            <a:r>
              <a:rPr lang="fr-FR" dirty="0"/>
              <a:t>Entier	: %d		Entier(Réel) long	: %</a:t>
            </a:r>
            <a:r>
              <a:rPr lang="fr-FR" dirty="0" err="1"/>
              <a:t>ld</a:t>
            </a:r>
            <a:r>
              <a:rPr lang="fr-FR" dirty="0"/>
              <a:t>      (%</a:t>
            </a:r>
            <a:r>
              <a:rPr lang="fr-FR" dirty="0" err="1"/>
              <a:t>lf</a:t>
            </a:r>
            <a:r>
              <a:rPr lang="fr-FR" dirty="0"/>
              <a:t>)</a:t>
            </a:r>
            <a:endParaRPr lang="fr-FR" dirty="0"/>
          </a:p>
          <a:p>
            <a:pPr marL="514350" lvl="1" indent="0">
              <a:buNone/>
            </a:pPr>
            <a:r>
              <a:rPr lang="fr-FR" dirty="0"/>
              <a:t>Réel		: % f		Hexadécimal	: %x</a:t>
            </a:r>
            <a:endParaRPr lang="fr-FR" dirty="0"/>
          </a:p>
          <a:p>
            <a:pPr marL="514350" lvl="1" indent="0">
              <a:buNone/>
            </a:pPr>
            <a:r>
              <a:rPr lang="fr-FR" dirty="0"/>
              <a:t>Caractère 	: %c		Chaine de caractères	: %s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/>
          </a:bodyPr>
          <a:lstStyle/>
          <a:p>
            <a:r>
              <a:rPr lang="fr-FR" dirty="0"/>
              <a:t>Exercice 1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Ecrire le code qui saisit deux entiers et les affiche.</a:t>
            </a:r>
            <a:endParaRPr lang="fr-FR" dirty="0"/>
          </a:p>
          <a:p>
            <a:endParaRPr lang="fr-FR" dirty="0"/>
          </a:p>
          <a:p>
            <a:r>
              <a:rPr lang="fr-FR" dirty="0"/>
              <a:t>Exercice 2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Ecrire l’analyse et le code qui saisit le rayon d’un cercle et qui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affiche le périmètre et l’aire de ce cercle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 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 3 :</a:t>
            </a:r>
            <a:endParaRPr lang="fr-FR" dirty="0"/>
          </a:p>
          <a:p>
            <a:pPr marL="355600" indent="-355600">
              <a:buNone/>
            </a:pPr>
            <a:r>
              <a:rPr lang="fr-FR" dirty="0"/>
              <a:t>     Ecrire l’algorithme et le code qui saisit un entier et indique si cet entier est un multiple de 3 et déterminer s’il est supérieur ou égal à 10 . </a:t>
            </a:r>
            <a:r>
              <a:rPr lang="fr-FR" sz="1800" dirty="0"/>
              <a:t>Ce nombre 10 est une constante dans le programme.</a:t>
            </a:r>
            <a:endParaRPr lang="fr-FR" dirty="0"/>
          </a:p>
          <a:p>
            <a:endParaRPr lang="fr-FR" dirty="0"/>
          </a:p>
          <a:p>
            <a:r>
              <a:rPr lang="fr-FR" dirty="0"/>
              <a:t>Exercice 4 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Ecrire l’algorithme et le code qui saisit trois notes et calcule la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moyenne après avoir tester que leur valeur soit comprise 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      entre 0 et 20.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Traces d’exécution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/>
              <a:t>int</a:t>
            </a:r>
            <a:r>
              <a:rPr lang="fr-FR" dirty="0"/>
              <a:t> main()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{</a:t>
            </a:r>
            <a:endParaRPr lang="fr-FR" dirty="0"/>
          </a:p>
          <a:p>
            <a:pPr marL="355600" indent="0">
              <a:buNone/>
            </a:pP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 var1, var2, </a:t>
            </a:r>
            <a:r>
              <a:rPr lang="fr-FR" dirty="0" err="1">
                <a:solidFill>
                  <a:schemeClr val="accent6">
                    <a:lumMod val="75000"/>
                  </a:schemeClr>
                </a:solidFill>
              </a:rPr>
              <a:t>Som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endParaRPr lang="fr-FR" dirty="0">
              <a:solidFill>
                <a:schemeClr val="accent6">
                  <a:lumMod val="75000"/>
                </a:schemeClr>
              </a:solidFill>
            </a:endParaRPr>
          </a:p>
          <a:p>
            <a:pPr marL="355600" indent="0">
              <a:buNone/>
            </a:pPr>
            <a:r>
              <a:rPr lang="fr-F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var1 = 5;</a:t>
            </a:r>
            <a:endParaRPr lang="fr-F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355600" indent="0">
              <a:buNone/>
            </a:pPr>
            <a:r>
              <a:rPr lang="fr-FR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var2 =7 ;</a:t>
            </a:r>
            <a:endParaRPr lang="fr-FR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  <a:p>
            <a:pPr marL="355600" indent="0">
              <a:buNone/>
            </a:pP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Som</a:t>
            </a: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 = var1 + var2;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marL="355600" indent="0">
              <a:buNone/>
            </a:pPr>
            <a:r>
              <a:rPr lang="fr-FR" dirty="0"/>
              <a:t>Return 0;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}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cxnSp>
        <p:nvCxnSpPr>
          <p:cNvPr id="7" name="Connecteur droit 6"/>
          <p:cNvCxnSpPr/>
          <p:nvPr/>
        </p:nvCxnSpPr>
        <p:spPr>
          <a:xfrm>
            <a:off x="3995936" y="1772816"/>
            <a:ext cx="0" cy="3672408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4932040" y="2881744"/>
          <a:ext cx="291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00"/>
                <a:gridCol w="972000"/>
                <a:gridCol w="972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var1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var2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Som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</a:rPr>
                        <a:t>?</a:t>
                      </a:r>
                      <a:endParaRPr lang="fr-FR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12</a:t>
                      </a:r>
                      <a:endParaRPr lang="fr-F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979512"/>
          </a:xfrm>
        </p:spPr>
        <p:txBody>
          <a:bodyPr/>
          <a:lstStyle/>
          <a:p>
            <a:r>
              <a:rPr lang="fr-FR" dirty="0"/>
              <a:t>Bonne pratique en 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accent2"/>
                </a:solidFill>
              </a:rPr>
              <a:t>Algorithme</a:t>
            </a:r>
            <a:endParaRPr lang="fr-FR" dirty="0">
              <a:solidFill>
                <a:schemeClr val="accent2"/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Organisation d’un programme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Bibliothèque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Programme principal, point d’entrée : </a:t>
            </a:r>
            <a:r>
              <a:rPr lang="fr-FR" dirty="0" err="1">
                <a:solidFill>
                  <a:schemeClr val="bg1">
                    <a:lumMod val="50000"/>
                  </a:schemeClr>
                </a:solidFill>
              </a:rPr>
              <a:t>main.c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Bloc d’instructions : main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/>
              <a:t>Nom explicite, fonction simple</a:t>
            </a:r>
            <a:endParaRPr lang="fr-FR" dirty="0"/>
          </a:p>
          <a:p>
            <a:pPr lvl="1"/>
            <a:r>
              <a:rPr lang="fr-FR" dirty="0"/>
              <a:t>Déclaration des variables</a:t>
            </a:r>
            <a:endParaRPr lang="fr-FR" dirty="0"/>
          </a:p>
          <a:p>
            <a:pPr lvl="1"/>
            <a:r>
              <a:rPr lang="fr-FR" dirty="0"/>
              <a:t>Instructions : lecture, calcul, affectation</a:t>
            </a:r>
            <a:endParaRPr lang="fr-FR" dirty="0"/>
          </a:p>
          <a:p>
            <a:pPr lvl="1"/>
            <a:r>
              <a:rPr lang="fr-FR" dirty="0"/>
              <a:t>Affichage éventuel</a:t>
            </a:r>
            <a:endParaRPr lang="fr-FR" dirty="0"/>
          </a:p>
          <a:p>
            <a:pPr lvl="1"/>
            <a:r>
              <a:rPr lang="fr-FR" dirty="0"/>
              <a:t>Retour éventuel de données</a:t>
            </a:r>
            <a:endParaRPr lang="fr-FR" dirty="0"/>
          </a:p>
          <a:p>
            <a:r>
              <a:rPr lang="fr-FR" dirty="0">
                <a:solidFill>
                  <a:schemeClr val="accent2"/>
                </a:solidFill>
              </a:rPr>
              <a:t>Commentaires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Clarté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Possibilité d’être repris par toute l’équipe, ou toute autre personne</a:t>
            </a:r>
            <a:endParaRPr lang="fr-FR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fr-FR" dirty="0">
                <a:solidFill>
                  <a:schemeClr val="accent2"/>
                </a:solidFill>
              </a:rPr>
              <a:t>Tests</a:t>
            </a:r>
            <a:endParaRPr lang="fr-FR" dirty="0">
              <a:solidFill>
                <a:schemeClr val="accent2"/>
              </a:solidFill>
            </a:endParaRPr>
          </a:p>
          <a:p>
            <a:pPr lvl="1"/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979512"/>
          </a:xfrm>
        </p:spPr>
        <p:txBody>
          <a:bodyPr/>
          <a:lstStyle/>
          <a:p>
            <a:r>
              <a:rPr lang="fr-FR" dirty="0"/>
              <a:t>Méthode de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711349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Travail personnel :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Planning</a:t>
            </a:r>
            <a:r>
              <a:rPr lang="fr-FR" dirty="0"/>
              <a:t> à consulter</a:t>
            </a:r>
            <a:endParaRPr lang="fr-FR" dirty="0"/>
          </a:p>
          <a:p>
            <a:pPr lvl="1"/>
            <a:r>
              <a:rPr lang="fr-FR" b="1" dirty="0"/>
              <a:t>Cours</a:t>
            </a:r>
            <a:r>
              <a:rPr lang="fr-FR" dirty="0"/>
              <a:t> : visualiser (hors séance), question et exercice d’application (séance)</a:t>
            </a:r>
            <a:endParaRPr lang="fr-FR" dirty="0"/>
          </a:p>
          <a:p>
            <a:pPr lvl="1"/>
            <a:r>
              <a:rPr lang="fr-FR" b="1" dirty="0"/>
              <a:t>Préparation des TD/TP </a:t>
            </a:r>
            <a:r>
              <a:rPr lang="fr-FR" dirty="0"/>
              <a:t>: </a:t>
            </a:r>
            <a:r>
              <a:rPr lang="fr-FR" u="sng" dirty="0"/>
              <a:t>obligatoire</a:t>
            </a:r>
            <a:r>
              <a:rPr lang="fr-FR" dirty="0"/>
              <a:t> et à déposer avant chaque séance</a:t>
            </a:r>
            <a:endParaRPr lang="fr-FR" dirty="0"/>
          </a:p>
          <a:p>
            <a:pPr lvl="1"/>
            <a:r>
              <a:rPr lang="fr-FR" b="1" dirty="0"/>
              <a:t>Travail personnel </a:t>
            </a:r>
            <a:r>
              <a:rPr lang="fr-FR" dirty="0"/>
              <a:t>: </a:t>
            </a:r>
            <a:endParaRPr lang="fr-FR" dirty="0"/>
          </a:p>
          <a:p>
            <a:pPr lvl="2"/>
            <a:r>
              <a:rPr lang="fr-FR" dirty="0"/>
              <a:t>Refaire les exercices régulièrement</a:t>
            </a:r>
            <a:endParaRPr lang="fr-FR" dirty="0"/>
          </a:p>
          <a:p>
            <a:pPr lvl="2"/>
            <a:r>
              <a:rPr lang="fr-FR" dirty="0"/>
              <a:t>Chercher d’autres exercices sur internet</a:t>
            </a:r>
            <a:endParaRPr lang="fr-FR" dirty="0"/>
          </a:p>
          <a:p>
            <a:pPr lvl="1"/>
            <a:r>
              <a:rPr lang="fr-FR" b="1" dirty="0"/>
              <a:t>Alterner avec les autres matières</a:t>
            </a:r>
            <a:endParaRPr lang="fr-FR" b="1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Approfondissement/Aide :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/>
              <a:t>Tutorat</a:t>
            </a:r>
            <a:endParaRPr lang="fr-FR" b="1" dirty="0"/>
          </a:p>
          <a:p>
            <a:pPr lvl="1"/>
            <a:r>
              <a:rPr lang="fr-FR" b="1" dirty="0"/>
              <a:t>Demande auprès des professeurs </a:t>
            </a:r>
            <a:r>
              <a:rPr lang="fr-FR" dirty="0"/>
              <a:t>après avoir travaillé personnellement</a:t>
            </a:r>
            <a:endParaRPr lang="fr-FR" dirty="0"/>
          </a:p>
          <a:p>
            <a:pPr lvl="1"/>
            <a:r>
              <a:rPr lang="fr-FR" b="1" dirty="0"/>
              <a:t>Demande auprès du référent B1</a:t>
            </a:r>
            <a:endParaRPr lang="fr-FR" b="1" dirty="0"/>
          </a:p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Environnement de travail : </a:t>
            </a:r>
            <a:endParaRPr lang="fr-FR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fr-FR" b="1" dirty="0" err="1"/>
              <a:t>CodeBlocks</a:t>
            </a:r>
            <a:r>
              <a:rPr lang="fr-FR" dirty="0"/>
              <a:t> sur ordinateur personnel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979512"/>
          </a:xfrm>
        </p:spPr>
        <p:txBody>
          <a:bodyPr/>
          <a:lstStyle/>
          <a:p>
            <a:r>
              <a:rPr lang="fr-FR" dirty="0"/>
              <a:t>Projet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FR" b="1" dirty="0"/>
              <a:t>Cahier des charges (CDC)</a:t>
            </a:r>
            <a:endParaRPr lang="fr-F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document contractuel 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Analyse du CDC</a:t>
            </a:r>
            <a:endParaRPr lang="fr-F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FR" dirty="0"/>
              <a:t>Méthode DTI (Données-Traitement-Interface)</a:t>
            </a:r>
            <a:endParaRPr lang="fr-F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FR" dirty="0"/>
              <a:t>ACD (Analyse Chronologique Descendante)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Conception</a:t>
            </a:r>
            <a:endParaRPr lang="fr-FR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fr-FR" dirty="0"/>
              <a:t>Algorithme ou Organigramme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Implémentation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Tests</a:t>
            </a:r>
            <a:endParaRPr lang="fr-FR" dirty="0"/>
          </a:p>
          <a:p>
            <a:pPr marL="457200" indent="-457200">
              <a:buFont typeface="+mj-lt"/>
              <a:buAutoNum type="arabicPeriod"/>
            </a:pPr>
            <a:r>
              <a:rPr lang="fr-FR" b="1" dirty="0"/>
              <a:t>Livraison/Dépôt</a:t>
            </a:r>
            <a:endParaRPr lang="fr-FR" b="1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Ordinateur</a:t>
            </a:r>
            <a:endParaRPr lang="fr-FR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2768" y="1600200"/>
            <a:ext cx="5538463" cy="4525963"/>
          </a:xfrm>
          <a:prstGeom prst="rect">
            <a:avLst/>
          </a:prstGeo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251520" y="1916832"/>
            <a:ext cx="699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Ecran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5219908"/>
            <a:ext cx="835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Clavier</a:t>
            </a:r>
            <a:endParaRPr lang="fr-FR" b="1" dirty="0">
              <a:solidFill>
                <a:schemeClr val="accent2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7572465" y="1922830"/>
            <a:ext cx="1535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Unité centrale</a:t>
            </a:r>
            <a:endParaRPr lang="fr-FR" b="1" dirty="0">
              <a:solidFill>
                <a:schemeClr val="accent2"/>
              </a:solidFill>
            </a:endParaRPr>
          </a:p>
        </p:txBody>
      </p:sp>
      <p:cxnSp>
        <p:nvCxnSpPr>
          <p:cNvPr id="11" name="Connecteur droit avec flèche 10"/>
          <p:cNvCxnSpPr>
            <a:stCxn id="7" idx="3"/>
          </p:cNvCxnSpPr>
          <p:nvPr/>
        </p:nvCxnSpPr>
        <p:spPr>
          <a:xfrm>
            <a:off x="950879" y="2101498"/>
            <a:ext cx="1028833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8" idx="3"/>
          </p:cNvCxnSpPr>
          <p:nvPr/>
        </p:nvCxnSpPr>
        <p:spPr>
          <a:xfrm>
            <a:off x="1086942" y="5404574"/>
            <a:ext cx="7158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stCxn id="9" idx="1"/>
          </p:cNvCxnSpPr>
          <p:nvPr/>
        </p:nvCxnSpPr>
        <p:spPr>
          <a:xfrm flipH="1">
            <a:off x="7164288" y="2107496"/>
            <a:ext cx="408177" cy="17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7812360" y="5507940"/>
            <a:ext cx="769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Souris</a:t>
            </a:r>
            <a:endParaRPr lang="fr-FR" b="1" dirty="0">
              <a:solidFill>
                <a:schemeClr val="accent2"/>
              </a:solidFill>
            </a:endParaRPr>
          </a:p>
        </p:txBody>
      </p:sp>
      <p:cxnSp>
        <p:nvCxnSpPr>
          <p:cNvPr id="19" name="Connecteur droit avec flèche 18"/>
          <p:cNvCxnSpPr>
            <a:stCxn id="17" idx="1"/>
          </p:cNvCxnSpPr>
          <p:nvPr/>
        </p:nvCxnSpPr>
        <p:spPr>
          <a:xfrm flipH="1">
            <a:off x="6660232" y="5692606"/>
            <a:ext cx="1152128" cy="112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éparation de carte mère PC et de Mac - Le comptoir des mobil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300" y="2314947"/>
            <a:ext cx="3201860" cy="320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79512"/>
          </a:xfrm>
        </p:spPr>
        <p:txBody>
          <a:bodyPr/>
          <a:lstStyle/>
          <a:p>
            <a:r>
              <a:rPr lang="fr-FR" dirty="0"/>
              <a:t>Unité centrale 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5540498" y="3717032"/>
            <a:ext cx="9757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76" y="5786721"/>
            <a:ext cx="1309052" cy="989400"/>
          </a:xfrm>
          <a:prstGeom prst="rect">
            <a:avLst/>
          </a:prstGeom>
        </p:spPr>
      </p:pic>
      <p:sp>
        <p:nvSpPr>
          <p:cNvPr id="24" name="ZoneTexte 23"/>
          <p:cNvSpPr txBox="1"/>
          <p:nvPr/>
        </p:nvSpPr>
        <p:spPr>
          <a:xfrm>
            <a:off x="90134" y="5467098"/>
            <a:ext cx="3722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Disque Dur </a:t>
            </a:r>
            <a:r>
              <a:rPr lang="fr-FR" dirty="0"/>
              <a:t>: ROM mémoire de masse</a:t>
            </a:r>
            <a:endParaRPr lang="fr-FR" dirty="0"/>
          </a:p>
        </p:txBody>
      </p:sp>
      <p:sp>
        <p:nvSpPr>
          <p:cNvPr id="26" name="ZoneTexte 25"/>
          <p:cNvSpPr txBox="1"/>
          <p:nvPr/>
        </p:nvSpPr>
        <p:spPr>
          <a:xfrm>
            <a:off x="5890234" y="3547977"/>
            <a:ext cx="3282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Processeur CPU </a:t>
            </a:r>
            <a:r>
              <a:rPr lang="fr-FR" dirty="0"/>
              <a:t>– </a:t>
            </a:r>
            <a:endParaRPr lang="fr-FR" dirty="0"/>
          </a:p>
          <a:p>
            <a:pPr algn="ctr"/>
            <a:r>
              <a:rPr lang="fr-FR" dirty="0"/>
              <a:t>Unité de traitement des données</a:t>
            </a:r>
            <a:endParaRPr lang="fr-FR" dirty="0"/>
          </a:p>
        </p:txBody>
      </p:sp>
      <p:pic>
        <p:nvPicPr>
          <p:cNvPr id="29" name="Picture 2" descr="upload.wikimedia.org/wikipedia/commons/f/fa/Parall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891" b="26933"/>
          <a:stretch>
            <a:fillRect/>
          </a:stretch>
        </p:blipFill>
        <p:spPr bwMode="auto">
          <a:xfrm>
            <a:off x="7369438" y="1719851"/>
            <a:ext cx="1633413" cy="47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 descr="Comment réparer un port USB endommagé ? - WD-40 FRANCE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4" t="9247" r="18644" b="9395"/>
          <a:stretch>
            <a:fillRect/>
          </a:stretch>
        </p:blipFill>
        <p:spPr bwMode="auto">
          <a:xfrm>
            <a:off x="7835457" y="2256096"/>
            <a:ext cx="701377" cy="606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ZoneTexte 30"/>
          <p:cNvSpPr txBox="1"/>
          <p:nvPr/>
        </p:nvSpPr>
        <p:spPr>
          <a:xfrm>
            <a:off x="5900281" y="1830276"/>
            <a:ext cx="12489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Ports</a:t>
            </a:r>
            <a:r>
              <a:rPr lang="fr-FR" dirty="0"/>
              <a:t>  : </a:t>
            </a:r>
            <a:endParaRPr lang="fr-FR" dirty="0"/>
          </a:p>
          <a:p>
            <a:r>
              <a:rPr lang="fr-FR" dirty="0"/>
              <a:t>     Parallèle</a:t>
            </a:r>
            <a:endParaRPr lang="fr-FR" dirty="0"/>
          </a:p>
          <a:p>
            <a:r>
              <a:rPr lang="fr-FR" dirty="0"/>
              <a:t>     USB</a:t>
            </a:r>
            <a:endParaRPr lang="fr-FR" dirty="0"/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220072" y="1988840"/>
            <a:ext cx="680209" cy="5760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6078490" y="4730404"/>
            <a:ext cx="2906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</a:rPr>
              <a:t>Mémoire Vive</a:t>
            </a:r>
            <a:endParaRPr lang="fr-FR" b="1" dirty="0">
              <a:solidFill>
                <a:schemeClr val="accent2"/>
              </a:solidFill>
            </a:endParaRPr>
          </a:p>
          <a:p>
            <a:pPr algn="ctr"/>
            <a:r>
              <a:rPr lang="fr-FR" dirty="0"/>
              <a:t>RAM </a:t>
            </a:r>
            <a:r>
              <a:rPr lang="fr-FR" dirty="0" err="1"/>
              <a:t>RandomAccessMemory</a:t>
            </a:r>
            <a:endParaRPr lang="fr-FR" dirty="0"/>
          </a:p>
        </p:txBody>
      </p:sp>
      <p:cxnSp>
        <p:nvCxnSpPr>
          <p:cNvPr id="13" name="Connecteur droit avec flèche 12"/>
          <p:cNvCxnSpPr/>
          <p:nvPr/>
        </p:nvCxnSpPr>
        <p:spPr>
          <a:xfrm flipH="1" flipV="1">
            <a:off x="6012160" y="4730404"/>
            <a:ext cx="792088" cy="2167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/>
          <p:cNvSpPr txBox="1"/>
          <p:nvPr/>
        </p:nvSpPr>
        <p:spPr>
          <a:xfrm>
            <a:off x="-76666" y="1052736"/>
            <a:ext cx="41928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" indent="0">
              <a:buNone/>
            </a:pPr>
            <a:r>
              <a:rPr lang="fr-FR" b="1" dirty="0">
                <a:solidFill>
                  <a:schemeClr val="accent2"/>
                </a:solidFill>
              </a:rPr>
              <a:t>Carte mère</a:t>
            </a:r>
            <a:endParaRPr lang="fr-FR" b="1" dirty="0">
              <a:solidFill>
                <a:schemeClr val="accent2"/>
              </a:solidFill>
            </a:endParaRPr>
          </a:p>
          <a:p>
            <a:pPr marL="88900" lvl="1"/>
            <a:r>
              <a:rPr lang="fr-FR" dirty="0"/>
              <a:t>BIOS / Basic Input Output System</a:t>
            </a:r>
            <a:endParaRPr lang="fr-FR" dirty="0"/>
          </a:p>
          <a:p>
            <a:pPr marL="88900" lvl="1"/>
            <a:r>
              <a:rPr lang="fr-FR" dirty="0"/>
              <a:t>Carte graphique, accès écran</a:t>
            </a:r>
            <a:endParaRPr lang="fr-FR" dirty="0"/>
          </a:p>
          <a:p>
            <a:pPr marL="88900" lvl="1"/>
            <a:r>
              <a:rPr lang="fr-FR" dirty="0"/>
              <a:t>Bus</a:t>
            </a:r>
            <a:endParaRPr lang="fr-FR" dirty="0"/>
          </a:p>
          <a:p>
            <a:pPr marL="88900" lvl="1"/>
            <a:r>
              <a:rPr lang="fr-FR" dirty="0"/>
              <a:t>Alimentation</a:t>
            </a:r>
            <a:endParaRPr lang="fr-FR" dirty="0"/>
          </a:p>
          <a:p>
            <a:pPr marL="88900" lvl="1"/>
            <a:r>
              <a:rPr lang="fr-FR" dirty="0"/>
              <a:t>Accès E/S : Entrée(Souris) / Sortie(Clavier)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Bus de l’Unité Centrale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Langage C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3D596-94C8-4CA0-8194-164D75C73FE8}" type="slidenum">
              <a:rPr lang="fr-FR" smtClean="0"/>
            </a:fld>
            <a:endParaRPr lang="fr-FR" dirty="0"/>
          </a:p>
        </p:txBody>
      </p:sp>
      <p:pic>
        <p:nvPicPr>
          <p:cNvPr id="3076" name="Picture 4" descr="Schéma bloc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434431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Exécutif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xécutif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16254</Words>
  <Application>WPS Presentation</Application>
  <PresentationFormat>Affichage à l'écran (4:3)</PresentationFormat>
  <Paragraphs>792</Paragraphs>
  <Slides>49</Slides>
  <Notes>3</Notes>
  <HiddenSlides>1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6" baseType="lpstr">
      <vt:lpstr>Arial</vt:lpstr>
      <vt:lpstr>SimSun</vt:lpstr>
      <vt:lpstr>Wingdings</vt:lpstr>
      <vt:lpstr>Century Gothic</vt:lpstr>
      <vt:lpstr>Courier New</vt:lpstr>
      <vt:lpstr>Calibri</vt:lpstr>
      <vt:lpstr>Microsoft YaHei</vt:lpstr>
      <vt:lpstr>Arial Unicode MS</vt:lpstr>
      <vt:lpstr>Titillium-Regular</vt:lpstr>
      <vt:lpstr>Segoe Print</vt:lpstr>
      <vt:lpstr>Titillium-Bold</vt:lpstr>
      <vt:lpstr>AppleColorEmoji</vt:lpstr>
      <vt:lpstr>Menlo-Bold</vt:lpstr>
      <vt:lpstr>Google Sans</vt:lpstr>
      <vt:lpstr>Titillium-RegularItalic</vt:lpstr>
      <vt:lpstr>raleway</vt:lpstr>
      <vt:lpstr>Exécutif</vt:lpstr>
      <vt:lpstr>Algorithmique et Langage C</vt:lpstr>
      <vt:lpstr>Plan du cours</vt:lpstr>
      <vt:lpstr>Objectif</vt:lpstr>
      <vt:lpstr>Déroulement de l’année</vt:lpstr>
      <vt:lpstr>Méthode de travail</vt:lpstr>
      <vt:lpstr>Projet</vt:lpstr>
      <vt:lpstr>Ordinateur</vt:lpstr>
      <vt:lpstr>Unité centrale </vt:lpstr>
      <vt:lpstr>Bus de l’Unité Centrale</vt:lpstr>
      <vt:lpstr>Ordinateur : périphériques</vt:lpstr>
      <vt:lpstr>Processeur/ CPU Central Processing Unit</vt:lpstr>
      <vt:lpstr>Opérations</vt:lpstr>
      <vt:lpstr>Mémoire Centrale</vt:lpstr>
      <vt:lpstr>Stockage de l’information :  Disque dur/SSD/Mémoire Flash</vt:lpstr>
      <vt:lpstr>Système d’exploitation - Operating System (OS)</vt:lpstr>
      <vt:lpstr>Base 10</vt:lpstr>
      <vt:lpstr>Base 2</vt:lpstr>
      <vt:lpstr>Base 2</vt:lpstr>
      <vt:lpstr>Base 16 (hexadécimale)</vt:lpstr>
      <vt:lpstr>Equivalence base 10, base 2, base hexadécimale</vt:lpstr>
      <vt:lpstr>Mémoire</vt:lpstr>
      <vt:lpstr>Langage informatique</vt:lpstr>
      <vt:lpstr>Compilation</vt:lpstr>
      <vt:lpstr>Environnement de développement ou IDE</vt:lpstr>
      <vt:lpstr>CodeBlocks</vt:lpstr>
      <vt:lpstr>Présentation</vt:lpstr>
      <vt:lpstr>Langage C</vt:lpstr>
      <vt:lpstr>Langage C</vt:lpstr>
      <vt:lpstr>Langage C : les bases</vt:lpstr>
      <vt:lpstr>Commentaires</vt:lpstr>
      <vt:lpstr>Variables</vt:lpstr>
      <vt:lpstr>Type des variables</vt:lpstr>
      <vt:lpstr>Constante</vt:lpstr>
      <vt:lpstr>Eléments de base</vt:lpstr>
      <vt:lpstr>Déclaration de variable</vt:lpstr>
      <vt:lpstr>Place mémoire d’une variable</vt:lpstr>
      <vt:lpstr>Opérateur</vt:lpstr>
      <vt:lpstr>Opérateur</vt:lpstr>
      <vt:lpstr>Priorité des opérateurs</vt:lpstr>
      <vt:lpstr>Remarque</vt:lpstr>
      <vt:lpstr>Exemple</vt:lpstr>
      <vt:lpstr>Exercice</vt:lpstr>
      <vt:lpstr>Sortie de programme</vt:lpstr>
      <vt:lpstr>Exercice</vt:lpstr>
      <vt:lpstr>Saisie/Affichage (ou entrées/sortie – E/S)</vt:lpstr>
      <vt:lpstr>Exercices</vt:lpstr>
      <vt:lpstr>Exercices</vt:lpstr>
      <vt:lpstr>Traces d’exécution</vt:lpstr>
      <vt:lpstr>Bonne pratique en C</vt:lpstr>
    </vt:vector>
  </TitlesOfParts>
  <Company>RLD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Access</dc:title>
  <dc:creator>ELD</dc:creator>
  <cp:lastModifiedBy>maria mokrane</cp:lastModifiedBy>
  <cp:revision>319</cp:revision>
  <dcterms:created xsi:type="dcterms:W3CDTF">2013-05-16T12:53:00Z</dcterms:created>
  <dcterms:modified xsi:type="dcterms:W3CDTF">2024-11-17T14:25:51Z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205832F0E07A4DD18AC7588840C746B9_12</vt:lpwstr>
  </property>
  <property fmtid="{D5CDD505-2E9C-101B-9397-08002B2CF9AE}" pid="3" name="KSOProductBuildVer">
    <vt:lpwstr>1036-12.2.0.18607</vt:lpwstr>
  </property>
</Properties>
</file>