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slide" Target="slides/slide15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b532cd5c67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b532cd5c67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b532cd5c6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b532cd5c6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b532cd5c6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b532cd5c6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b532cd5c67_6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b532cd5c67_6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b532cd5c67_6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b532cd5c67_6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b532cd5c6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b532cd5c6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b532cd5c6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b532cd5c6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b532cd5c67_2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b532cd5c67_2_1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b532cd5c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b532cd5c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b532cd5c6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b532cd5c6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b532cd5c6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b532cd5c6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b532cd5c67_6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b532cd5c67_6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b532cd5c67_6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b532cd5c67_6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b532cd5c67_6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b532cd5c67_6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b532cd5c67_6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b532cd5c67_6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b="1" sz="3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457201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1" sz="1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1792288" y="3600450"/>
            <a:ext cx="5486400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1" sz="1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1792288" y="4025503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4" name="Google Shape;134;p2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27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0" name="Google Shape;140;p2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2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2" name="Google Shape;142;p2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b="1" sz="3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6" name="Google Shape;146;p2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" name="Google Shape;147;p2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8" name="Google Shape;148;p2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152" name="Google Shape;152;p29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153" name="Google Shape;153;p2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2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5" name="Google Shape;155;p2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8" name="Google Shape;158;p30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59" name="Google Shape;159;p30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160" name="Google Shape;160;p30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61" name="Google Shape;161;p30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162" name="Google Shape;162;p3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3" name="Google Shape;163;p3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4" name="Google Shape;164;p3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7" name="Google Shape;167;p3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8" name="Google Shape;168;p3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9" name="Google Shape;169;p3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2" name="Google Shape;172;p3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3" name="Google Shape;173;p3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type="title"/>
          </p:nvPr>
        </p:nvSpPr>
        <p:spPr>
          <a:xfrm>
            <a:off x="457201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1" sz="1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6" name="Google Shape;176;p33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77" name="Google Shape;177;p33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78" name="Google Shape;178;p3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9" name="Google Shape;179;p3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0" name="Google Shape;180;p3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type="title"/>
          </p:nvPr>
        </p:nvSpPr>
        <p:spPr>
          <a:xfrm>
            <a:off x="1792288" y="3600450"/>
            <a:ext cx="5486400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1" sz="1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3" name="Google Shape;183;p34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4" name="Google Shape;184;p34"/>
          <p:cNvSpPr txBox="1"/>
          <p:nvPr>
            <p:ph idx="1" type="body"/>
          </p:nvPr>
        </p:nvSpPr>
        <p:spPr>
          <a:xfrm>
            <a:off x="1792288" y="4025503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85" name="Google Shape;185;p3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6" name="Google Shape;186;p3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7" name="Google Shape;187;p3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0" name="Google Shape;190;p35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1" name="Google Shape;191;p3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2" name="Google Shape;192;p3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3" name="Google Shape;193;p3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6" name="Google Shape;196;p36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7" name="Google Shape;197;p3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8" name="Google Shape;198;p3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9" name="Google Shape;199;p3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2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2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5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Relationship Id="rId4" Type="http://schemas.openxmlformats.org/officeDocument/2006/relationships/image" Target="../media/image25.png"/><Relationship Id="rId5" Type="http://schemas.openxmlformats.org/officeDocument/2006/relationships/image" Target="../media/image28.png"/><Relationship Id="rId6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/>
        </p:nvSpPr>
        <p:spPr>
          <a:xfrm>
            <a:off x="1489175" y="2586450"/>
            <a:ext cx="6897300" cy="14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Rami Wail, Ahmed Alaa, Mohamed Hatem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201600112 - 201600352-201600075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DG - FinFet: Project Presentation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Supervised by : Dr Amr Bayoumi.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Naneng 520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6"/>
          <p:cNvSpPr txBox="1"/>
          <p:nvPr>
            <p:ph type="title"/>
          </p:nvPr>
        </p:nvSpPr>
        <p:spPr>
          <a:xfrm>
            <a:off x="-990600" y="205978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model</a:t>
            </a:r>
            <a:endParaRPr/>
          </a:p>
        </p:txBody>
      </p:sp>
      <p:sp>
        <p:nvSpPr>
          <p:cNvPr id="270" name="Google Shape;270;p46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1" name="Google Shape;27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0150" y="140400"/>
            <a:ext cx="3319275" cy="2666651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6"/>
          <p:cNvSpPr txBox="1"/>
          <p:nvPr/>
        </p:nvSpPr>
        <p:spPr>
          <a:xfrm>
            <a:off x="320050" y="4352700"/>
            <a:ext cx="86412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Reprinted from A. Bayoumi,"Analysis of Dual Gate Structures Using Double-Well and WKB Quantization Rules", IEEE Transactions on Electron Devices, Volume: 63 , Issue: 9 , Sept. 201</a:t>
            </a:r>
            <a:r>
              <a:rPr lang="en"/>
              <a:t>6</a:t>
            </a:r>
            <a:endParaRPr/>
          </a:p>
        </p:txBody>
      </p:sp>
      <p:pic>
        <p:nvPicPr>
          <p:cNvPr id="273" name="Google Shape;273;p46"/>
          <p:cNvPicPr preferRelativeResize="0"/>
          <p:nvPr/>
        </p:nvPicPr>
        <p:blipFill rotWithShape="1">
          <a:blip r:embed="rId4">
            <a:alphaModFix/>
          </a:blip>
          <a:srcRect b="-9" l="0" r="0" t="6481"/>
          <a:stretch/>
        </p:blipFill>
        <p:spPr>
          <a:xfrm>
            <a:off x="726575" y="1359811"/>
            <a:ext cx="4057650" cy="120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6575" y="2935038"/>
            <a:ext cx="7562850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modeling - Matlab</a:t>
            </a:r>
            <a:endParaRPr/>
          </a:p>
        </p:txBody>
      </p:sp>
      <p:sp>
        <p:nvSpPr>
          <p:cNvPr id="280" name="Google Shape;280;p47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1" name="Google Shape;28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4113" y="1195625"/>
            <a:ext cx="4295775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modeling - Matlab</a:t>
            </a:r>
            <a:endParaRPr/>
          </a:p>
        </p:txBody>
      </p:sp>
      <p:sp>
        <p:nvSpPr>
          <p:cNvPr id="287" name="Google Shape;287;p48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8" name="Google Shape;28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122" y="1284115"/>
            <a:ext cx="6423750" cy="322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modeling - Matlab output</a:t>
            </a:r>
            <a:endParaRPr/>
          </a:p>
        </p:txBody>
      </p:sp>
      <p:sp>
        <p:nvSpPr>
          <p:cNvPr id="294" name="Google Shape;294;p49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5" name="Google Shape;29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0138"/>
            <a:ext cx="1276350" cy="328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7150" y="1185863"/>
            <a:ext cx="1209675" cy="331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6075" y="1252525"/>
            <a:ext cx="1162050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Verilog a</a:t>
            </a:r>
            <a:endParaRPr/>
          </a:p>
        </p:txBody>
      </p:sp>
      <p:sp>
        <p:nvSpPr>
          <p:cNvPr id="303" name="Google Shape;303;p50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4" name="Google Shape;30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7611"/>
            <a:ext cx="3186870" cy="399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5475" y="910025"/>
            <a:ext cx="5593600" cy="301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4075" y="3745550"/>
            <a:ext cx="1457800" cy="126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33050" y="3769613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1"/>
          <p:cNvSpPr txBox="1"/>
          <p:nvPr>
            <p:ph type="title"/>
          </p:nvPr>
        </p:nvSpPr>
        <p:spPr>
          <a:xfrm>
            <a:off x="457200" y="205975"/>
            <a:ext cx="8229600" cy="807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Thank you</a:t>
            </a:r>
            <a:endParaRPr sz="4100"/>
          </a:p>
        </p:txBody>
      </p:sp>
      <p:sp>
        <p:nvSpPr>
          <p:cNvPr id="313" name="Google Shape;313;p51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10" name="Google Shape;210;p38"/>
          <p:cNvSpPr txBox="1"/>
          <p:nvPr>
            <p:ph idx="1" type="body"/>
          </p:nvPr>
        </p:nvSpPr>
        <p:spPr>
          <a:xfrm>
            <a:off x="457200" y="1200150"/>
            <a:ext cx="47403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FinFET(Fin Field Effect Transistor) named fin because the source /drain region form a fin on the silicon surface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prefered gate design in CMOS from 14 nm to 7 nm due to </a:t>
            </a:r>
            <a:r>
              <a:rPr lang="en"/>
              <a:t>its many</a:t>
            </a:r>
            <a:r>
              <a:rPr lang="en"/>
              <a:t> </a:t>
            </a:r>
            <a:r>
              <a:rPr lang="en"/>
              <a:t>superior</a:t>
            </a:r>
            <a:r>
              <a:rPr lang="en"/>
              <a:t> attributes.</a:t>
            </a:r>
            <a:endParaRPr/>
          </a:p>
        </p:txBody>
      </p:sp>
      <p:pic>
        <p:nvPicPr>
          <p:cNvPr id="211" name="Google Shape;21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7452" y="1200150"/>
            <a:ext cx="3489350" cy="32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</a:t>
            </a:r>
            <a:endParaRPr/>
          </a:p>
        </p:txBody>
      </p:sp>
      <p:sp>
        <p:nvSpPr>
          <p:cNvPr id="217" name="Google Shape;217;p39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172900"/>
            <a:ext cx="8307974" cy="348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Classical Model</a:t>
            </a:r>
            <a:endParaRPr/>
          </a:p>
        </p:txBody>
      </p:sp>
      <p:sp>
        <p:nvSpPr>
          <p:cNvPr id="224" name="Google Shape;224;p40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2562" y="3707826"/>
            <a:ext cx="6278875" cy="111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375" y="1200150"/>
            <a:ext cx="7469225" cy="1264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369" y="2601199"/>
            <a:ext cx="8242607" cy="102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Excel </a:t>
            </a:r>
            <a:r>
              <a:rPr lang="en"/>
              <a:t>calculations</a:t>
            </a:r>
            <a:endParaRPr/>
          </a:p>
        </p:txBody>
      </p:sp>
      <p:sp>
        <p:nvSpPr>
          <p:cNvPr id="233" name="Google Shape;233;p41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175" y="971550"/>
            <a:ext cx="8856626" cy="25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1"/>
          <p:cNvPicPr preferRelativeResize="0"/>
          <p:nvPr/>
        </p:nvPicPr>
        <p:blipFill rotWithShape="1">
          <a:blip r:embed="rId4">
            <a:alphaModFix/>
          </a:blip>
          <a:srcRect b="0" l="0" r="0" t="42866"/>
          <a:stretch/>
        </p:blipFill>
        <p:spPr>
          <a:xfrm>
            <a:off x="2046650" y="3543400"/>
            <a:ext cx="5686425" cy="138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Newton raphson method</a:t>
            </a:r>
            <a:endParaRPr/>
          </a:p>
        </p:txBody>
      </p:sp>
      <p:sp>
        <p:nvSpPr>
          <p:cNvPr id="241" name="Google Shape;241;p42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7750" y="1858865"/>
            <a:ext cx="5008500" cy="201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Matlab - Numerical</a:t>
            </a:r>
            <a:endParaRPr/>
          </a:p>
        </p:txBody>
      </p:sp>
      <p:pic>
        <p:nvPicPr>
          <p:cNvPr id="248" name="Google Shape;24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850" y="1138800"/>
            <a:ext cx="8275951" cy="2962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Numerical calculations</a:t>
            </a:r>
            <a:endParaRPr/>
          </a:p>
        </p:txBody>
      </p:sp>
      <p:sp>
        <p:nvSpPr>
          <p:cNvPr id="254" name="Google Shape;254;p44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00" y="1553600"/>
            <a:ext cx="8867775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5"/>
          <p:cNvSpPr txBox="1"/>
          <p:nvPr>
            <p:ph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pic>
        <p:nvPicPr>
          <p:cNvPr id="261" name="Google Shape;26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775" y="801900"/>
            <a:ext cx="1619250" cy="41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3438" y="759675"/>
            <a:ext cx="1704975" cy="409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1963" y="716175"/>
            <a:ext cx="1762125" cy="436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8075" y="759663"/>
            <a:ext cx="1295400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5">
      <a:dk1>
        <a:srgbClr val="000000"/>
      </a:dk1>
      <a:lt1>
        <a:srgbClr val="FFFFFF"/>
      </a:lt1>
      <a:dk2>
        <a:srgbClr val="006633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009999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Office Theme">
  <a:themeElements>
    <a:clrScheme name="Custom 5">
      <a:dk1>
        <a:srgbClr val="000000"/>
      </a:dk1>
      <a:lt1>
        <a:srgbClr val="FFFFFF"/>
      </a:lt1>
      <a:dk2>
        <a:srgbClr val="006633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009999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