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E1869A-CE10-47BB-82CF-40EF79AFA160}">
  <a:tblStyle styleId="{EFE1869A-CE10-47BB-82CF-40EF79AFA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532cd5c6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b532cd5c6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6fcf59a5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6fcf59a5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fcf59a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6fcf59a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6fcf59a5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6fcf59a5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6fcf59a5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6fcf59a5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6fcf59a5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6fcf59a5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fcf59a5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fcf59a5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6fcf59a5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6fcf59a5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6fcf59a5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6fcf59a5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6fcf59a5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6fcf59a5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6fcf59a5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6fcf59a5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6fcf59a5f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6fcf59a5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6fcf59a5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6fcf59a5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6fcf59a5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6fcf59a5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fcf59a5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6fcf59a5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6fcf59a5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6fcf59a5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6fcf59a5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6fcf59a5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6fcf59a5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6fcf59a5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6fcf59a5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b6fcf59a5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6fcf59a5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6fcf59a5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532cd5c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532cd5c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6fcf59a5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6fcf59a5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6fcf59a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6fcf59a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6fcf59a5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6fcf59a5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fcf59a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6fcf59a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6fcf59a5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6fcf59a5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6fcf59a5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6fcf59a5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6fcf59a5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6fcf59a5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43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489175" y="2586450"/>
            <a:ext cx="68973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Rami Wail, Ahmed Alaa, Mohamed Hatem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201600112 - 201600352-201600075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DG - FinFet: Project Presentation 2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Supervised by : Dr Amr Bayoumi.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Naneng 520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Verilog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83138"/>
            <a:ext cx="6667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circuit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200138"/>
            <a:ext cx="65055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52025" y="11132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-voltage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75" y="1063375"/>
            <a:ext cx="71247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 at drain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16225"/>
            <a:ext cx="7162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currents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097175"/>
            <a:ext cx="71723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potential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23925"/>
            <a:ext cx="71628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levels at source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38" y="1247613"/>
            <a:ext cx="71342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Energy levels at drain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1111450"/>
            <a:ext cx="71723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 per unit area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07638"/>
            <a:ext cx="71628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Charge per unit area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00" y="1097175"/>
            <a:ext cx="71247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75" y="1200150"/>
            <a:ext cx="7469225" cy="126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69" y="2601199"/>
            <a:ext cx="8242607" cy="1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25" y="480763"/>
            <a:ext cx="71437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Nanohub tool</a:t>
            </a:r>
            <a:endParaRPr/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5" y="682375"/>
            <a:ext cx="4667800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250" y="551925"/>
            <a:ext cx="3420425" cy="23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75" y="2139075"/>
            <a:ext cx="3832776" cy="2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050" y="2868075"/>
            <a:ext cx="4306474" cy="20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Nanohub simulation</a:t>
            </a:r>
            <a:endParaRPr/>
          </a:p>
        </p:txBody>
      </p:sp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650" y="530725"/>
            <a:ext cx="3670176" cy="15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8"/>
          <p:cNvPicPr preferRelativeResize="0"/>
          <p:nvPr/>
        </p:nvPicPr>
        <p:blipFill rotWithShape="1">
          <a:blip r:embed="rId4">
            <a:alphaModFix/>
          </a:blip>
          <a:srcRect b="0" l="33779" r="0" t="0"/>
          <a:stretch/>
        </p:blipFill>
        <p:spPr>
          <a:xfrm>
            <a:off x="5635525" y="2187700"/>
            <a:ext cx="3133299" cy="20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8"/>
          <p:cNvSpPr txBox="1"/>
          <p:nvPr/>
        </p:nvSpPr>
        <p:spPr>
          <a:xfrm>
            <a:off x="6466425" y="452950"/>
            <a:ext cx="1935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Doping Profile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99" y="530732"/>
            <a:ext cx="3670176" cy="158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500" y="2226600"/>
            <a:ext cx="2551800" cy="25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8"/>
          <p:cNvSpPr txBox="1"/>
          <p:nvPr/>
        </p:nvSpPr>
        <p:spPr>
          <a:xfrm>
            <a:off x="646700" y="2133600"/>
            <a:ext cx="2322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DraincurrentvsDrainvoltage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2350" y="2455200"/>
            <a:ext cx="2551800" cy="25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8"/>
          <p:cNvSpPr txBox="1"/>
          <p:nvPr/>
        </p:nvSpPr>
        <p:spPr>
          <a:xfrm>
            <a:off x="3200675" y="2052625"/>
            <a:ext cx="2551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FirstSubbandenergyprofilealongthechannelatdifferentVd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8"/>
          <p:cNvSpPr txBox="1"/>
          <p:nvPr/>
        </p:nvSpPr>
        <p:spPr>
          <a:xfrm>
            <a:off x="893150" y="530725"/>
            <a:ext cx="2551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ElectrondensityprofilePlaneview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8"/>
          <p:cNvSpPr txBox="1"/>
          <p:nvPr/>
        </p:nvSpPr>
        <p:spPr>
          <a:xfrm>
            <a:off x="6291025" y="2057400"/>
            <a:ext cx="2034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DeviceDopingProfile3Dview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Nanohub simulation</a:t>
            </a:r>
            <a:endParaRPr/>
          </a:p>
        </p:txBody>
      </p:sp>
      <p:sp>
        <p:nvSpPr>
          <p:cNvPr id="374" name="Google Shape;374;p5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9"/>
          <p:cNvSpPr txBox="1"/>
          <p:nvPr/>
        </p:nvSpPr>
        <p:spPr>
          <a:xfrm>
            <a:off x="672700" y="452950"/>
            <a:ext cx="2322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Draincurrent vs Drainvoltage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0" y="770825"/>
            <a:ext cx="2140475" cy="21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975" y="798650"/>
            <a:ext cx="2140475" cy="21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9"/>
          <p:cNvSpPr txBox="1"/>
          <p:nvPr/>
        </p:nvSpPr>
        <p:spPr>
          <a:xfrm>
            <a:off x="3557300" y="376750"/>
            <a:ext cx="244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electron Density Along The Channel at Different Vd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4075" y="770825"/>
            <a:ext cx="2140475" cy="21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9"/>
          <p:cNvSpPr txBox="1"/>
          <p:nvPr/>
        </p:nvSpPr>
        <p:spPr>
          <a:xfrm>
            <a:off x="6563100" y="300550"/>
            <a:ext cx="2322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Electron Velocity Along the Channel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3600" y="2979200"/>
            <a:ext cx="2082175" cy="20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9"/>
          <p:cNvSpPr txBox="1"/>
          <p:nvPr/>
        </p:nvSpPr>
        <p:spPr>
          <a:xfrm>
            <a:off x="87500" y="3195975"/>
            <a:ext cx="158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Subbands energy profile along the channel</a:t>
            </a:r>
            <a:endParaRPr sz="1200"/>
          </a:p>
        </p:txBody>
      </p:sp>
      <p:pic>
        <p:nvPicPr>
          <p:cNvPr id="383" name="Google Shape;38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974" y="3484125"/>
            <a:ext cx="3191799" cy="13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9"/>
          <p:cNvSpPr txBox="1"/>
          <p:nvPr/>
        </p:nvSpPr>
        <p:spPr>
          <a:xfrm>
            <a:off x="3762150" y="3055400"/>
            <a:ext cx="34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Conduction band edge potential profile Planeview</a:t>
            </a:r>
            <a:endParaRPr sz="1200"/>
          </a:p>
        </p:txBody>
      </p:sp>
      <p:pic>
        <p:nvPicPr>
          <p:cNvPr id="385" name="Google Shape;385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8150" y="3228350"/>
            <a:ext cx="1770575" cy="17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9"/>
          <p:cNvSpPr txBox="1"/>
          <p:nvPr/>
        </p:nvSpPr>
        <p:spPr>
          <a:xfrm>
            <a:off x="6629998" y="2857400"/>
            <a:ext cx="2613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 Subbands energy along the channel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Sentaurus</a:t>
            </a:r>
            <a:r>
              <a:rPr lang="en"/>
              <a:t> sde</a:t>
            </a:r>
            <a:endParaRPr/>
          </a:p>
        </p:txBody>
      </p: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0" y="758563"/>
            <a:ext cx="20574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950" y="611448"/>
            <a:ext cx="5922849" cy="2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075" y="3259125"/>
            <a:ext cx="48958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Sentaurus sde</a:t>
            </a:r>
            <a:endParaRPr/>
          </a:p>
        </p:txBody>
      </p:sp>
      <p:sp>
        <p:nvSpPr>
          <p:cNvPr id="401" name="Google Shape;401;p6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3" y="1063375"/>
            <a:ext cx="6016176" cy="29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1"/>
          <p:cNvPicPr preferRelativeResize="0"/>
          <p:nvPr/>
        </p:nvPicPr>
        <p:blipFill rotWithShape="1">
          <a:blip r:embed="rId4">
            <a:alphaModFix/>
          </a:blip>
          <a:srcRect b="0" l="0" r="0" t="32573"/>
          <a:stretch/>
        </p:blipFill>
        <p:spPr>
          <a:xfrm>
            <a:off x="6255975" y="1390400"/>
            <a:ext cx="2851425" cy="2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457200" y="-175022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Sentaurus</a:t>
            </a:r>
            <a:r>
              <a:rPr lang="en"/>
              <a:t> sdevice</a:t>
            </a:r>
            <a:endParaRPr/>
          </a:p>
        </p:txBody>
      </p:sp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2" y="468450"/>
            <a:ext cx="3432724" cy="30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371" y="468446"/>
            <a:ext cx="3381524" cy="27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0925" y="468438"/>
            <a:ext cx="2004275" cy="28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500" y="3283400"/>
            <a:ext cx="2687450" cy="17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Partitioning</a:t>
            </a:r>
            <a:endParaRPr/>
          </a:p>
        </p:txBody>
      </p:sp>
      <p:sp>
        <p:nvSpPr>
          <p:cNvPr id="419" name="Google Shape;419;p6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p63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{EFE1869A-CE10-47BB-82CF-40EF79AFA160}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Ahmed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Mohamed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Verilog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Quantum equations and calculations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Newton raphson 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Classical equations &amp; Parameters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Nano hub tool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Ballistic transport using semi-classical 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Drift-Diffusion transport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Ballistic Transport using Green’s function approach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Sentaurus sde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Geometry and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 and contacts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Doping and meshing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Sentaurus sdevice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File, electrode, physics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Math, solve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457200" y="205975"/>
            <a:ext cx="8229600" cy="807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ctrTitle"/>
          </p:nvPr>
        </p:nvSpPr>
        <p:spPr>
          <a:xfrm>
            <a:off x="685800" y="714269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Damped newton raphson method</a:t>
            </a:r>
            <a:endParaRPr/>
          </a:p>
        </p:txBody>
      </p:sp>
      <p:sp>
        <p:nvSpPr>
          <p:cNvPr id="218" name="Google Shape;218;p3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534038"/>
            <a:ext cx="7058575" cy="7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562" y="1816774"/>
            <a:ext cx="2738864" cy="1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A - Parameters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457200" y="87450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 b="0" l="0" r="60389" t="0"/>
          <a:stretch/>
        </p:blipFill>
        <p:spPr>
          <a:xfrm>
            <a:off x="1038800" y="1333500"/>
            <a:ext cx="272402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50" y="2005000"/>
            <a:ext cx="4905375" cy="13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1052513"/>
            <a:ext cx="81819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Verilog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00150"/>
            <a:ext cx="74485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1663900"/>
            <a:ext cx="69437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equations</a:t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4"/>
          <p:cNvPicPr preferRelativeResize="0"/>
          <p:nvPr/>
        </p:nvPicPr>
        <p:blipFill rotWithShape="1">
          <a:blip r:embed="rId3">
            <a:alphaModFix/>
          </a:blip>
          <a:srcRect b="-9" l="0" r="0" t="6481"/>
          <a:stretch/>
        </p:blipFill>
        <p:spPr>
          <a:xfrm>
            <a:off x="2917550" y="1200152"/>
            <a:ext cx="3308900" cy="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2200275"/>
            <a:ext cx="8429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675" y="3374247"/>
            <a:ext cx="5646650" cy="1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63900"/>
            <a:ext cx="57721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