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18fb54e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18fb54e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8fb54e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18fb54e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8fb54e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8fb54e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8fb54e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8fb54e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28f03f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28f03f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28f03f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28f03f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28f03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28f03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8fb54e6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8fb54e6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28f03f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28f03f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18fb54e6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18fb54e6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28f03f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28f03f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8fb54e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8fb54e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428f03f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428f03f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8fb54e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8fb54e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Giant Magnetoresistance (GMR)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420"/>
              <a:t>Rami Wail Shoula,   201600112</a:t>
            </a:r>
            <a:endParaRPr sz="1420"/>
          </a:p>
          <a:p>
            <a:pPr indent="0" lvl="0" marL="0" rtl="0" algn="ctr">
              <a:lnSpc>
                <a:spcPct val="80000"/>
              </a:lnSpc>
              <a:spcBef>
                <a:spcPts val="0"/>
              </a:spcBef>
              <a:spcAft>
                <a:spcPts val="0"/>
              </a:spcAft>
              <a:buSzPts val="440"/>
              <a:buNone/>
            </a:pPr>
            <a:r>
              <a:rPr lang="en" sz="1420"/>
              <a:t>John Saber              201701287</a:t>
            </a:r>
            <a:endParaRPr sz="1420"/>
          </a:p>
          <a:p>
            <a:pPr indent="0" lvl="0" marL="0" rtl="0" algn="ctr">
              <a:lnSpc>
                <a:spcPct val="80000"/>
              </a:lnSpc>
              <a:spcBef>
                <a:spcPts val="0"/>
              </a:spcBef>
              <a:spcAft>
                <a:spcPts val="0"/>
              </a:spcAft>
              <a:buSzPts val="440"/>
              <a:buNone/>
            </a:pPr>
            <a:r>
              <a:rPr lang="en" sz="1420"/>
              <a:t>Hassan Hassan      201700568</a:t>
            </a:r>
            <a:endParaRPr sz="1420"/>
          </a:p>
          <a:p>
            <a:pPr indent="0" lvl="0" marL="0" rtl="0" algn="ctr">
              <a:lnSpc>
                <a:spcPct val="80000"/>
              </a:lnSpc>
              <a:spcBef>
                <a:spcPts val="0"/>
              </a:spcBef>
              <a:spcAft>
                <a:spcPts val="0"/>
              </a:spcAft>
              <a:buSzPts val="440"/>
              <a:buNone/>
            </a:pPr>
            <a:r>
              <a:rPr lang="en" sz="1420"/>
              <a:t>Ahmed Hashem     201700988</a:t>
            </a:r>
            <a:endParaRPr sz="14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1744050" y="3395650"/>
            <a:ext cx="5655900" cy="632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600"/>
              </a:spcBef>
              <a:spcAft>
                <a:spcPts val="0"/>
              </a:spcAft>
              <a:buClr>
                <a:schemeClr val="dk1"/>
              </a:buClr>
              <a:buSzPct val="66666"/>
              <a:buFont typeface="Arial"/>
              <a:buNone/>
            </a:pPr>
            <a:r>
              <a:t/>
            </a:r>
            <a:endParaRPr sz="1650">
              <a:solidFill>
                <a:schemeClr val="dk1"/>
              </a:solidFill>
            </a:endParaRPr>
          </a:p>
          <a:p>
            <a:pPr indent="0" lvl="0" marL="0" rtl="0" algn="ctr">
              <a:lnSpc>
                <a:spcPct val="100000"/>
              </a:lnSpc>
              <a:spcBef>
                <a:spcPts val="100"/>
              </a:spcBef>
              <a:spcAft>
                <a:spcPts val="0"/>
              </a:spcAft>
              <a:buNone/>
            </a:pPr>
            <a:r>
              <a:rPr lang="en" sz="1650">
                <a:solidFill>
                  <a:schemeClr val="dk1"/>
                </a:solidFill>
                <a:latin typeface="Times New Roman"/>
                <a:ea typeface="Times New Roman"/>
                <a:cs typeface="Times New Roman"/>
                <a:sym typeface="Times New Roman"/>
              </a:rPr>
              <a:t>A copy of GMR sensor developed by peter </a:t>
            </a:r>
            <a:r>
              <a:rPr lang="en" sz="1650">
                <a:solidFill>
                  <a:srgbClr val="202122"/>
                </a:solidFill>
                <a:highlight>
                  <a:srgbClr val="F8F9FA"/>
                </a:highlight>
                <a:latin typeface="Times New Roman"/>
                <a:ea typeface="Times New Roman"/>
                <a:cs typeface="Times New Roman"/>
                <a:sym typeface="Times New Roman"/>
              </a:rPr>
              <a:t>Grünberg[4]</a:t>
            </a:r>
            <a:endParaRPr sz="2500"/>
          </a:p>
        </p:txBody>
      </p:sp>
      <p:pic>
        <p:nvPicPr>
          <p:cNvPr id="127" name="Google Shape;127;p22"/>
          <p:cNvPicPr preferRelativeResize="0"/>
          <p:nvPr/>
        </p:nvPicPr>
        <p:blipFill>
          <a:blip r:embed="rId3">
            <a:alphaModFix/>
          </a:blip>
          <a:stretch>
            <a:fillRect/>
          </a:stretch>
        </p:blipFill>
        <p:spPr>
          <a:xfrm>
            <a:off x="1744088" y="1747825"/>
            <a:ext cx="5655825" cy="1647825"/>
          </a:xfrm>
          <a:prstGeom prst="rect">
            <a:avLst/>
          </a:prstGeom>
          <a:noFill/>
          <a:ln>
            <a:noFill/>
          </a:ln>
        </p:spPr>
      </p:pic>
      <p:sp>
        <p:nvSpPr>
          <p:cNvPr id="128" name="Google Shape;128;p22"/>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Kools, J.C.S. Exchange-biased spin-valves for magnetic storage. IEEE Trans. Magn. 1996, 32, 3165–3184.</a:t>
            </a:r>
            <a:endParaRPr sz="10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Clr>
                <a:schemeClr val="dk1"/>
              </a:buClr>
              <a:buSzPts val="1100"/>
              <a:buFont typeface="Arial"/>
              <a:buNone/>
            </a:pPr>
            <a:r>
              <a:rPr b="1" lang="en" sz="2200">
                <a:latin typeface="Times New Roman"/>
                <a:ea typeface="Times New Roman"/>
                <a:cs typeface="Times New Roman"/>
                <a:sym typeface="Times New Roman"/>
              </a:rPr>
              <a:t>Hard disk drives</a:t>
            </a:r>
            <a:endParaRPr sz="3800"/>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500"/>
              </a:spcBef>
              <a:spcAft>
                <a:spcPts val="0"/>
              </a:spcAft>
              <a:buSzPts val="1600"/>
              <a:buChar char="●"/>
            </a:pPr>
            <a:r>
              <a:rPr lang="en" sz="1600">
                <a:solidFill>
                  <a:srgbClr val="202122"/>
                </a:solidFill>
              </a:rPr>
              <a:t>It is known that the information In hard disk drives (HDDs) is encoded using the change in magnetic domains. The magnetization change is associated with the logical level 1 while no change </a:t>
            </a:r>
            <a:r>
              <a:rPr lang="en" sz="1600">
                <a:solidFill>
                  <a:schemeClr val="dk1"/>
                </a:solidFill>
              </a:rPr>
              <a:t>represents logical 0.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In the current technology there are 2 main recorded methods: longitudinal and perpendicular.</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magnetization is expected to be normal to the surface In case of longitudinal method. As studied there exist transition regions called domain walls which formed between the magnetic domains, in which the magnetic field direction changes inside the material.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Now in order to read the magnetic field direction just above the magnetic domain wall, assume that the magnetization direction’s direction is fixed normal to the surface in the antiferromagnetic layer and parallel to the surface in the sensing layer. [5]</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Changing the direction of the external magnetic field deflects the magnetization in the sensing layer. And so the electrical resistance of the sensor decreases, and So 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3996175"/>
            <a:ext cx="8520600" cy="572700"/>
          </a:xfrm>
          <a:prstGeom prst="rect">
            <a:avLst/>
          </a:prstGeom>
        </p:spPr>
        <p:txBody>
          <a:bodyPr anchorCtr="0" anchor="t" bIns="91425" lIns="91425" spcFirstLastPara="1" rIns="91425" wrap="square" tIns="91425">
            <a:normAutofit/>
          </a:bodyPr>
          <a:lstStyle/>
          <a:p>
            <a:pPr indent="0" lvl="0" marL="0" rtl="0" algn="ctr">
              <a:lnSpc>
                <a:spcPct val="100000"/>
              </a:lnSpc>
              <a:spcBef>
                <a:spcPts val="500"/>
              </a:spcBef>
              <a:spcAft>
                <a:spcPts val="50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The use of Spin Valve in MRAM[5]</a:t>
            </a:r>
            <a:endParaRPr sz="2300"/>
          </a:p>
        </p:txBody>
      </p:sp>
      <p:pic>
        <p:nvPicPr>
          <p:cNvPr id="140" name="Google Shape;140;p24"/>
          <p:cNvPicPr preferRelativeResize="0"/>
          <p:nvPr/>
        </p:nvPicPr>
        <p:blipFill>
          <a:blip r:embed="rId3">
            <a:alphaModFix/>
          </a:blip>
          <a:stretch>
            <a:fillRect/>
          </a:stretch>
        </p:blipFill>
        <p:spPr>
          <a:xfrm>
            <a:off x="2334300" y="445025"/>
            <a:ext cx="4038566" cy="3228350"/>
          </a:xfrm>
          <a:prstGeom prst="rect">
            <a:avLst/>
          </a:prstGeom>
          <a:noFill/>
          <a:ln>
            <a:noFill/>
          </a:ln>
        </p:spPr>
      </p:pic>
      <p:sp>
        <p:nvSpPr>
          <p:cNvPr id="141" name="Google Shape;141;p24"/>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Lenssen, K.M.H.; Adelerhof, D.J.; Gassen, H.J.; Kuiper, A.E.T.; Somers, G.H.J.; van Zon, J.B.A.D. Robust giant magnetoresistance sensors. Sens. Actuators A Phys. 2000, 85, 1–8.</a:t>
            </a:r>
            <a:endParaRPr sz="10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500"/>
              </a:spcAft>
              <a:buClr>
                <a:schemeClr val="dk1"/>
              </a:buClr>
              <a:buSzPts val="1100"/>
              <a:buFont typeface="Arial"/>
              <a:buNone/>
            </a:pPr>
            <a:r>
              <a:rPr b="1" lang="en" sz="2600"/>
              <a:t>Other Applications:</a:t>
            </a:r>
            <a:endParaRPr sz="2600"/>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lnSpc>
                <a:spcPct val="100000"/>
              </a:lnSpc>
              <a:spcBef>
                <a:spcPts val="400"/>
              </a:spcBef>
              <a:spcAft>
                <a:spcPts val="0"/>
              </a:spcAft>
              <a:buClr>
                <a:schemeClr val="dk1"/>
              </a:buClr>
              <a:buSzPts val="2300"/>
              <a:buChar char="-"/>
            </a:pPr>
            <a:r>
              <a:rPr b="1" lang="en" sz="2300">
                <a:solidFill>
                  <a:schemeClr val="dk1"/>
                </a:solidFill>
              </a:rPr>
              <a:t>Magnetic RAM</a:t>
            </a:r>
            <a:r>
              <a:rPr lang="en" sz="2300">
                <a:solidFill>
                  <a:schemeClr val="dk1"/>
                </a:solidFill>
              </a:rPr>
              <a:t>: </a:t>
            </a:r>
            <a:r>
              <a:rPr i="1" lang="en" sz="2300">
                <a:solidFill>
                  <a:schemeClr val="dk1"/>
                </a:solidFill>
              </a:rPr>
              <a:t>A MRAM (magnetoresistive random-access memory) has a similar structure to the spin-valve sensor mentioned before. The general principle can be summarized that the encoded bits are made by the magnetization direction in the sensor layer. Moreover, it is applicable to measure the resistance of the structure. </a:t>
            </a:r>
            <a:endParaRPr i="1" sz="2300">
              <a:solidFill>
                <a:schemeClr val="dk1"/>
              </a:solidFill>
            </a:endParaRPr>
          </a:p>
          <a:p>
            <a:pPr indent="-374650" lvl="0" marL="457200" rtl="0" algn="l">
              <a:lnSpc>
                <a:spcPct val="100000"/>
              </a:lnSpc>
              <a:spcBef>
                <a:spcPts val="0"/>
              </a:spcBef>
              <a:spcAft>
                <a:spcPts val="0"/>
              </a:spcAft>
              <a:buClr>
                <a:schemeClr val="dk1"/>
              </a:buClr>
              <a:buSzPts val="2300"/>
              <a:buChar char="-"/>
            </a:pPr>
            <a:r>
              <a:rPr b="1" lang="en" sz="2300">
                <a:solidFill>
                  <a:schemeClr val="dk1"/>
                </a:solidFill>
              </a:rPr>
              <a:t>Magnetoresistive insulators</a:t>
            </a:r>
            <a:r>
              <a:rPr lang="en" sz="2300">
                <a:solidFill>
                  <a:schemeClr val="dk1"/>
                </a:solidFill>
              </a:rPr>
              <a:t> for contactless signal transmission</a:t>
            </a:r>
            <a:endParaRPr sz="2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2090"/>
              <a:t>Conclusion</a:t>
            </a:r>
            <a:endParaRPr sz="3620"/>
          </a:p>
          <a:p>
            <a:pPr indent="0" lvl="0" marL="0" rtl="0" algn="l">
              <a:spcBef>
                <a:spcPts val="0"/>
              </a:spcBef>
              <a:spcAft>
                <a:spcPts val="0"/>
              </a:spcAft>
              <a:buSzPts val="990"/>
              <a:buNone/>
            </a:pPr>
            <a:r>
              <a:t/>
            </a:r>
            <a:endParaRPr sz="3620"/>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49011" lvl="0" marL="457200" rtl="0" algn="l">
              <a:lnSpc>
                <a:spcPct val="100000"/>
              </a:lnSpc>
              <a:spcBef>
                <a:spcPts val="0"/>
              </a:spcBef>
              <a:spcAft>
                <a:spcPts val="0"/>
              </a:spcAft>
              <a:buSzPct val="100000"/>
              <a:buChar char="●"/>
            </a:pPr>
            <a:r>
              <a:rPr lang="en" sz="2050">
                <a:solidFill>
                  <a:srgbClr val="202122"/>
                </a:solidFill>
                <a:highlight>
                  <a:srgbClr val="FFFFFF"/>
                </a:highlight>
              </a:rPr>
              <a:t>The effect of GMR is well observed as a change in the electrical resistance depending on the magnetization, also depending on the alignment of the ferromagnetic layers wheth</a:t>
            </a:r>
            <a:r>
              <a:rPr lang="en" sz="2050">
                <a:solidFill>
                  <a:schemeClr val="dk1"/>
                </a:solidFill>
                <a:highlight>
                  <a:srgbClr val="FFFFFF"/>
                </a:highlight>
              </a:rPr>
              <a:t>er they are in a parallel or an antiparallel alignment. </a:t>
            </a:r>
            <a:endParaRPr sz="2050">
              <a:solidFill>
                <a:schemeClr val="dk1"/>
              </a:solidFill>
              <a:highlight>
                <a:srgbClr val="FFFFFF"/>
              </a:highlight>
            </a:endParaRPr>
          </a:p>
          <a:p>
            <a:pPr indent="-349011" lvl="0" marL="457200" rtl="0" algn="l">
              <a:lnSpc>
                <a:spcPct val="100000"/>
              </a:lnSpc>
              <a:spcBef>
                <a:spcPts val="0"/>
              </a:spcBef>
              <a:spcAft>
                <a:spcPts val="0"/>
              </a:spcAft>
              <a:buClr>
                <a:schemeClr val="dk1"/>
              </a:buClr>
              <a:buSzPct val="100000"/>
              <a:buChar char="●"/>
            </a:pPr>
            <a:r>
              <a:rPr lang="en" sz="2050">
                <a:solidFill>
                  <a:schemeClr val="dk1"/>
                </a:solidFill>
                <a:highlight>
                  <a:srgbClr val="FFFFFF"/>
                </a:highlight>
              </a:rPr>
              <a:t>From this review, we can conclude that the total resistance is relatively high for antiparallel alignment and so it is relatively low for parallel alignment</a:t>
            </a:r>
            <a:endParaRPr sz="2050">
              <a:solidFill>
                <a:schemeClr val="dk1"/>
              </a:solidFill>
              <a:highlight>
                <a:srgbClr val="FFFFFF"/>
              </a:highlight>
            </a:endParaRPr>
          </a:p>
          <a:p>
            <a:pPr indent="-349011" lvl="0" marL="457200" rtl="0" algn="l">
              <a:lnSpc>
                <a:spcPct val="100000"/>
              </a:lnSpc>
              <a:spcBef>
                <a:spcPts val="0"/>
              </a:spcBef>
              <a:spcAft>
                <a:spcPts val="0"/>
              </a:spcAft>
              <a:buClr>
                <a:schemeClr val="dk1"/>
              </a:buClr>
              <a:buSzPct val="100000"/>
              <a:buChar char="●"/>
            </a:pPr>
            <a:r>
              <a:rPr lang="en" sz="2050">
                <a:solidFill>
                  <a:schemeClr val="dk1"/>
                </a:solidFill>
                <a:highlight>
                  <a:srgbClr val="FFFFFF"/>
                </a:highlight>
              </a:rPr>
              <a:t>Also we can control the direction of the magnetization by applying an external magnetic field</a:t>
            </a:r>
            <a:endParaRPr sz="2050">
              <a:solidFill>
                <a:schemeClr val="dk1"/>
              </a:solidFill>
              <a:highlight>
                <a:srgbClr val="FFFFFF"/>
              </a:highlight>
            </a:endParaRPr>
          </a:p>
          <a:p>
            <a:pPr indent="-357822" lvl="0" marL="457200" rtl="0" algn="l">
              <a:lnSpc>
                <a:spcPct val="100000"/>
              </a:lnSpc>
              <a:spcBef>
                <a:spcPts val="0"/>
              </a:spcBef>
              <a:spcAft>
                <a:spcPts val="0"/>
              </a:spcAft>
              <a:buClr>
                <a:schemeClr val="dk1"/>
              </a:buClr>
              <a:buSzPct val="100000"/>
              <a:buChar char="●"/>
            </a:pPr>
            <a:r>
              <a:rPr lang="en" sz="2200">
                <a:solidFill>
                  <a:schemeClr val="dk1"/>
                </a:solidFill>
              </a:rPr>
              <a:t>Many researchers got attracted to GMR sensors because they are used in various applications as they have high bandwidths and sensitivity independent of the magnetic field.</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00"/>
              <a:t>References </a:t>
            </a:r>
            <a:endParaRPr sz="3500"/>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FFFFFF"/>
                </a:highlight>
              </a:rPr>
              <a:t>[1] Kasap, S., 2018. </a:t>
            </a:r>
            <a:r>
              <a:rPr i="1" lang="en" sz="1700">
                <a:solidFill>
                  <a:schemeClr val="dk1"/>
                </a:solidFill>
                <a:highlight>
                  <a:srgbClr val="FFFFFF"/>
                </a:highlight>
              </a:rPr>
              <a:t>Principles of electronic materials and devices</a:t>
            </a:r>
            <a:r>
              <a:rPr lang="en" sz="1700">
                <a:solidFill>
                  <a:schemeClr val="dk1"/>
                </a:solidFill>
                <a:highlight>
                  <a:srgbClr val="FFFFFF"/>
                </a:highlight>
              </a:rPr>
              <a:t>. 4th ed. New York, NY: McGraw Hill Education.</a:t>
            </a:r>
            <a:endParaRPr sz="1700">
              <a:solidFill>
                <a:schemeClr val="dk1"/>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rPr lang="en" sz="1700">
                <a:solidFill>
                  <a:schemeClr val="dk1"/>
                </a:solidFill>
                <a:highlight>
                  <a:srgbClr val="FFFFFF"/>
                </a:highlight>
              </a:rPr>
              <a:t>[2] Grünberg, P., Sensors and Actuators A, 91, 153, 2001.</a:t>
            </a:r>
            <a:endParaRPr sz="1700">
              <a:solidFill>
                <a:schemeClr val="dk1"/>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rPr lang="en" sz="1700">
                <a:solidFill>
                  <a:srgbClr val="222222"/>
                </a:solidFill>
                <a:highlight>
                  <a:srgbClr val="FFFFFF"/>
                </a:highlight>
              </a:rPr>
              <a:t>[3] Rifai, D.; Abdalla, A.N.; Ali, K.; Razali, R. Giant Magnetoresistance Sensors: A Review on Structures and Non-Destructive Eddy Current Testing Applications. </a:t>
            </a:r>
            <a:r>
              <a:rPr i="1" lang="en" sz="1700">
                <a:solidFill>
                  <a:srgbClr val="222222"/>
                </a:solidFill>
                <a:highlight>
                  <a:srgbClr val="FFFFFF"/>
                </a:highlight>
              </a:rPr>
              <a:t>Sensors</a:t>
            </a:r>
            <a:r>
              <a:rPr lang="en" sz="1700">
                <a:solidFill>
                  <a:srgbClr val="222222"/>
                </a:solidFill>
                <a:highlight>
                  <a:srgbClr val="FFFFFF"/>
                </a:highlight>
              </a:rPr>
              <a:t> </a:t>
            </a:r>
            <a:r>
              <a:rPr b="1" lang="en" sz="1700">
                <a:solidFill>
                  <a:srgbClr val="222222"/>
                </a:solidFill>
                <a:highlight>
                  <a:srgbClr val="FFFFFF"/>
                </a:highlight>
              </a:rPr>
              <a:t>2016</a:t>
            </a:r>
            <a:r>
              <a:rPr lang="en" sz="1700">
                <a:solidFill>
                  <a:srgbClr val="222222"/>
                </a:solidFill>
                <a:highlight>
                  <a:srgbClr val="FFFFFF"/>
                </a:highlight>
              </a:rPr>
              <a:t>, </a:t>
            </a:r>
            <a:r>
              <a:rPr i="1" lang="en" sz="1700">
                <a:solidFill>
                  <a:srgbClr val="222222"/>
                </a:solidFill>
                <a:highlight>
                  <a:srgbClr val="FFFFFF"/>
                </a:highlight>
              </a:rPr>
              <a:t>16</a:t>
            </a:r>
            <a:r>
              <a:rPr lang="en" sz="1700">
                <a:solidFill>
                  <a:srgbClr val="222222"/>
                </a:solidFill>
                <a:highlight>
                  <a:srgbClr val="FFFFFF"/>
                </a:highlight>
              </a:rPr>
              <a:t>, 298. https://doi.org/10.3390/s16030298</a:t>
            </a:r>
            <a:endParaRPr sz="1700">
              <a:solidFill>
                <a:srgbClr val="222222"/>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rPr lang="en" sz="1700">
                <a:solidFill>
                  <a:srgbClr val="222222"/>
                </a:solidFill>
                <a:highlight>
                  <a:srgbClr val="FFFFFF"/>
                </a:highlight>
              </a:rPr>
              <a:t>[4] Kools, J.C.S. Exchange-biased spin-valves for magnetic storage. IEEE Trans. Magn. 1996, 32, 3165–3184. </a:t>
            </a:r>
            <a:endParaRPr sz="1700">
              <a:solidFill>
                <a:srgbClr val="222222"/>
              </a:solidFill>
              <a:highlight>
                <a:srgbClr val="FFFFFF"/>
              </a:highlight>
            </a:endParaRPr>
          </a:p>
          <a:p>
            <a:pPr indent="0" lvl="0" marL="0" rtl="0" algn="l">
              <a:lnSpc>
                <a:spcPct val="100000"/>
              </a:lnSpc>
              <a:spcBef>
                <a:spcPts val="600"/>
              </a:spcBef>
              <a:spcAft>
                <a:spcPts val="600"/>
              </a:spcAft>
              <a:buClr>
                <a:schemeClr val="dk1"/>
              </a:buClr>
              <a:buSzPts val="1100"/>
              <a:buFont typeface="Arial"/>
              <a:buNone/>
            </a:pPr>
            <a:r>
              <a:rPr lang="en" sz="1700">
                <a:solidFill>
                  <a:srgbClr val="222222"/>
                </a:solidFill>
                <a:highlight>
                  <a:srgbClr val="FFFFFF"/>
                </a:highlight>
              </a:rPr>
              <a:t>[5] Lenssen, K.M.H.; Adelerhof, D.J.; Gassen, H.J.; Kuiper, A.E.T.; Somers, G.H.J.; van Zon, J.B.A.D. Robust giant magnetoresistance sensors. Sens. Actuators A Phys. 2000, 85, 1–8.</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rPr>
              <a:t>1- Introduction</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2- History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3- Theory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4- Device, Materials and </a:t>
            </a:r>
            <a:r>
              <a:rPr lang="en" sz="2400">
                <a:solidFill>
                  <a:schemeClr val="dk1"/>
                </a:solidFill>
              </a:rPr>
              <a:t>Methodologies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5- Applications</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6- Conclusion</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7- References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t>Introduction</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Magnetoresistance is the change in the resistance of a material (any material) when it is placed in a magnetic field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When a magnetic material such as iron is placed in a magnetic field, the change in the resistivity depends on the direction of the current flow with respect to the magnetic field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(GMR), occurs in certain special multilayer structures, which exhibit substantial changes in the resistance (e.g., more than 10 percent) when a magnetic field is applied.</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5716149" y="3577275"/>
            <a:ext cx="2497250" cy="1413700"/>
          </a:xfrm>
          <a:prstGeom prst="rect">
            <a:avLst/>
          </a:prstGeom>
          <a:noFill/>
          <a:ln>
            <a:noFill/>
          </a:ln>
        </p:spPr>
      </p:pic>
      <p:sp>
        <p:nvSpPr>
          <p:cNvPr id="69" name="Google Shape;69;p15"/>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Spring 2021, NANENG307, Lecture 6, Magnetic Materials, Dr. Shaimaa Ali</a:t>
            </a:r>
            <a:endParaRPr sz="10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t>History</a:t>
            </a:r>
            <a:endParaRPr sz="24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Magnetoresistance was well documented back to Lord Kelvin’s experiments in 1857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GMR was discovered in 1988 and was of the most influential impacts in development of magnetic devices</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5860025" y="2339675"/>
            <a:ext cx="2972275" cy="2229200"/>
          </a:xfrm>
          <a:prstGeom prst="rect">
            <a:avLst/>
          </a:prstGeom>
          <a:noFill/>
          <a:ln>
            <a:noFill/>
          </a:ln>
        </p:spPr>
      </p:pic>
      <p:sp>
        <p:nvSpPr>
          <p:cNvPr id="77" name="Google Shape;77;p16"/>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Spring 2021, NANENG307, Lecture 6, Magnetic Materials, Dr. Shaimaa Ali</a:t>
            </a:r>
            <a:endParaRPr sz="1000">
              <a:latin typeface="Old Standard TT"/>
              <a:ea typeface="Old Standard TT"/>
              <a:cs typeface="Old Standard TT"/>
              <a:sym typeface="Old Standard TT"/>
            </a:endParaRPr>
          </a:p>
        </p:txBody>
      </p:sp>
      <p:sp>
        <p:nvSpPr>
          <p:cNvPr id="78" name="Google Shape;78;p16"/>
          <p:cNvSpPr txBox="1"/>
          <p:nvPr/>
        </p:nvSpPr>
        <p:spPr>
          <a:xfrm>
            <a:off x="306775" y="2505275"/>
            <a:ext cx="5470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Peter Grünberg and Albert Fert were awarded the 2007 Nobel Prize “for the discovery of Giant Magnetoresistance”</a:t>
            </a:r>
            <a:endParaRPr sz="1800"/>
          </a:p>
          <a:p>
            <a:pPr indent="-342900" lvl="0" marL="457200" rtl="0" algn="l">
              <a:spcBef>
                <a:spcPts val="0"/>
              </a:spcBef>
              <a:spcAft>
                <a:spcPts val="0"/>
              </a:spcAft>
              <a:buSzPts val="1800"/>
              <a:buChar char="●"/>
            </a:pPr>
            <a:r>
              <a:rPr lang="en" sz="1800"/>
              <a:t>GMR based devices include the read heads of hard disk drives and a wide range of magnetic field sensors.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t>Theory</a:t>
            </a:r>
            <a:endParaRPr sz="2400"/>
          </a:p>
        </p:txBody>
      </p:sp>
      <p:sp>
        <p:nvSpPr>
          <p:cNvPr id="84" name="Google Shape;84;p17"/>
          <p:cNvSpPr txBox="1"/>
          <p:nvPr>
            <p:ph idx="1" type="body"/>
          </p:nvPr>
        </p:nvSpPr>
        <p:spPr>
          <a:xfrm>
            <a:off x="311700" y="1152475"/>
            <a:ext cx="49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basic principle of GMR is as follows: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resistivity 𝝆// for current flow parallel to the magnetic field decreases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resistivity 𝝆⟂ for current flow perpendicular to the field, increases by roughly the same amount.</a:t>
            </a:r>
            <a:endParaRPr/>
          </a:p>
        </p:txBody>
      </p:sp>
      <p:pic>
        <p:nvPicPr>
          <p:cNvPr id="85" name="Google Shape;85;p17"/>
          <p:cNvPicPr preferRelativeResize="0"/>
          <p:nvPr/>
        </p:nvPicPr>
        <p:blipFill>
          <a:blip r:embed="rId3">
            <a:alphaModFix/>
          </a:blip>
          <a:stretch>
            <a:fillRect/>
          </a:stretch>
        </p:blipFill>
        <p:spPr>
          <a:xfrm>
            <a:off x="5265225" y="653450"/>
            <a:ext cx="3609975" cy="1771650"/>
          </a:xfrm>
          <a:prstGeom prst="rect">
            <a:avLst/>
          </a:prstGeom>
          <a:noFill/>
          <a:ln>
            <a:noFill/>
          </a:ln>
        </p:spPr>
      </p:pic>
      <p:sp>
        <p:nvSpPr>
          <p:cNvPr id="86" name="Google Shape;86;p17"/>
          <p:cNvSpPr txBox="1"/>
          <p:nvPr/>
        </p:nvSpPr>
        <p:spPr>
          <a:xfrm>
            <a:off x="5570213" y="264747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lang="en" sz="1200">
                <a:solidFill>
                  <a:schemeClr val="dk1"/>
                </a:solidFill>
                <a:latin typeface="Times New Roman"/>
                <a:ea typeface="Times New Roman"/>
                <a:cs typeface="Times New Roman"/>
                <a:sym typeface="Times New Roman"/>
              </a:rPr>
              <a:t>(a) Principle of AMR. (b) Anisotropic resistivity effect</a:t>
            </a:r>
            <a:endParaRPr sz="1200">
              <a:solidFill>
                <a:schemeClr val="dk1"/>
              </a:solidFill>
              <a:latin typeface="Times New Roman"/>
              <a:ea typeface="Times New Roman"/>
              <a:cs typeface="Times New Roman"/>
              <a:sym typeface="Times New Roman"/>
            </a:endParaRPr>
          </a:p>
        </p:txBody>
      </p:sp>
      <p:sp>
        <p:nvSpPr>
          <p:cNvPr id="87" name="Google Shape;87;p17"/>
          <p:cNvSpPr txBox="1"/>
          <p:nvPr/>
        </p:nvSpPr>
        <p:spPr>
          <a:xfrm>
            <a:off x="311700" y="3405150"/>
            <a:ext cx="8258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 sz="1800"/>
              <a:t>Applied field rotates the orbital angular momenta of the 3d electrons</a:t>
            </a:r>
            <a:endParaRPr sz="1800"/>
          </a:p>
          <a:p>
            <a:pPr indent="-342900" lvl="0" marL="457200" rtl="0" algn="l">
              <a:spcBef>
                <a:spcPts val="0"/>
              </a:spcBef>
              <a:spcAft>
                <a:spcPts val="0"/>
              </a:spcAft>
              <a:buSzPts val="1800"/>
              <a:buAutoNum type="arabicPeriod"/>
            </a:pPr>
            <a:r>
              <a:rPr lang="en" sz="1800"/>
              <a:t>Rotation alteres the scattering of conduction electrons in their respective paths of movement</a:t>
            </a:r>
            <a:endParaRPr sz="1800"/>
          </a:p>
          <a:p>
            <a:pPr indent="-342900" lvl="0" marL="457200" rtl="0" algn="l">
              <a:spcBef>
                <a:spcPts val="0"/>
              </a:spcBef>
              <a:spcAft>
                <a:spcPts val="0"/>
              </a:spcAft>
              <a:buSzPts val="1800"/>
              <a:buAutoNum type="arabicPeriod"/>
            </a:pPr>
            <a:r>
              <a:rPr lang="en" sz="1800"/>
              <a:t>Resistivity is dependent on flow direction against applied magnetic field</a:t>
            </a:r>
            <a:endParaRPr sz="1800"/>
          </a:p>
          <a:p>
            <a:pPr indent="0" lvl="0" marL="0" rtl="0" algn="l">
              <a:spcBef>
                <a:spcPts val="0"/>
              </a:spcBef>
              <a:spcAft>
                <a:spcPts val="0"/>
              </a:spcAft>
              <a:buNone/>
            </a:pPr>
            <a:r>
              <a:t/>
            </a:r>
            <a:endParaRPr sz="1800"/>
          </a:p>
        </p:txBody>
      </p:sp>
      <p:sp>
        <p:nvSpPr>
          <p:cNvPr id="88" name="Google Shape;88;p17"/>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Kasap, S., 2018. Principles of electronic materials and devices. 4th ed. New York, NY: McGraw Hill Education.</a:t>
            </a:r>
            <a:endParaRPr sz="10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t>Device</a:t>
            </a:r>
            <a:endParaRPr sz="240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These materials have a special multilayer structure composed of two ferromagnetic layers (Fe or Co or their alloys, etc.)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Separated by a nonmagnetic transition metal layer (such as Cu), called the spacer</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5690200" y="2230675"/>
            <a:ext cx="3142100" cy="1972075"/>
          </a:xfrm>
          <a:prstGeom prst="rect">
            <a:avLst/>
          </a:prstGeom>
          <a:noFill/>
          <a:ln>
            <a:noFill/>
          </a:ln>
        </p:spPr>
      </p:pic>
      <p:sp>
        <p:nvSpPr>
          <p:cNvPr id="96" name="Google Shape;96;p18"/>
          <p:cNvSpPr txBox="1"/>
          <p:nvPr/>
        </p:nvSpPr>
        <p:spPr>
          <a:xfrm>
            <a:off x="311700" y="2484825"/>
            <a:ext cx="5250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Both magnetic layers are thin (less than 10 nm) with thinner nonmagnetic layer</a:t>
            </a:r>
            <a:endParaRPr sz="1800"/>
          </a:p>
          <a:p>
            <a:pPr indent="-342900" lvl="0" marL="457200" rtl="0" algn="l">
              <a:spcBef>
                <a:spcPts val="0"/>
              </a:spcBef>
              <a:spcAft>
                <a:spcPts val="0"/>
              </a:spcAft>
              <a:buSzPts val="1800"/>
              <a:buChar char="❖"/>
            </a:pPr>
            <a:r>
              <a:rPr lang="en" sz="1800"/>
              <a:t>These two layers are coupled indirectly through the thin spacer</a:t>
            </a:r>
            <a:endParaRPr sz="1800"/>
          </a:p>
        </p:txBody>
      </p:sp>
      <p:sp>
        <p:nvSpPr>
          <p:cNvPr id="97" name="Google Shape;97;p18"/>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Kasap, S., 2018. Principles of electronic materials and devices. 4th ed. New York, NY: McGraw Hill Education.</a:t>
            </a:r>
            <a:endParaRPr sz="10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 and </a:t>
            </a:r>
            <a:r>
              <a:rPr lang="en"/>
              <a:t>Methodologies</a:t>
            </a:r>
            <a:endParaRPr/>
          </a:p>
        </p:txBody>
      </p:sp>
      <p:sp>
        <p:nvSpPr>
          <p:cNvPr id="103" name="Google Shape;103;p19"/>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a:t>
            </a:r>
            <a:r>
              <a:rPr lang="en">
                <a:solidFill>
                  <a:schemeClr val="dk1"/>
                </a:solidFill>
              </a:rPr>
              <a:t>he two arrangements are:</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FNA: antiferromagnetically coupled configuration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FNF: ferromagnetically coupled configuration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Where N stands for the nonmagnetic metal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Arrangements create a very large difference in their resistances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Antiparallel structure has much larger resistance </a:t>
            </a:r>
            <a:r>
              <a:rPr lang="en">
                <a:solidFill>
                  <a:schemeClr val="dk1"/>
                </a:solidFill>
              </a:rPr>
              <a:t>R</a:t>
            </a:r>
            <a:r>
              <a:rPr lang="en" sz="1100">
                <a:solidFill>
                  <a:schemeClr val="dk1"/>
                </a:solidFill>
              </a:rPr>
              <a:t>AP</a:t>
            </a:r>
            <a:r>
              <a:rPr lang="en" sz="800">
                <a:solidFill>
                  <a:schemeClr val="dk1"/>
                </a:solidFill>
              </a:rPr>
              <a:t> </a:t>
            </a:r>
            <a:r>
              <a:rPr lang="en">
                <a:solidFill>
                  <a:schemeClr val="dk1"/>
                </a:solidFill>
              </a:rPr>
              <a:t>than parallel structure resistance </a:t>
            </a:r>
            <a:r>
              <a:rPr lang="en">
                <a:solidFill>
                  <a:schemeClr val="dk1"/>
                </a:solidFill>
              </a:rPr>
              <a:t>R</a:t>
            </a:r>
            <a:r>
              <a:rPr lang="en" sz="1100">
                <a:solidFill>
                  <a:schemeClr val="dk1"/>
                </a:solidFill>
              </a:rPr>
              <a:t>P</a:t>
            </a:r>
            <a:endParaRPr sz="1900">
              <a:solidFill>
                <a:schemeClr val="dk1"/>
              </a:solidFill>
            </a:endParaRPr>
          </a:p>
          <a:p>
            <a:pPr indent="0" lvl="0" marL="0" rtl="0" algn="l">
              <a:spcBef>
                <a:spcPts val="1200"/>
              </a:spcBef>
              <a:spcAft>
                <a:spcPts val="1200"/>
              </a:spcAft>
              <a:buNone/>
            </a:pPr>
            <a:r>
              <a:rPr lang="en">
                <a:solidFill>
                  <a:schemeClr val="dk1"/>
                </a:solidFill>
              </a:rPr>
              <a:t>GMR effect is defined as:</a:t>
            </a:r>
            <a:endParaRPr>
              <a:solidFill>
                <a:schemeClr val="dk1"/>
              </a:solidFill>
            </a:endParaRPr>
          </a:p>
        </p:txBody>
      </p:sp>
      <p:sp>
        <p:nvSpPr>
          <p:cNvPr id="104" name="Google Shape;104;p19"/>
          <p:cNvSpPr txBox="1"/>
          <p:nvPr/>
        </p:nvSpPr>
        <p:spPr>
          <a:xfrm>
            <a:off x="4355800" y="3046250"/>
            <a:ext cx="426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lang="en">
                <a:solidFill>
                  <a:schemeClr val="dk1"/>
                </a:solidFill>
              </a:rPr>
              <a:t>GMR effect in trilayers and multilayers [2]</a:t>
            </a:r>
            <a:endParaRPr>
              <a:solidFill>
                <a:schemeClr val="dk1"/>
              </a:solidFill>
            </a:endParaRPr>
          </a:p>
        </p:txBody>
      </p:sp>
      <p:pic>
        <p:nvPicPr>
          <p:cNvPr id="105" name="Google Shape;105;p19"/>
          <p:cNvPicPr preferRelativeResize="0"/>
          <p:nvPr/>
        </p:nvPicPr>
        <p:blipFill rotWithShape="1">
          <a:blip r:embed="rId3">
            <a:alphaModFix/>
          </a:blip>
          <a:srcRect b="0" l="0" r="0" t="18360"/>
          <a:stretch/>
        </p:blipFill>
        <p:spPr>
          <a:xfrm>
            <a:off x="4094313" y="3446450"/>
            <a:ext cx="4791075" cy="1266825"/>
          </a:xfrm>
          <a:prstGeom prst="rect">
            <a:avLst/>
          </a:prstGeom>
          <a:noFill/>
          <a:ln>
            <a:noFill/>
          </a:ln>
        </p:spPr>
      </p:pic>
      <p:pic>
        <p:nvPicPr>
          <p:cNvPr id="106" name="Google Shape;106;p19"/>
          <p:cNvPicPr preferRelativeResize="0"/>
          <p:nvPr/>
        </p:nvPicPr>
        <p:blipFill>
          <a:blip r:embed="rId4">
            <a:alphaModFix/>
          </a:blip>
          <a:stretch>
            <a:fillRect/>
          </a:stretch>
        </p:blipFill>
        <p:spPr>
          <a:xfrm>
            <a:off x="1138743" y="3767625"/>
            <a:ext cx="1759007" cy="572700"/>
          </a:xfrm>
          <a:prstGeom prst="rect">
            <a:avLst/>
          </a:prstGeom>
          <a:noFill/>
          <a:ln>
            <a:noFill/>
          </a:ln>
        </p:spPr>
      </p:pic>
      <p:pic>
        <p:nvPicPr>
          <p:cNvPr id="107" name="Google Shape;107;p19"/>
          <p:cNvPicPr preferRelativeResize="0"/>
          <p:nvPr/>
        </p:nvPicPr>
        <p:blipFill rotWithShape="1">
          <a:blip r:embed="rId5">
            <a:alphaModFix/>
          </a:blip>
          <a:srcRect b="32336" l="9282" r="20131" t="0"/>
          <a:stretch/>
        </p:blipFill>
        <p:spPr>
          <a:xfrm>
            <a:off x="5596350" y="288650"/>
            <a:ext cx="2750700" cy="572700"/>
          </a:xfrm>
          <a:prstGeom prst="rect">
            <a:avLst/>
          </a:prstGeom>
          <a:noFill/>
          <a:ln>
            <a:noFill/>
          </a:ln>
        </p:spPr>
      </p:pic>
      <p:sp>
        <p:nvSpPr>
          <p:cNvPr id="108" name="Google Shape;108;p19"/>
          <p:cNvSpPr txBox="1"/>
          <p:nvPr/>
        </p:nvSpPr>
        <p:spPr>
          <a:xfrm>
            <a:off x="5100450" y="771475"/>
            <a:ext cx="374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lang="en" sz="1200">
                <a:solidFill>
                  <a:schemeClr val="dk1"/>
                </a:solidFill>
                <a:latin typeface="Times New Roman"/>
                <a:ea typeface="Times New Roman"/>
                <a:cs typeface="Times New Roman"/>
                <a:sym typeface="Times New Roman"/>
              </a:rPr>
              <a:t>Antiferromagnetic (left) and ferromagnetic (right) arrangements</a:t>
            </a:r>
            <a:endParaRPr sz="1200">
              <a:solidFill>
                <a:schemeClr val="dk1"/>
              </a:solidFill>
              <a:latin typeface="Times New Roman"/>
              <a:ea typeface="Times New Roman"/>
              <a:cs typeface="Times New Roman"/>
              <a:sym typeface="Times New Roman"/>
            </a:endParaRPr>
          </a:p>
        </p:txBody>
      </p:sp>
      <p:sp>
        <p:nvSpPr>
          <p:cNvPr id="109" name="Google Shape;109;p19"/>
          <p:cNvSpPr txBox="1"/>
          <p:nvPr/>
        </p:nvSpPr>
        <p:spPr>
          <a:xfrm>
            <a:off x="138150" y="4636225"/>
            <a:ext cx="8867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Kasap, S., 2018. Principles of electronic materials and devices. 4th ed. New York, NY: McGraw Hill Education.</a:t>
            </a:r>
            <a:endParaRPr sz="10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t>Applications</a:t>
            </a:r>
            <a:endParaRPr sz="2300"/>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GMR sensors indeed have attracted many researchers due to the widely used properties of the GMR as it is used in various applications because these sensors have not only high bandwidths but also sensitivity independent of the magnetic field[3]. </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One of the most common advantages is that GMR is well known for its small dimensions and that it requires a low power source.</a:t>
            </a:r>
            <a:endParaRPr sz="2100">
              <a:solidFill>
                <a:schemeClr val="dk1"/>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Some main applications will be discussed </a:t>
            </a:r>
            <a:endParaRPr sz="21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100">
                <a:solidFill>
                  <a:schemeClr val="dk1"/>
                </a:solidFill>
                <a:latin typeface="Times New Roman"/>
                <a:ea typeface="Times New Roman"/>
                <a:cs typeface="Times New Roman"/>
                <a:sym typeface="Times New Roman"/>
              </a:rPr>
              <a:t>1- Spin Valve Sensors </a:t>
            </a:r>
            <a:endParaRPr sz="21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100">
                <a:solidFill>
                  <a:schemeClr val="dk1"/>
                </a:solidFill>
                <a:latin typeface="Times New Roman"/>
                <a:ea typeface="Times New Roman"/>
                <a:cs typeface="Times New Roman"/>
                <a:sym typeface="Times New Roman"/>
              </a:rPr>
              <a:t>2- Hard Disk Drivers </a:t>
            </a:r>
            <a:endParaRPr sz="2100">
              <a:solidFill>
                <a:schemeClr val="dk1"/>
              </a:solidFill>
              <a:latin typeface="Times New Roman"/>
              <a:ea typeface="Times New Roman"/>
              <a:cs typeface="Times New Roman"/>
              <a:sym typeface="Times New Roman"/>
            </a:endParaRPr>
          </a:p>
          <a:p>
            <a:pPr indent="0" lvl="0" marL="457200" rtl="0" algn="l">
              <a:lnSpc>
                <a:spcPct val="100000"/>
              </a:lnSpc>
              <a:spcBef>
                <a:spcPts val="500"/>
              </a:spcBef>
              <a:spcAft>
                <a:spcPts val="500"/>
              </a:spcAft>
              <a:buNone/>
            </a:pPr>
            <a:r>
              <a:rPr lang="en" sz="2100">
                <a:solidFill>
                  <a:schemeClr val="dk1"/>
                </a:solidFill>
                <a:latin typeface="Times New Roman"/>
                <a:ea typeface="Times New Roman"/>
                <a:cs typeface="Times New Roman"/>
                <a:sym typeface="Times New Roman"/>
              </a:rPr>
              <a:t>3- Other Applications</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300">
                <a:latin typeface="Times New Roman"/>
                <a:ea typeface="Times New Roman"/>
                <a:cs typeface="Times New Roman"/>
                <a:sym typeface="Times New Roman"/>
              </a:rPr>
              <a:t>Spin Valve Sensors </a:t>
            </a:r>
            <a:endParaRPr sz="3900"/>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A typical GMR-based sensor consists of seven layers[4]:</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60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Silicon substrate.</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Binder layer which is made of tantalum</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Sensing (non-fixed) layer made of NiFe or cobalt alloys. However the magnetization can be reoriented by the external magnetic field as mentioned before.</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Non-magnetic layer which can be made of copper</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Fixed layer is made of a magnetic material such as cobalt. </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Antiferromagnetic (Pinning) layer. The FeMn or NiMn can be used</a:t>
            </a:r>
            <a:endParaRPr sz="1900">
              <a:solidFill>
                <a:schemeClr val="dk1"/>
              </a:solidFill>
              <a:latin typeface="Times New Roman"/>
              <a:ea typeface="Times New Roman"/>
              <a:cs typeface="Times New Roman"/>
              <a:sym typeface="Times New Roman"/>
            </a:endParaRPr>
          </a:p>
          <a:p>
            <a:pPr indent="-349250" lvl="0" marL="901700" rtl="0" algn="l">
              <a:lnSpc>
                <a:spcPct val="10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Lastly the Protective layer is made made of tantalum</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