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8288000" cy="10287000"/>
  <p:notesSz cx="6858000" cy="9144000"/>
  <p:embeddedFontLst>
    <p:embeddedFont>
      <p:font typeface="TT Norms Bold" charset="1" panose="02000803030000020004"/>
      <p:regular r:id="rId38"/>
    </p:embeddedFont>
    <p:embeddedFont>
      <p:font typeface="TT Norms" charset="1" panose="02000503030000020003"/>
      <p:regular r:id="rId39"/>
    </p:embeddedFont>
    <p:embeddedFont>
      <p:font typeface="TT Norms Italics" charset="1" panose="02000503030000090003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39.png" Type="http://schemas.openxmlformats.org/officeDocument/2006/relationships/image"/><Relationship Id="rId4" Target="../media/image40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sv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345915" y="1028700"/>
            <a:ext cx="6853012" cy="8229600"/>
          </a:xfrm>
          <a:custGeom>
            <a:avLst/>
            <a:gdLst/>
            <a:ahLst/>
            <a:cxnLst/>
            <a:rect r="r" b="b" t="t" l="l"/>
            <a:pathLst>
              <a:path h="8229600" w="6853012">
                <a:moveTo>
                  <a:pt x="6853012" y="0"/>
                </a:moveTo>
                <a:lnTo>
                  <a:pt x="0" y="0"/>
                </a:lnTo>
                <a:lnTo>
                  <a:pt x="0" y="8229600"/>
                </a:lnTo>
                <a:lnTo>
                  <a:pt x="6853012" y="8229600"/>
                </a:lnTo>
                <a:lnTo>
                  <a:pt x="685301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06024" y="1740251"/>
            <a:ext cx="7637976" cy="1927225"/>
            <a:chOff x="0" y="0"/>
            <a:chExt cx="2011648" cy="5075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1648" cy="507582"/>
            </a:xfrm>
            <a:custGeom>
              <a:avLst/>
              <a:gdLst/>
              <a:ahLst/>
              <a:cxnLst/>
              <a:rect r="r" b="b" t="t" l="l"/>
              <a:pathLst>
                <a:path h="507582" w="2011648">
                  <a:moveTo>
                    <a:pt x="51694" y="0"/>
                  </a:moveTo>
                  <a:lnTo>
                    <a:pt x="1959954" y="0"/>
                  </a:lnTo>
                  <a:cubicBezTo>
                    <a:pt x="1973664" y="0"/>
                    <a:pt x="1986813" y="5446"/>
                    <a:pt x="1996507" y="15141"/>
                  </a:cubicBezTo>
                  <a:cubicBezTo>
                    <a:pt x="2006202" y="24835"/>
                    <a:pt x="2011648" y="37984"/>
                    <a:pt x="2011648" y="51694"/>
                  </a:cubicBezTo>
                  <a:lnTo>
                    <a:pt x="2011648" y="455888"/>
                  </a:lnTo>
                  <a:cubicBezTo>
                    <a:pt x="2011648" y="484438"/>
                    <a:pt x="1988504" y="507582"/>
                    <a:pt x="1959954" y="507582"/>
                  </a:cubicBezTo>
                  <a:lnTo>
                    <a:pt x="51694" y="507582"/>
                  </a:lnTo>
                  <a:cubicBezTo>
                    <a:pt x="37984" y="507582"/>
                    <a:pt x="24835" y="502136"/>
                    <a:pt x="15141" y="492441"/>
                  </a:cubicBezTo>
                  <a:cubicBezTo>
                    <a:pt x="5446" y="482747"/>
                    <a:pt x="0" y="469598"/>
                    <a:pt x="0" y="455888"/>
                  </a:cubicBezTo>
                  <a:lnTo>
                    <a:pt x="0" y="51694"/>
                  </a:lnTo>
                  <a:cubicBezTo>
                    <a:pt x="0" y="23144"/>
                    <a:pt x="23144" y="0"/>
                    <a:pt x="51694" y="0"/>
                  </a:cubicBezTo>
                  <a:close/>
                </a:path>
              </a:pathLst>
            </a:custGeom>
            <a:solidFill>
              <a:srgbClr val="F58E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011648" cy="536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300"/>
                </a:lnSpc>
                <a:spcBef>
                  <a:spcPct val="0"/>
                </a:spcBef>
              </a:pPr>
              <a:r>
                <a:rPr lang="en-US" b="true" sz="5000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PROYECTO FINAL</a:t>
              </a:r>
            </a:p>
            <a:p>
              <a:pPr algn="ctr" marL="0" indent="0" lvl="0">
                <a:lnSpc>
                  <a:spcPts val="6300"/>
                </a:lnSpc>
                <a:spcBef>
                  <a:spcPct val="0"/>
                </a:spcBef>
              </a:pPr>
              <a:r>
                <a:rPr lang="en-US" b="true" sz="5000" strike="noStrike" u="non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Data Science - Ingenias +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67362" y="4714875"/>
            <a:ext cx="8115300" cy="3455171"/>
            <a:chOff x="0" y="0"/>
            <a:chExt cx="10820400" cy="460689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57150"/>
              <a:ext cx="10820400" cy="3369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39"/>
                </a:lnSpc>
              </a:pPr>
              <a:r>
                <a:rPr lang="en-US" sz="5999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Predicción de Churn                                   en Telecomunicaciones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668717"/>
              <a:ext cx="10820400" cy="9381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687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4321" y="229704"/>
            <a:ext cx="12649031" cy="1069975"/>
            <a:chOff x="0" y="0"/>
            <a:chExt cx="3331432" cy="281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31432" cy="281804"/>
            </a:xfrm>
            <a:custGeom>
              <a:avLst/>
              <a:gdLst/>
              <a:ahLst/>
              <a:cxnLst/>
              <a:rect r="r" b="b" t="t" l="l"/>
              <a:pathLst>
                <a:path h="281804" w="3331432">
                  <a:moveTo>
                    <a:pt x="31215" y="0"/>
                  </a:moveTo>
                  <a:lnTo>
                    <a:pt x="3300218" y="0"/>
                  </a:lnTo>
                  <a:cubicBezTo>
                    <a:pt x="3317457" y="0"/>
                    <a:pt x="3331432" y="13975"/>
                    <a:pt x="3331432" y="31215"/>
                  </a:cubicBezTo>
                  <a:lnTo>
                    <a:pt x="3331432" y="250589"/>
                  </a:lnTo>
                  <a:cubicBezTo>
                    <a:pt x="3331432" y="267829"/>
                    <a:pt x="3317457" y="281804"/>
                    <a:pt x="3300218" y="281804"/>
                  </a:cubicBezTo>
                  <a:lnTo>
                    <a:pt x="31215" y="281804"/>
                  </a:lnTo>
                  <a:cubicBezTo>
                    <a:pt x="13975" y="281804"/>
                    <a:pt x="0" y="267829"/>
                    <a:pt x="0" y="250589"/>
                  </a:cubicBezTo>
                  <a:lnTo>
                    <a:pt x="0" y="31215"/>
                  </a:lnTo>
                  <a:cubicBezTo>
                    <a:pt x="0" y="13975"/>
                    <a:pt x="13975" y="0"/>
                    <a:pt x="31215" y="0"/>
                  </a:cubicBezTo>
                  <a:close/>
                </a:path>
              </a:pathLst>
            </a:custGeom>
            <a:solidFill>
              <a:srgbClr val="F58E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331432" cy="310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3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6761" y="318922"/>
            <a:ext cx="12396591" cy="86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2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3. Modelos de Aprendizaje Supervisado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4321" y="3047592"/>
            <a:ext cx="17459785" cy="3896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['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Churn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'].map({'No': 0, 'Yes': 1}) → Convierte la variable objetivo Churn de categórica a numérica.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</a:p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Los modelos supervisados necesitan que la variable a predecir esté en formato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numérico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.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En este caso, se trata de un problema de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clasificación binaria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: 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¿El cliente abandonó (1) o no (0)?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34321" y="1990317"/>
            <a:ext cx="12428831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Codificación</a:t>
            </a:r>
            <a:r>
              <a:rPr lang="en-US" b="true" sz="5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de la variable objetivo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12545993" y="5305963"/>
            <a:ext cx="4448188" cy="3730984"/>
          </a:xfrm>
          <a:custGeom>
            <a:avLst/>
            <a:gdLst/>
            <a:ahLst/>
            <a:cxnLst/>
            <a:rect r="r" b="b" t="t" l="l"/>
            <a:pathLst>
              <a:path h="3730984" w="4448188">
                <a:moveTo>
                  <a:pt x="4448188" y="0"/>
                </a:moveTo>
                <a:lnTo>
                  <a:pt x="0" y="0"/>
                </a:lnTo>
                <a:lnTo>
                  <a:pt x="0" y="3730985"/>
                </a:lnTo>
                <a:lnTo>
                  <a:pt x="4448188" y="3730985"/>
                </a:lnTo>
                <a:lnTo>
                  <a:pt x="444818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4107" y="643695"/>
            <a:ext cx="17459785" cy="8999610"/>
            <a:chOff x="0" y="0"/>
            <a:chExt cx="23279713" cy="1199948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4499147" y="1548502"/>
              <a:ext cx="14281419" cy="3134762"/>
              <a:chOff x="0" y="0"/>
              <a:chExt cx="2821021" cy="619212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821021" cy="619212"/>
              </a:xfrm>
              <a:custGeom>
                <a:avLst/>
                <a:gdLst/>
                <a:ahLst/>
                <a:cxnLst/>
                <a:rect r="r" b="b" t="t" l="l"/>
                <a:pathLst>
                  <a:path h="619212" w="2821021">
                    <a:moveTo>
                      <a:pt x="36863" y="0"/>
                    </a:moveTo>
                    <a:lnTo>
                      <a:pt x="2784158" y="0"/>
                    </a:lnTo>
                    <a:cubicBezTo>
                      <a:pt x="2804517" y="0"/>
                      <a:pt x="2821021" y="16504"/>
                      <a:pt x="2821021" y="36863"/>
                    </a:cubicBezTo>
                    <a:lnTo>
                      <a:pt x="2821021" y="582350"/>
                    </a:lnTo>
                    <a:cubicBezTo>
                      <a:pt x="2821021" y="602708"/>
                      <a:pt x="2804517" y="619212"/>
                      <a:pt x="2784158" y="619212"/>
                    </a:cubicBezTo>
                    <a:lnTo>
                      <a:pt x="36863" y="619212"/>
                    </a:lnTo>
                    <a:cubicBezTo>
                      <a:pt x="16504" y="619212"/>
                      <a:pt x="0" y="602708"/>
                      <a:pt x="0" y="582350"/>
                    </a:cubicBezTo>
                    <a:lnTo>
                      <a:pt x="0" y="36863"/>
                    </a:lnTo>
                    <a:cubicBezTo>
                      <a:pt x="0" y="16504"/>
                      <a:pt x="16504" y="0"/>
                      <a:pt x="368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0" cap="rnd">
                <a:solidFill>
                  <a:srgbClr val="EAEAEA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9050"/>
                <a:ext cx="2821021" cy="6382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24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4882247" y="1899369"/>
              <a:ext cx="13898319" cy="24650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7782"/>
                </a:lnSpc>
              </a:pPr>
              <a:r>
                <a:rPr lang="en-US" sz="4803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X = df_model.drop('Churn', axis=1)</a:t>
              </a:r>
            </a:p>
            <a:p>
              <a:pPr algn="just">
                <a:lnSpc>
                  <a:spcPts val="7782"/>
                </a:lnSpc>
                <a:spcBef>
                  <a:spcPct val="0"/>
                </a:spcBef>
              </a:pPr>
              <a:r>
                <a:rPr lang="en-US" b="true" sz="4803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Y = df_model['Churn']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092839"/>
              <a:ext cx="23279713" cy="69066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84"/>
                </a:lnSpc>
              </a:pPr>
              <a:r>
                <a:rPr lang="en-US" sz="32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Separación las </a:t>
              </a:r>
              <a:r>
                <a:rPr lang="en-US" sz="3200" i="true">
                  <a:solidFill>
                    <a:srgbClr val="000000"/>
                  </a:solidFill>
                  <a:latin typeface="TT Norms Italics"/>
                  <a:ea typeface="TT Norms Italics"/>
                  <a:cs typeface="TT Norms Italics"/>
                  <a:sym typeface="TT Norms Italics"/>
                </a:rPr>
                <a:t>features</a:t>
              </a:r>
              <a:r>
                <a:rPr lang="en-US" sz="32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 (X) de la </a:t>
              </a:r>
              <a:r>
                <a:rPr lang="en-US" sz="3200" i="true">
                  <a:solidFill>
                    <a:srgbClr val="000000"/>
                  </a:solidFill>
                  <a:latin typeface="TT Norms Italics"/>
                  <a:ea typeface="TT Norms Italics"/>
                  <a:cs typeface="TT Norms Italics"/>
                  <a:sym typeface="TT Norms Italics"/>
                </a:rPr>
                <a:t>target</a:t>
              </a:r>
              <a:r>
                <a:rPr lang="en-US" sz="32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(y).</a:t>
              </a:r>
            </a:p>
            <a:p>
              <a:pPr algn="l">
                <a:lnSpc>
                  <a:spcPts val="5184"/>
                </a:lnSpc>
              </a:pPr>
            </a:p>
            <a:p>
              <a:pPr algn="l">
                <a:lnSpc>
                  <a:spcPts val="5184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   </a:t>
              </a:r>
              <a:r>
                <a:rPr lang="en-US" b="true" sz="3200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X</a:t>
              </a:r>
              <a:r>
                <a:rPr lang="en-US" sz="32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 → Todas las columna</a:t>
              </a:r>
              <a:r>
                <a:rPr lang="en-US" sz="32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s menos 'Churn'. Que se usará para predecir.</a:t>
              </a:r>
            </a:p>
            <a:p>
              <a:pPr algn="l">
                <a:lnSpc>
                  <a:spcPts val="5184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   </a:t>
              </a:r>
              <a:r>
                <a:rPr lang="en-US" b="true" sz="3200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Y</a:t>
              </a:r>
              <a:r>
                <a:rPr lang="en-US" sz="32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→ La columna 'Churn', que es la variable objetivo (Que queres predecir).</a:t>
              </a:r>
            </a:p>
            <a:p>
              <a:pPr algn="l">
                <a:lnSpc>
                  <a:spcPts val="5184"/>
                </a:lnSpc>
                <a:spcBef>
                  <a:spcPct val="0"/>
                </a:spcBef>
              </a:pPr>
            </a:p>
            <a:p>
              <a:pPr algn="l">
                <a:lnSpc>
                  <a:spcPts val="5184"/>
                </a:lnSpc>
                <a:spcBef>
                  <a:spcPct val="0"/>
                </a:spcBef>
              </a:pPr>
              <a:r>
                <a:rPr lang="en-US" sz="3200" i="true">
                  <a:solidFill>
                    <a:srgbClr val="000000"/>
                  </a:solidFill>
                  <a:latin typeface="TT Norms Italics"/>
                  <a:ea typeface="TT Norms Italics"/>
                  <a:cs typeface="TT Norms Italics"/>
                  <a:sym typeface="TT Norms Italics"/>
                </a:rPr>
                <a:t>“Estas son las características del cliente (X), y esto fue lo que pasó (Y). </a:t>
              </a:r>
            </a:p>
            <a:p>
              <a:pPr algn="l">
                <a:lnSpc>
                  <a:spcPts val="5184"/>
                </a:lnSpc>
                <a:spcBef>
                  <a:spcPct val="0"/>
                </a:spcBef>
              </a:pPr>
              <a:r>
                <a:rPr lang="en-US" sz="3200" i="true">
                  <a:solidFill>
                    <a:srgbClr val="000000"/>
                  </a:solidFill>
                  <a:latin typeface="TT Norms Italics"/>
                  <a:ea typeface="TT Norms Italics"/>
                  <a:cs typeface="TT Norms Italics"/>
                  <a:sym typeface="TT Norms Italics"/>
                </a:rPr>
                <a:t>Aprendé este patrón, para que luego puedas predecir nuevos casos. ”</a:t>
              </a:r>
            </a:p>
            <a:p>
              <a:pPr algn="l">
                <a:lnSpc>
                  <a:spcPts val="5184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200025"/>
              <a:ext cx="22566638" cy="1216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00"/>
                </a:lnSpc>
                <a:spcBef>
                  <a:spcPct val="0"/>
                </a:spcBef>
              </a:pPr>
              <a:r>
                <a:rPr lang="en-US" b="true" sz="5000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Separación</a:t>
              </a:r>
              <a:r>
                <a:rPr lang="en-US" b="true" sz="5000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 de variables predictoras (X) y etiqueta (Y)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307348" y="4556049"/>
            <a:ext cx="3122009" cy="3053892"/>
          </a:xfrm>
          <a:custGeom>
            <a:avLst/>
            <a:gdLst/>
            <a:ahLst/>
            <a:cxnLst/>
            <a:rect r="r" b="b" t="t" l="l"/>
            <a:pathLst>
              <a:path h="3053892" w="3122009">
                <a:moveTo>
                  <a:pt x="0" y="0"/>
                </a:moveTo>
                <a:lnTo>
                  <a:pt x="3122008" y="0"/>
                </a:lnTo>
                <a:lnTo>
                  <a:pt x="3122008" y="3053892"/>
                </a:lnTo>
                <a:lnTo>
                  <a:pt x="0" y="3053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94234" y="1791483"/>
            <a:ext cx="14499532" cy="1496550"/>
            <a:chOff x="0" y="0"/>
            <a:chExt cx="19332709" cy="19954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9043496" cy="1995400"/>
              <a:chOff x="0" y="0"/>
              <a:chExt cx="3761678" cy="39415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761678" cy="394153"/>
              </a:xfrm>
              <a:custGeom>
                <a:avLst/>
                <a:gdLst/>
                <a:ahLst/>
                <a:cxnLst/>
                <a:rect r="r" b="b" t="t" l="l"/>
                <a:pathLst>
                  <a:path h="394153" w="3761678">
                    <a:moveTo>
                      <a:pt x="27645" y="0"/>
                    </a:moveTo>
                    <a:lnTo>
                      <a:pt x="3734034" y="0"/>
                    </a:lnTo>
                    <a:cubicBezTo>
                      <a:pt x="3749301" y="0"/>
                      <a:pt x="3761678" y="12377"/>
                      <a:pt x="3761678" y="27645"/>
                    </a:cubicBezTo>
                    <a:lnTo>
                      <a:pt x="3761678" y="366508"/>
                    </a:lnTo>
                    <a:cubicBezTo>
                      <a:pt x="3761678" y="381776"/>
                      <a:pt x="3749301" y="394153"/>
                      <a:pt x="3734034" y="394153"/>
                    </a:cubicBezTo>
                    <a:lnTo>
                      <a:pt x="27645" y="394153"/>
                    </a:lnTo>
                    <a:cubicBezTo>
                      <a:pt x="20313" y="394153"/>
                      <a:pt x="13281" y="391240"/>
                      <a:pt x="8097" y="386056"/>
                    </a:cubicBezTo>
                    <a:cubicBezTo>
                      <a:pt x="2913" y="380872"/>
                      <a:pt x="0" y="373840"/>
                      <a:pt x="0" y="366508"/>
                    </a:cubicBezTo>
                    <a:lnTo>
                      <a:pt x="0" y="27645"/>
                    </a:lnTo>
                    <a:cubicBezTo>
                      <a:pt x="0" y="12377"/>
                      <a:pt x="12377" y="0"/>
                      <a:pt x="276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0" cap="rnd">
                <a:solidFill>
                  <a:srgbClr val="EAEAEA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9050"/>
                <a:ext cx="3761678" cy="4132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24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83099" y="350868"/>
              <a:ext cx="18949610" cy="1156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7782"/>
                </a:lnSpc>
              </a:pPr>
              <a:r>
                <a:rPr lang="en-US" sz="4803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X_encoded = pd.get_dummies(X, drop_first=True)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14107" y="5448856"/>
            <a:ext cx="5845028" cy="2712605"/>
            <a:chOff x="0" y="0"/>
            <a:chExt cx="7793371" cy="361680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7673817" cy="3616806"/>
              <a:chOff x="0" y="0"/>
              <a:chExt cx="1515816" cy="71443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515816" cy="714431"/>
              </a:xfrm>
              <a:custGeom>
                <a:avLst/>
                <a:gdLst/>
                <a:ahLst/>
                <a:cxnLst/>
                <a:rect r="r" b="b" t="t" l="l"/>
                <a:pathLst>
                  <a:path h="714431" w="1515816">
                    <a:moveTo>
                      <a:pt x="68603" y="0"/>
                    </a:moveTo>
                    <a:lnTo>
                      <a:pt x="1447212" y="0"/>
                    </a:lnTo>
                    <a:cubicBezTo>
                      <a:pt x="1485101" y="0"/>
                      <a:pt x="1515816" y="30715"/>
                      <a:pt x="1515816" y="68603"/>
                    </a:cubicBezTo>
                    <a:lnTo>
                      <a:pt x="1515816" y="645827"/>
                    </a:lnTo>
                    <a:cubicBezTo>
                      <a:pt x="1515816" y="664022"/>
                      <a:pt x="1508588" y="681472"/>
                      <a:pt x="1495722" y="694337"/>
                    </a:cubicBezTo>
                    <a:cubicBezTo>
                      <a:pt x="1482857" y="707203"/>
                      <a:pt x="1465407" y="714431"/>
                      <a:pt x="1447212" y="714431"/>
                    </a:cubicBezTo>
                    <a:lnTo>
                      <a:pt x="68603" y="714431"/>
                    </a:lnTo>
                    <a:cubicBezTo>
                      <a:pt x="30715" y="714431"/>
                      <a:pt x="0" y="683716"/>
                      <a:pt x="0" y="645827"/>
                    </a:cubicBezTo>
                    <a:lnTo>
                      <a:pt x="0" y="68603"/>
                    </a:lnTo>
                    <a:cubicBezTo>
                      <a:pt x="0" y="50409"/>
                      <a:pt x="7228" y="32959"/>
                      <a:pt x="20093" y="20093"/>
                    </a:cubicBezTo>
                    <a:cubicBezTo>
                      <a:pt x="32959" y="7228"/>
                      <a:pt x="50409" y="0"/>
                      <a:pt x="68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0" cap="rnd">
                <a:solidFill>
                  <a:srgbClr val="EAEAEA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9050"/>
                <a:ext cx="1515816" cy="7334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24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244356"/>
              <a:ext cx="7793371" cy="3109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28"/>
                </a:lnSpc>
                <a:spcBef>
                  <a:spcPct val="0"/>
                </a:spcBef>
              </a:pPr>
              <a:r>
                <a:rPr lang="en-US" b="true" sz="2800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S</a:t>
              </a:r>
              <a:r>
                <a:rPr lang="en-US" b="true" sz="2800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upongamos esta columna</a:t>
              </a:r>
            </a:p>
            <a:p>
              <a:pPr algn="ctr">
                <a:lnSpc>
                  <a:spcPts val="2996"/>
                </a:lnSpc>
              </a:pPr>
              <a:r>
                <a:rPr lang="en-US" sz="28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Contract</a:t>
              </a:r>
            </a:p>
            <a:p>
              <a:pPr algn="ctr">
                <a:lnSpc>
                  <a:spcPts val="2996"/>
                </a:lnSpc>
              </a:pPr>
              <a:r>
                <a:rPr lang="en-US" sz="28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-------------</a:t>
              </a:r>
            </a:p>
            <a:p>
              <a:pPr algn="ctr">
                <a:lnSpc>
                  <a:spcPts val="2996"/>
                </a:lnSpc>
              </a:pPr>
              <a:r>
                <a:rPr lang="en-US" sz="28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Month-to-month</a:t>
              </a:r>
            </a:p>
            <a:p>
              <a:pPr algn="ctr">
                <a:lnSpc>
                  <a:spcPts val="2996"/>
                </a:lnSpc>
              </a:pPr>
              <a:r>
                <a:rPr lang="en-US" sz="28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One year</a:t>
              </a:r>
            </a:p>
            <a:p>
              <a:pPr algn="ctr">
                <a:lnSpc>
                  <a:spcPts val="2996"/>
                </a:lnSpc>
              </a:pPr>
              <a:r>
                <a:rPr lang="en-US" sz="28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Two year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715476" y="7944891"/>
            <a:ext cx="10309130" cy="2067872"/>
            <a:chOff x="0" y="0"/>
            <a:chExt cx="13745507" cy="2757163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3745507" cy="2655563"/>
              <a:chOff x="0" y="0"/>
              <a:chExt cx="2715162" cy="52455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715162" cy="524556"/>
              </a:xfrm>
              <a:custGeom>
                <a:avLst/>
                <a:gdLst/>
                <a:ahLst/>
                <a:cxnLst/>
                <a:rect r="r" b="b" t="t" l="l"/>
                <a:pathLst>
                  <a:path h="524556" w="2715162">
                    <a:moveTo>
                      <a:pt x="38300" y="0"/>
                    </a:moveTo>
                    <a:lnTo>
                      <a:pt x="2676862" y="0"/>
                    </a:lnTo>
                    <a:cubicBezTo>
                      <a:pt x="2687020" y="0"/>
                      <a:pt x="2696761" y="4035"/>
                      <a:pt x="2703944" y="11218"/>
                    </a:cubicBezTo>
                    <a:cubicBezTo>
                      <a:pt x="2711127" y="18400"/>
                      <a:pt x="2715162" y="28142"/>
                      <a:pt x="2715162" y="38300"/>
                    </a:cubicBezTo>
                    <a:lnTo>
                      <a:pt x="2715162" y="486256"/>
                    </a:lnTo>
                    <a:cubicBezTo>
                      <a:pt x="2715162" y="507408"/>
                      <a:pt x="2698014" y="524556"/>
                      <a:pt x="2676862" y="524556"/>
                    </a:cubicBezTo>
                    <a:lnTo>
                      <a:pt x="38300" y="524556"/>
                    </a:lnTo>
                    <a:cubicBezTo>
                      <a:pt x="17147" y="524556"/>
                      <a:pt x="0" y="507408"/>
                      <a:pt x="0" y="486256"/>
                    </a:cubicBezTo>
                    <a:lnTo>
                      <a:pt x="0" y="38300"/>
                    </a:lnTo>
                    <a:cubicBezTo>
                      <a:pt x="0" y="17147"/>
                      <a:pt x="17147" y="0"/>
                      <a:pt x="38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0" cap="rnd">
                <a:solidFill>
                  <a:srgbClr val="EAEAEA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9050"/>
                <a:ext cx="2715162" cy="54360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24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88862" y="260088"/>
              <a:ext cx="13167784" cy="24970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4"/>
                </a:lnSpc>
              </a:pPr>
              <a:r>
                <a:rPr lang="en-US" sz="24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Contract_Month-to-month         Contract_One year         Contract_Two year</a:t>
              </a:r>
            </a:p>
            <a:p>
              <a:pPr algn="l">
                <a:lnSpc>
                  <a:spcPts val="3024"/>
                </a:lnSpc>
              </a:pPr>
              <a:r>
                <a:rPr lang="en-US" sz="24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                           </a:t>
              </a:r>
              <a:r>
                <a:rPr lang="en-US" sz="24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1                                                          0                                             0</a:t>
              </a:r>
            </a:p>
            <a:p>
              <a:pPr algn="l">
                <a:lnSpc>
                  <a:spcPts val="3024"/>
                </a:lnSpc>
              </a:pPr>
              <a:r>
                <a:rPr lang="en-US" sz="24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                          0</a:t>
              </a:r>
              <a:r>
                <a:rPr lang="en-US" sz="24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                                                          1                                              0</a:t>
              </a:r>
            </a:p>
            <a:p>
              <a:pPr algn="l">
                <a:lnSpc>
                  <a:spcPts val="3024"/>
                </a:lnSpc>
              </a:pPr>
              <a:r>
                <a:rPr lang="en-US" sz="24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                          </a:t>
              </a:r>
              <a:r>
                <a:rPr lang="en-US" sz="24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0                                                         0                                              1</a:t>
              </a:r>
            </a:p>
            <a:p>
              <a:pPr algn="l">
                <a:lnSpc>
                  <a:spcPts val="2568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2926270">
            <a:off x="4477414" y="8311817"/>
            <a:ext cx="1750983" cy="875492"/>
          </a:xfrm>
          <a:custGeom>
            <a:avLst/>
            <a:gdLst/>
            <a:ahLst/>
            <a:cxnLst/>
            <a:rect r="r" b="b" t="t" l="l"/>
            <a:pathLst>
              <a:path h="875492" w="1750983">
                <a:moveTo>
                  <a:pt x="0" y="0"/>
                </a:moveTo>
                <a:lnTo>
                  <a:pt x="1750983" y="0"/>
                </a:lnTo>
                <a:lnTo>
                  <a:pt x="1750983" y="875492"/>
                </a:lnTo>
                <a:lnTo>
                  <a:pt x="0" y="875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14107" y="3672739"/>
            <a:ext cx="17459785" cy="1267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Convi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erte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las columna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s categóricas (como "InternetService", 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"C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ontract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"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, et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c.)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e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n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o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l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u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m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n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s 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bi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nar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i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as 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(0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o 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1)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14107" y="447675"/>
            <a:ext cx="1692497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One-hot Encoding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715476" y="5426100"/>
            <a:ext cx="10623610" cy="201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3200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¿Por qué se transforma una columna categórica ?</a:t>
            </a:r>
          </a:p>
          <a:p>
            <a:pPr algn="l">
              <a:lnSpc>
                <a:spcPts val="4032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Los algoritmos no pueden trabajar directamente con texto. Por eso hacemos One-Hot Encoding, que transforma esa columna en esto: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10666" y="1614500"/>
            <a:ext cx="10331862" cy="2031064"/>
            <a:chOff x="0" y="0"/>
            <a:chExt cx="13775816" cy="270808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3775816" cy="2708086"/>
              <a:chOff x="0" y="0"/>
              <a:chExt cx="2721149" cy="53493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721149" cy="534931"/>
              </a:xfrm>
              <a:custGeom>
                <a:avLst/>
                <a:gdLst/>
                <a:ahLst/>
                <a:cxnLst/>
                <a:rect r="r" b="b" t="t" l="l"/>
                <a:pathLst>
                  <a:path h="534931" w="2721149">
                    <a:moveTo>
                      <a:pt x="38216" y="0"/>
                    </a:moveTo>
                    <a:lnTo>
                      <a:pt x="2682933" y="0"/>
                    </a:lnTo>
                    <a:cubicBezTo>
                      <a:pt x="2704039" y="0"/>
                      <a:pt x="2721149" y="17110"/>
                      <a:pt x="2721149" y="38216"/>
                    </a:cubicBezTo>
                    <a:lnTo>
                      <a:pt x="2721149" y="496715"/>
                    </a:lnTo>
                    <a:cubicBezTo>
                      <a:pt x="2721149" y="506850"/>
                      <a:pt x="2717123" y="516571"/>
                      <a:pt x="2709956" y="523737"/>
                    </a:cubicBezTo>
                    <a:cubicBezTo>
                      <a:pt x="2702789" y="530904"/>
                      <a:pt x="2693069" y="534931"/>
                      <a:pt x="2682933" y="534931"/>
                    </a:cubicBezTo>
                    <a:lnTo>
                      <a:pt x="38216" y="534931"/>
                    </a:lnTo>
                    <a:cubicBezTo>
                      <a:pt x="28080" y="534931"/>
                      <a:pt x="18360" y="530904"/>
                      <a:pt x="11193" y="523737"/>
                    </a:cubicBezTo>
                    <a:cubicBezTo>
                      <a:pt x="4026" y="516571"/>
                      <a:pt x="0" y="506850"/>
                      <a:pt x="0" y="496715"/>
                    </a:cubicBezTo>
                    <a:lnTo>
                      <a:pt x="0" y="38216"/>
                    </a:lnTo>
                    <a:cubicBezTo>
                      <a:pt x="0" y="28080"/>
                      <a:pt x="4026" y="18360"/>
                      <a:pt x="11193" y="11193"/>
                    </a:cubicBezTo>
                    <a:cubicBezTo>
                      <a:pt x="18360" y="4026"/>
                      <a:pt x="28080" y="0"/>
                      <a:pt x="38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0" cap="rnd">
                <a:solidFill>
                  <a:srgbClr val="EAEAEA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9050"/>
                <a:ext cx="2721149" cy="5539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24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83099" y="446118"/>
              <a:ext cx="13127630" cy="1867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894"/>
                </a:lnSpc>
              </a:pPr>
              <a:r>
                <a:rPr lang="en-US" sz="2403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scaler = StandardScaler()</a:t>
              </a:r>
            </a:p>
            <a:p>
              <a:pPr algn="just">
                <a:lnSpc>
                  <a:spcPts val="3894"/>
                </a:lnSpc>
              </a:pPr>
              <a:r>
                <a:rPr lang="en-US" sz="2403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X_scaled = scaler.fit_transform(</a:t>
              </a:r>
              <a:r>
                <a:rPr lang="en-US" sz="2403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X_encoded)</a:t>
              </a:r>
            </a:p>
            <a:p>
              <a:pPr algn="just">
                <a:lnSpc>
                  <a:spcPts val="3894"/>
                </a:lnSpc>
              </a:pPr>
              <a:r>
                <a:rPr lang="en-US" sz="2403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X_scaled_df = pd.DataFrame(X_scaled, columns=X_encoded.columns)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7289364"/>
            <a:ext cx="5845028" cy="2414593"/>
            <a:chOff x="0" y="0"/>
            <a:chExt cx="7793371" cy="321945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7673817" cy="2915660"/>
              <a:chOff x="0" y="0"/>
              <a:chExt cx="1515816" cy="57593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515816" cy="575933"/>
              </a:xfrm>
              <a:custGeom>
                <a:avLst/>
                <a:gdLst/>
                <a:ahLst/>
                <a:cxnLst/>
                <a:rect r="r" b="b" t="t" l="l"/>
                <a:pathLst>
                  <a:path h="575933" w="1515816">
                    <a:moveTo>
                      <a:pt x="68603" y="0"/>
                    </a:moveTo>
                    <a:lnTo>
                      <a:pt x="1447212" y="0"/>
                    </a:lnTo>
                    <a:cubicBezTo>
                      <a:pt x="1485101" y="0"/>
                      <a:pt x="1515816" y="30715"/>
                      <a:pt x="1515816" y="68603"/>
                    </a:cubicBezTo>
                    <a:lnTo>
                      <a:pt x="1515816" y="507329"/>
                    </a:lnTo>
                    <a:cubicBezTo>
                      <a:pt x="1515816" y="525524"/>
                      <a:pt x="1508588" y="542974"/>
                      <a:pt x="1495722" y="555839"/>
                    </a:cubicBezTo>
                    <a:cubicBezTo>
                      <a:pt x="1482857" y="568705"/>
                      <a:pt x="1465407" y="575933"/>
                      <a:pt x="1447212" y="575933"/>
                    </a:cubicBezTo>
                    <a:lnTo>
                      <a:pt x="68603" y="575933"/>
                    </a:lnTo>
                    <a:cubicBezTo>
                      <a:pt x="50409" y="575933"/>
                      <a:pt x="32959" y="568705"/>
                      <a:pt x="20093" y="555839"/>
                    </a:cubicBezTo>
                    <a:cubicBezTo>
                      <a:pt x="7228" y="542974"/>
                      <a:pt x="0" y="525524"/>
                      <a:pt x="0" y="507329"/>
                    </a:cubicBezTo>
                    <a:lnTo>
                      <a:pt x="0" y="68603"/>
                    </a:lnTo>
                    <a:cubicBezTo>
                      <a:pt x="0" y="50409"/>
                      <a:pt x="7228" y="32959"/>
                      <a:pt x="20093" y="20093"/>
                    </a:cubicBezTo>
                    <a:cubicBezTo>
                      <a:pt x="32959" y="7228"/>
                      <a:pt x="50409" y="0"/>
                      <a:pt x="68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0" cap="rnd">
                <a:solidFill>
                  <a:srgbClr val="EAEAEA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9050"/>
                <a:ext cx="1515816" cy="5949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24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244356"/>
              <a:ext cx="7793371" cy="29751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28"/>
                </a:lnSpc>
              </a:pPr>
              <a:r>
                <a:rPr lang="en-US" sz="2800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         Edad (años)        </a:t>
              </a:r>
              <a:r>
                <a:rPr lang="en-US" sz="2800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Ingreso ($)</a:t>
              </a:r>
            </a:p>
            <a:p>
              <a:pPr algn="just">
                <a:lnSpc>
                  <a:spcPts val="3528"/>
                </a:lnSpc>
              </a:pPr>
              <a:r>
                <a:rPr lang="en-US" sz="28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                 </a:t>
              </a:r>
              <a:r>
                <a:rPr lang="en-US" sz="2800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20                       20,000</a:t>
              </a:r>
            </a:p>
            <a:p>
              <a:pPr algn="just">
                <a:lnSpc>
                  <a:spcPts val="3528"/>
                </a:lnSpc>
              </a:pPr>
              <a:r>
                <a:rPr lang="en-US" sz="2800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                 </a:t>
              </a:r>
              <a:r>
                <a:rPr lang="en-US" sz="2800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30                       50,000</a:t>
              </a:r>
            </a:p>
            <a:p>
              <a:pPr algn="just">
                <a:lnSpc>
                  <a:spcPts val="3528"/>
                </a:lnSpc>
              </a:pPr>
              <a:r>
                <a:rPr lang="en-US" sz="28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                 </a:t>
              </a:r>
              <a:r>
                <a:rPr lang="en-US" sz="2800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40                       90,000</a:t>
              </a:r>
            </a:p>
            <a:p>
              <a:pPr algn="just">
                <a:lnSpc>
                  <a:spcPts val="3528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14107" y="3959889"/>
            <a:ext cx="17459785" cy="2582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Se utilizó StandardScal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er() para escalar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los datos numéricos del dataset, transformándolo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s para que cada columna tenga media 0 y desviación estándar 1. Esto asegura que todas las variables tengan la misma importan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cia al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e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ntrenar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el mode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lo, especialme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nte en algor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itmo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s sensibles a la escala.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7276864" y="8088921"/>
            <a:ext cx="3734272" cy="1113492"/>
          </a:xfrm>
          <a:custGeom>
            <a:avLst/>
            <a:gdLst/>
            <a:ahLst/>
            <a:cxnLst/>
            <a:rect r="r" b="b" t="t" l="l"/>
            <a:pathLst>
              <a:path h="1113492" w="3734272">
                <a:moveTo>
                  <a:pt x="0" y="0"/>
                </a:moveTo>
                <a:lnTo>
                  <a:pt x="3734272" y="0"/>
                </a:lnTo>
                <a:lnTo>
                  <a:pt x="3734272" y="1113492"/>
                </a:lnTo>
                <a:lnTo>
                  <a:pt x="0" y="111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14107" y="214325"/>
            <a:ext cx="1692497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Escalado (normalización de valores numéricos)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414272" y="7298889"/>
            <a:ext cx="5845028" cy="2414593"/>
            <a:chOff x="0" y="0"/>
            <a:chExt cx="7793371" cy="3219458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7673817" cy="2915660"/>
              <a:chOff x="0" y="0"/>
              <a:chExt cx="1515816" cy="575933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515816" cy="575933"/>
              </a:xfrm>
              <a:custGeom>
                <a:avLst/>
                <a:gdLst/>
                <a:ahLst/>
                <a:cxnLst/>
                <a:rect r="r" b="b" t="t" l="l"/>
                <a:pathLst>
                  <a:path h="575933" w="1515816">
                    <a:moveTo>
                      <a:pt x="68603" y="0"/>
                    </a:moveTo>
                    <a:lnTo>
                      <a:pt x="1447212" y="0"/>
                    </a:lnTo>
                    <a:cubicBezTo>
                      <a:pt x="1485101" y="0"/>
                      <a:pt x="1515816" y="30715"/>
                      <a:pt x="1515816" y="68603"/>
                    </a:cubicBezTo>
                    <a:lnTo>
                      <a:pt x="1515816" y="507329"/>
                    </a:lnTo>
                    <a:cubicBezTo>
                      <a:pt x="1515816" y="525524"/>
                      <a:pt x="1508588" y="542974"/>
                      <a:pt x="1495722" y="555839"/>
                    </a:cubicBezTo>
                    <a:cubicBezTo>
                      <a:pt x="1482857" y="568705"/>
                      <a:pt x="1465407" y="575933"/>
                      <a:pt x="1447212" y="575933"/>
                    </a:cubicBezTo>
                    <a:lnTo>
                      <a:pt x="68603" y="575933"/>
                    </a:lnTo>
                    <a:cubicBezTo>
                      <a:pt x="50409" y="575933"/>
                      <a:pt x="32959" y="568705"/>
                      <a:pt x="20093" y="555839"/>
                    </a:cubicBezTo>
                    <a:cubicBezTo>
                      <a:pt x="7228" y="542974"/>
                      <a:pt x="0" y="525524"/>
                      <a:pt x="0" y="507329"/>
                    </a:cubicBezTo>
                    <a:lnTo>
                      <a:pt x="0" y="68603"/>
                    </a:lnTo>
                    <a:cubicBezTo>
                      <a:pt x="0" y="50409"/>
                      <a:pt x="7228" y="32959"/>
                      <a:pt x="20093" y="20093"/>
                    </a:cubicBezTo>
                    <a:cubicBezTo>
                      <a:pt x="32959" y="7228"/>
                      <a:pt x="50409" y="0"/>
                      <a:pt x="68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0" cap="rnd">
                <a:solidFill>
                  <a:srgbClr val="EAEAEA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9050"/>
                <a:ext cx="1515816" cy="5949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24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244356"/>
              <a:ext cx="7793371" cy="29751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28"/>
                </a:lnSpc>
              </a:pPr>
              <a:r>
                <a:rPr lang="en-US" sz="2800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         Edad (años)        </a:t>
              </a:r>
              <a:r>
                <a:rPr lang="en-US" sz="2800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Ingreso ($)</a:t>
              </a:r>
            </a:p>
            <a:p>
              <a:pPr algn="just">
                <a:lnSpc>
                  <a:spcPts val="3528"/>
                </a:lnSpc>
              </a:pPr>
              <a:r>
                <a:rPr lang="en-US" sz="28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                </a:t>
              </a:r>
              <a:r>
                <a:rPr lang="en-US" sz="2800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-1.22                          -1.15</a:t>
              </a:r>
            </a:p>
            <a:p>
              <a:pPr algn="just">
                <a:lnSpc>
                  <a:spcPts val="3528"/>
                </a:lnSpc>
              </a:pPr>
              <a:r>
                <a:rPr lang="en-US" sz="2800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                  0.00</a:t>
              </a:r>
              <a:r>
                <a:rPr lang="en-US" sz="2800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                       -0.12</a:t>
              </a:r>
            </a:p>
            <a:p>
              <a:pPr algn="just">
                <a:lnSpc>
                  <a:spcPts val="3528"/>
                </a:lnSpc>
              </a:pPr>
              <a:r>
                <a:rPr lang="en-US" sz="28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                 </a:t>
              </a:r>
              <a:r>
                <a:rPr lang="en-US" sz="2800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 </a:t>
              </a:r>
              <a:r>
                <a:rPr lang="en-US" sz="2800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1.22                            1.27</a:t>
              </a:r>
            </a:p>
            <a:p>
              <a:pPr algn="just">
                <a:lnSpc>
                  <a:spcPts val="3528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7940473" y="7478559"/>
            <a:ext cx="2407054" cy="610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ESCALADO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78069" y="1409700"/>
            <a:ext cx="10331862" cy="2031064"/>
            <a:chOff x="0" y="0"/>
            <a:chExt cx="13775816" cy="270808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3775816" cy="2708086"/>
              <a:chOff x="0" y="0"/>
              <a:chExt cx="2721149" cy="53493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721149" cy="534931"/>
              </a:xfrm>
              <a:custGeom>
                <a:avLst/>
                <a:gdLst/>
                <a:ahLst/>
                <a:cxnLst/>
                <a:rect r="r" b="b" t="t" l="l"/>
                <a:pathLst>
                  <a:path h="534931" w="2721149">
                    <a:moveTo>
                      <a:pt x="38216" y="0"/>
                    </a:moveTo>
                    <a:lnTo>
                      <a:pt x="2682933" y="0"/>
                    </a:lnTo>
                    <a:cubicBezTo>
                      <a:pt x="2704039" y="0"/>
                      <a:pt x="2721149" y="17110"/>
                      <a:pt x="2721149" y="38216"/>
                    </a:cubicBezTo>
                    <a:lnTo>
                      <a:pt x="2721149" y="496715"/>
                    </a:lnTo>
                    <a:cubicBezTo>
                      <a:pt x="2721149" y="506850"/>
                      <a:pt x="2717123" y="516571"/>
                      <a:pt x="2709956" y="523737"/>
                    </a:cubicBezTo>
                    <a:cubicBezTo>
                      <a:pt x="2702789" y="530904"/>
                      <a:pt x="2693069" y="534931"/>
                      <a:pt x="2682933" y="534931"/>
                    </a:cubicBezTo>
                    <a:lnTo>
                      <a:pt x="38216" y="534931"/>
                    </a:lnTo>
                    <a:cubicBezTo>
                      <a:pt x="28080" y="534931"/>
                      <a:pt x="18360" y="530904"/>
                      <a:pt x="11193" y="523737"/>
                    </a:cubicBezTo>
                    <a:cubicBezTo>
                      <a:pt x="4026" y="516571"/>
                      <a:pt x="0" y="506850"/>
                      <a:pt x="0" y="496715"/>
                    </a:cubicBezTo>
                    <a:lnTo>
                      <a:pt x="0" y="38216"/>
                    </a:lnTo>
                    <a:cubicBezTo>
                      <a:pt x="0" y="28080"/>
                      <a:pt x="4026" y="18360"/>
                      <a:pt x="11193" y="11193"/>
                    </a:cubicBezTo>
                    <a:cubicBezTo>
                      <a:pt x="18360" y="4026"/>
                      <a:pt x="28080" y="0"/>
                      <a:pt x="38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0" cap="rnd">
                <a:solidFill>
                  <a:srgbClr val="EAEAEA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9050"/>
                <a:ext cx="2721149" cy="5539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24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83099" y="446118"/>
              <a:ext cx="13127630" cy="1867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894"/>
                </a:lnSpc>
              </a:pPr>
              <a:r>
                <a:rPr lang="en-US" sz="2403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scaler = StandardScaler()</a:t>
              </a:r>
            </a:p>
            <a:p>
              <a:pPr algn="just">
                <a:lnSpc>
                  <a:spcPts val="3894"/>
                </a:lnSpc>
              </a:pPr>
              <a:r>
                <a:rPr lang="en-US" sz="2403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X_scaled = scaler.fit_transform(</a:t>
              </a:r>
              <a:r>
                <a:rPr lang="en-US" sz="2403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X_encoded)</a:t>
              </a:r>
            </a:p>
            <a:p>
              <a:pPr algn="just">
                <a:lnSpc>
                  <a:spcPts val="3894"/>
                </a:lnSpc>
              </a:pPr>
              <a:r>
                <a:rPr lang="en-US" sz="2403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X_scaled_df = pd.DataFrame(X_scaled, columns=X_encoded.columns)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608349" y="5987215"/>
            <a:ext cx="11071301" cy="3711611"/>
          </a:xfrm>
          <a:custGeom>
            <a:avLst/>
            <a:gdLst/>
            <a:ahLst/>
            <a:cxnLst/>
            <a:rect r="r" b="b" t="t" l="l"/>
            <a:pathLst>
              <a:path h="3711611" w="11071301">
                <a:moveTo>
                  <a:pt x="0" y="0"/>
                </a:moveTo>
                <a:lnTo>
                  <a:pt x="11071302" y="0"/>
                </a:lnTo>
                <a:lnTo>
                  <a:pt x="11071302" y="3711611"/>
                </a:lnTo>
                <a:lnTo>
                  <a:pt x="0" y="3711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365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414107" y="3567575"/>
            <a:ext cx="17459785" cy="2582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Se utilizó 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SMOTE 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(Synthetic Minority Over-sampling Technique) para abor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dar el desbalance en la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variable objetivo. SMOTE genera nuevos "ejemplos" de la clase minoritaria, mejorando el equilibr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io del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datase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t y permitiendo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al mode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lo apre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nder de manera 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má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s justa ambas clases.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14107" y="447675"/>
            <a:ext cx="1692497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SMOTE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1955" y="1790700"/>
            <a:ext cx="12829695" cy="1545289"/>
            <a:chOff x="0" y="0"/>
            <a:chExt cx="3379014" cy="4069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79014" cy="406990"/>
            </a:xfrm>
            <a:custGeom>
              <a:avLst/>
              <a:gdLst/>
              <a:ahLst/>
              <a:cxnLst/>
              <a:rect r="r" b="b" t="t" l="l"/>
              <a:pathLst>
                <a:path h="406990" w="3379014">
                  <a:moveTo>
                    <a:pt x="30775" y="0"/>
                  </a:moveTo>
                  <a:lnTo>
                    <a:pt x="3348239" y="0"/>
                  </a:lnTo>
                  <a:cubicBezTo>
                    <a:pt x="3365236" y="0"/>
                    <a:pt x="3379014" y="13779"/>
                    <a:pt x="3379014" y="30775"/>
                  </a:cubicBezTo>
                  <a:lnTo>
                    <a:pt x="3379014" y="376214"/>
                  </a:lnTo>
                  <a:cubicBezTo>
                    <a:pt x="3379014" y="393211"/>
                    <a:pt x="3365236" y="406990"/>
                    <a:pt x="3348239" y="406990"/>
                  </a:cubicBezTo>
                  <a:lnTo>
                    <a:pt x="30775" y="406990"/>
                  </a:lnTo>
                  <a:cubicBezTo>
                    <a:pt x="13779" y="406990"/>
                    <a:pt x="0" y="393211"/>
                    <a:pt x="0" y="376214"/>
                  </a:cubicBezTo>
                  <a:lnTo>
                    <a:pt x="0" y="30775"/>
                  </a:lnTo>
                  <a:cubicBezTo>
                    <a:pt x="0" y="13779"/>
                    <a:pt x="13779" y="0"/>
                    <a:pt x="30775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>
              <a:solidFill>
                <a:srgbClr val="EAEAEA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379014" cy="4260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344956" y="5582347"/>
            <a:ext cx="4383276" cy="4114800"/>
          </a:xfrm>
          <a:custGeom>
            <a:avLst/>
            <a:gdLst/>
            <a:ahLst/>
            <a:cxnLst/>
            <a:rect r="r" b="b" t="t" l="l"/>
            <a:pathLst>
              <a:path h="4114800" w="4383276">
                <a:moveTo>
                  <a:pt x="0" y="0"/>
                </a:moveTo>
                <a:lnTo>
                  <a:pt x="4383276" y="0"/>
                </a:lnTo>
                <a:lnTo>
                  <a:pt x="43832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14107" y="3959889"/>
            <a:ext cx="17459785" cy="4553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Se separaron los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da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tos en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entrenamiento (80%) 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y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prueba (20%)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para que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el modelo aprenda con una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parte y se evalúe con la otra, garantiza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ndo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una eva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luació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n justa y confiable.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</a:p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Esta separación nos permite ver cómo se comporta el modelo 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con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datos que nunca vio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, y así medir su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rendimiento de 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forma realista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.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863151" y="2101476"/>
            <a:ext cx="13090982" cy="93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4"/>
              </a:lnSpc>
            </a:pPr>
            <a:r>
              <a:rPr lang="en-US" sz="2403" b="true">
                <a:solidFill>
                  <a:srgbClr val="505050"/>
                </a:solidFill>
                <a:latin typeface="TT Norms Bold"/>
                <a:ea typeface="TT Norms Bold"/>
                <a:cs typeface="TT Norms Bold"/>
                <a:sym typeface="TT Norms Bold"/>
              </a:rPr>
              <a:t>X_train, X_test, y_train, y_te</a:t>
            </a:r>
            <a:r>
              <a:rPr lang="en-US" sz="2403" b="true">
                <a:solidFill>
                  <a:srgbClr val="505050"/>
                </a:solidFill>
                <a:latin typeface="TT Norms Bold"/>
                <a:ea typeface="TT Norms Bold"/>
                <a:cs typeface="TT Norms Bold"/>
                <a:sym typeface="TT Norms Bold"/>
              </a:rPr>
              <a:t>st = </a:t>
            </a:r>
          </a:p>
          <a:p>
            <a:pPr algn="l">
              <a:lnSpc>
                <a:spcPts val="3894"/>
              </a:lnSpc>
            </a:pPr>
            <a:r>
              <a:rPr lang="en-US" sz="2403" b="true">
                <a:solidFill>
                  <a:srgbClr val="505050"/>
                </a:solidFill>
                <a:latin typeface="TT Norms Bold"/>
                <a:ea typeface="TT Norms Bold"/>
                <a:cs typeface="TT Norms Bold"/>
                <a:sym typeface="TT Norms Bold"/>
              </a:rPr>
              <a:t>                           </a:t>
            </a:r>
            <a:r>
              <a:rPr lang="en-US" sz="2403" b="true">
                <a:solidFill>
                  <a:srgbClr val="505050"/>
                </a:solidFill>
                <a:latin typeface="TT Norms Bold"/>
                <a:ea typeface="TT Norms Bold"/>
                <a:cs typeface="TT Norms Bold"/>
                <a:sym typeface="TT Norms Bold"/>
              </a:rPr>
              <a:t>train_test_split(</a:t>
            </a:r>
            <a:r>
              <a:rPr lang="en-US" sz="2403" b="true">
                <a:solidFill>
                  <a:srgbClr val="505050"/>
                </a:solidFill>
                <a:latin typeface="TT Norms Bold"/>
                <a:ea typeface="TT Norms Bold"/>
                <a:cs typeface="TT Norms Bold"/>
                <a:sym typeface="TT Norms Bold"/>
              </a:rPr>
              <a:t>X_resampled, y_resampled, test_size=0.2, random_state=42)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4107" y="286569"/>
            <a:ext cx="1692497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Train Test Split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6761" y="318922"/>
            <a:ext cx="12396591" cy="86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2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Modelos y Entrenamiento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86761" y="1655111"/>
            <a:ext cx="9526498" cy="3488389"/>
            <a:chOff x="0" y="0"/>
            <a:chExt cx="12701998" cy="465118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2701998" cy="4651186"/>
              <a:chOff x="0" y="0"/>
              <a:chExt cx="2509037" cy="91875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509037" cy="918753"/>
              </a:xfrm>
              <a:custGeom>
                <a:avLst/>
                <a:gdLst/>
                <a:ahLst/>
                <a:cxnLst/>
                <a:rect r="r" b="b" t="t" l="l"/>
                <a:pathLst>
                  <a:path h="918753" w="2509037">
                    <a:moveTo>
                      <a:pt x="41446" y="0"/>
                    </a:moveTo>
                    <a:lnTo>
                      <a:pt x="2467590" y="0"/>
                    </a:lnTo>
                    <a:cubicBezTo>
                      <a:pt x="2490481" y="0"/>
                      <a:pt x="2509037" y="18556"/>
                      <a:pt x="2509037" y="41446"/>
                    </a:cubicBezTo>
                    <a:lnTo>
                      <a:pt x="2509037" y="877306"/>
                    </a:lnTo>
                    <a:cubicBezTo>
                      <a:pt x="2509037" y="888299"/>
                      <a:pt x="2504670" y="898841"/>
                      <a:pt x="2496897" y="906613"/>
                    </a:cubicBezTo>
                    <a:cubicBezTo>
                      <a:pt x="2489125" y="914386"/>
                      <a:pt x="2478583" y="918753"/>
                      <a:pt x="2467590" y="918753"/>
                    </a:cubicBezTo>
                    <a:lnTo>
                      <a:pt x="41446" y="918753"/>
                    </a:lnTo>
                    <a:cubicBezTo>
                      <a:pt x="30454" y="918753"/>
                      <a:pt x="19912" y="914386"/>
                      <a:pt x="12139" y="906613"/>
                    </a:cubicBezTo>
                    <a:cubicBezTo>
                      <a:pt x="4367" y="898841"/>
                      <a:pt x="0" y="888299"/>
                      <a:pt x="0" y="877306"/>
                    </a:cubicBezTo>
                    <a:lnTo>
                      <a:pt x="0" y="41446"/>
                    </a:lnTo>
                    <a:cubicBezTo>
                      <a:pt x="0" y="30454"/>
                      <a:pt x="4367" y="19912"/>
                      <a:pt x="12139" y="12139"/>
                    </a:cubicBezTo>
                    <a:cubicBezTo>
                      <a:pt x="19912" y="4367"/>
                      <a:pt x="30454" y="0"/>
                      <a:pt x="414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0" cap="rnd">
                <a:solidFill>
                  <a:srgbClr val="EAEAEA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9050"/>
                <a:ext cx="2509037" cy="9378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24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353237" y="446118"/>
              <a:ext cx="12104337" cy="38104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894"/>
                </a:lnSpc>
              </a:pPr>
              <a:r>
                <a:rPr lang="en-US" sz="2403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models = { </a:t>
              </a:r>
            </a:p>
            <a:p>
              <a:pPr algn="just">
                <a:lnSpc>
                  <a:spcPts val="3894"/>
                </a:lnSpc>
              </a:pPr>
              <a:r>
                <a:rPr lang="en-US" sz="2403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  'Regresión Logística': LogisticRegression(),</a:t>
              </a:r>
            </a:p>
            <a:p>
              <a:pPr algn="just">
                <a:lnSpc>
                  <a:spcPts val="3894"/>
                </a:lnSpc>
              </a:pPr>
              <a:r>
                <a:rPr lang="en-US" sz="2403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   'Árbo</a:t>
              </a:r>
              <a:r>
                <a:rPr lang="en-US" sz="2403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l de Decisión': DecisionTreeClassifier(ra</a:t>
              </a:r>
              <a:r>
                <a:rPr lang="en-US" sz="2403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ndom_state=42), </a:t>
              </a:r>
            </a:p>
            <a:p>
              <a:pPr algn="just">
                <a:lnSpc>
                  <a:spcPts val="3894"/>
                </a:lnSpc>
              </a:pPr>
              <a:r>
                <a:rPr lang="en-US" sz="2403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  'Random Forest': RandomForestClassifier(random_state=42),</a:t>
              </a:r>
            </a:p>
            <a:p>
              <a:pPr algn="just">
                <a:lnSpc>
                  <a:spcPts val="3894"/>
                </a:lnSpc>
              </a:pPr>
              <a:r>
                <a:rPr lang="en-US" sz="2403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   'KNN': KNeighborsClassifier() </a:t>
              </a:r>
            </a:p>
            <a:p>
              <a:pPr algn="just">
                <a:lnSpc>
                  <a:spcPts val="3894"/>
                </a:lnSpc>
              </a:pPr>
              <a:r>
                <a:rPr lang="en-US" sz="2403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}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86761" y="6123226"/>
            <a:ext cx="9144000" cy="264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2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Se entr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enan todos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los modelos con los datos de entrenamiento,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se hacen predicciones sobre los datos de prueba, se calculan métricas de rendimiento (accuracy, F1-score, matriz de confus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ión,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e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tc.) y se guarda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tod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o e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n un diccionar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io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para poder compararlos.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598131" y="5745067"/>
            <a:ext cx="8115300" cy="3513233"/>
            <a:chOff x="0" y="0"/>
            <a:chExt cx="10820400" cy="468431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820400" cy="4684310"/>
              <a:chOff x="0" y="0"/>
              <a:chExt cx="2122249" cy="91875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122249" cy="918753"/>
              </a:xfrm>
              <a:custGeom>
                <a:avLst/>
                <a:gdLst/>
                <a:ahLst/>
                <a:cxnLst/>
                <a:rect r="r" b="b" t="t" l="l"/>
                <a:pathLst>
                  <a:path h="918753" w="2122249">
                    <a:moveTo>
                      <a:pt x="49000" y="0"/>
                    </a:moveTo>
                    <a:lnTo>
                      <a:pt x="2073249" y="0"/>
                    </a:lnTo>
                    <a:cubicBezTo>
                      <a:pt x="2100311" y="0"/>
                      <a:pt x="2122249" y="21938"/>
                      <a:pt x="2122249" y="49000"/>
                    </a:cubicBezTo>
                    <a:lnTo>
                      <a:pt x="2122249" y="869753"/>
                    </a:lnTo>
                    <a:cubicBezTo>
                      <a:pt x="2122249" y="882748"/>
                      <a:pt x="2117086" y="895212"/>
                      <a:pt x="2107897" y="904401"/>
                    </a:cubicBezTo>
                    <a:cubicBezTo>
                      <a:pt x="2098708" y="913590"/>
                      <a:pt x="2086244" y="918753"/>
                      <a:pt x="2073249" y="918753"/>
                    </a:cubicBezTo>
                    <a:lnTo>
                      <a:pt x="49000" y="918753"/>
                    </a:lnTo>
                    <a:cubicBezTo>
                      <a:pt x="36004" y="918753"/>
                      <a:pt x="23541" y="913590"/>
                      <a:pt x="14352" y="904401"/>
                    </a:cubicBezTo>
                    <a:cubicBezTo>
                      <a:pt x="5162" y="895212"/>
                      <a:pt x="0" y="882748"/>
                      <a:pt x="0" y="869753"/>
                    </a:cubicBezTo>
                    <a:lnTo>
                      <a:pt x="0" y="49000"/>
                    </a:lnTo>
                    <a:cubicBezTo>
                      <a:pt x="0" y="21938"/>
                      <a:pt x="21938" y="0"/>
                      <a:pt x="49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0" cap="rnd">
                <a:solidFill>
                  <a:srgbClr val="EAEAEA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9050"/>
                <a:ext cx="2122249" cy="9378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24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00911" y="440448"/>
              <a:ext cx="10311273" cy="38464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922"/>
                </a:lnSpc>
              </a:pPr>
              <a:r>
                <a:rPr lang="en-US" sz="2421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for nombre, modelo in models.items(): </a:t>
              </a:r>
            </a:p>
            <a:p>
              <a:pPr algn="just">
                <a:lnSpc>
                  <a:spcPts val="3922"/>
                </a:lnSpc>
              </a:pPr>
              <a:r>
                <a:rPr lang="en-US" sz="2421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modelo.fit(</a:t>
              </a:r>
              <a:r>
                <a:rPr lang="en-US" sz="2421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X_train, y_train) </a:t>
              </a:r>
            </a:p>
            <a:p>
              <a:pPr algn="just">
                <a:lnSpc>
                  <a:spcPts val="3922"/>
                </a:lnSpc>
              </a:pPr>
              <a:r>
                <a:rPr lang="en-US" sz="2421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y_pred = modelo.predict(X_test) </a:t>
              </a:r>
            </a:p>
            <a:p>
              <a:pPr algn="just">
                <a:lnSpc>
                  <a:spcPts val="3922"/>
                </a:lnSpc>
              </a:pPr>
              <a:r>
                <a:rPr lang="en-US" sz="2421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acc = accuracy_score(y</a:t>
              </a:r>
              <a:r>
                <a:rPr lang="en-US" sz="2421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_test, y_pred) </a:t>
              </a:r>
            </a:p>
            <a:p>
              <a:pPr algn="just">
                <a:lnSpc>
                  <a:spcPts val="3922"/>
                </a:lnSpc>
              </a:pPr>
              <a:r>
                <a:rPr lang="en-US" sz="2421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f1 = f1_score(y_test, y_pred) </a:t>
              </a:r>
            </a:p>
            <a:p>
              <a:pPr algn="just">
                <a:lnSpc>
                  <a:spcPts val="3922"/>
                </a:lnSpc>
              </a:pPr>
              <a:r>
                <a:rPr lang="en-US" sz="2421" b="true">
                  <a:solidFill>
                    <a:srgbClr val="5050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...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567391" y="2020847"/>
            <a:ext cx="7146040" cy="264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2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Definimos 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una lista de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modelos que vamos a entrenar. Esto n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os permitira probar y comparar varios algoritmos de clasificación fácilmente, ayudándonos a eleg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ir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el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mejor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mod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elo</a:t>
            </a:r>
            <a:r>
              <a:rPr lang="en-US" sz="2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para nuestro problema.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24959" y="1577936"/>
            <a:ext cx="9313180" cy="8117989"/>
          </a:xfrm>
          <a:custGeom>
            <a:avLst/>
            <a:gdLst/>
            <a:ahLst/>
            <a:cxnLst/>
            <a:rect r="r" b="b" t="t" l="l"/>
            <a:pathLst>
              <a:path h="8117989" w="9313180">
                <a:moveTo>
                  <a:pt x="0" y="0"/>
                </a:moveTo>
                <a:lnTo>
                  <a:pt x="9313180" y="0"/>
                </a:lnTo>
                <a:lnTo>
                  <a:pt x="9313180" y="8117988"/>
                </a:lnTo>
                <a:lnTo>
                  <a:pt x="0" y="81179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41455"/>
            <a:ext cx="16230600" cy="881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56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Curva ROC, AUC y Matriz de Confusión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511261"/>
            <a:ext cx="7191644" cy="805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7"/>
              </a:lnSpc>
              <a:spcBef>
                <a:spcPct val="0"/>
              </a:spcBef>
            </a:pPr>
          </a:p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b="true" sz="2799">
                <a:solidFill>
                  <a:srgbClr val="2B3E56"/>
                </a:solidFill>
                <a:latin typeface="TT Norms Bold"/>
                <a:ea typeface="TT Norms Bold"/>
                <a:cs typeface="TT Norms Bold"/>
                <a:sym typeface="TT Norms Bold"/>
              </a:rPr>
              <a:t>CURVA AZUL</a:t>
            </a: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: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Es la curva </a:t>
            </a: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ROC (Receiver Operating Characteristic)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que muestra el desempeño de un modelo de clasificación para diferentes umbrales. En el eje X está la 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t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as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 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d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f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als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o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s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pos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i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t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i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vos (FPR) y e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n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l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eje Y la tasa de verdaderos positivos (TPR). Esta curva evalúa cómo de bien separa el modelo las clases.</a:t>
            </a:r>
          </a:p>
          <a:p>
            <a:pPr algn="l">
              <a:lnSpc>
                <a:spcPts val="3527"/>
              </a:lnSpc>
              <a:spcBef>
                <a:spcPct val="0"/>
              </a:spcBef>
            </a:pPr>
          </a:p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b="true" sz="2799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RECTA NARANJA: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Repre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senta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un modelo sin capacidad predictiva. Cualquier modelo que esté por encima de esta línea tiene mejor desempeño.</a:t>
            </a:r>
          </a:p>
          <a:p>
            <a:pPr algn="l">
              <a:lnSpc>
                <a:spcPts val="3527"/>
              </a:lnSpc>
              <a:spcBef>
                <a:spcPct val="0"/>
              </a:spcBef>
            </a:pPr>
          </a:p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b="true" sz="2799">
                <a:solidFill>
                  <a:srgbClr val="430354"/>
                </a:solidFill>
                <a:latin typeface="TT Norms Bold"/>
                <a:ea typeface="TT Norms Bold"/>
                <a:cs typeface="TT Norms Bold"/>
                <a:sym typeface="TT Norms Bold"/>
              </a:rPr>
              <a:t>CUADROS: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Representan las posibles salidas de una </a:t>
            </a: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matriz de confusión, 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que muestra los aciertos y errores del modelo al clasificar.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05900" y="1704734"/>
            <a:ext cx="8622308" cy="7936587"/>
          </a:xfrm>
          <a:custGeom>
            <a:avLst/>
            <a:gdLst/>
            <a:ahLst/>
            <a:cxnLst/>
            <a:rect r="r" b="b" t="t" l="l"/>
            <a:pathLst>
              <a:path h="7936587" w="8622308">
                <a:moveTo>
                  <a:pt x="0" y="0"/>
                </a:moveTo>
                <a:lnTo>
                  <a:pt x="8622308" y="0"/>
                </a:lnTo>
                <a:lnTo>
                  <a:pt x="8622308" y="7936587"/>
                </a:lnTo>
                <a:lnTo>
                  <a:pt x="0" y="79365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95250" cap="rnd">
            <a:solidFill>
              <a:srgbClr val="EAEAEA"/>
            </a:solidFill>
            <a:prstDash val="solid"/>
            <a:round/>
          </a:ln>
        </p:spPr>
      </p:sp>
      <p:sp>
        <p:nvSpPr>
          <p:cNvPr name="TextBox 3" id="3"/>
          <p:cNvSpPr txBox="true"/>
          <p:nvPr/>
        </p:nvSpPr>
        <p:spPr>
          <a:xfrm rot="0">
            <a:off x="586761" y="318922"/>
            <a:ext cx="9767293" cy="86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2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Comparaciones de Modelos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56660"/>
            <a:ext cx="7973331" cy="1340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Mostramos la </a:t>
            </a: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exactitud general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de cada modelo. Es decir, qué proporción de las predicciones fueron correctas: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384247" y="4310200"/>
            <a:ext cx="5262236" cy="2353607"/>
            <a:chOff x="0" y="0"/>
            <a:chExt cx="7016314" cy="313814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7016314" cy="3138142"/>
              <a:chOff x="0" y="0"/>
              <a:chExt cx="1376138" cy="61549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376138" cy="615497"/>
              </a:xfrm>
              <a:custGeom>
                <a:avLst/>
                <a:gdLst/>
                <a:ahLst/>
                <a:cxnLst/>
                <a:rect r="r" b="b" t="t" l="l"/>
                <a:pathLst>
                  <a:path h="615497" w="1376138">
                    <a:moveTo>
                      <a:pt x="75032" y="0"/>
                    </a:moveTo>
                    <a:lnTo>
                      <a:pt x="1301106" y="0"/>
                    </a:lnTo>
                    <a:cubicBezTo>
                      <a:pt x="1342545" y="0"/>
                      <a:pt x="1376138" y="33593"/>
                      <a:pt x="1376138" y="75032"/>
                    </a:cubicBezTo>
                    <a:lnTo>
                      <a:pt x="1376138" y="540464"/>
                    </a:lnTo>
                    <a:cubicBezTo>
                      <a:pt x="1376138" y="560364"/>
                      <a:pt x="1368233" y="579449"/>
                      <a:pt x="1354162" y="593520"/>
                    </a:cubicBezTo>
                    <a:cubicBezTo>
                      <a:pt x="1340090" y="607591"/>
                      <a:pt x="1321006" y="615497"/>
                      <a:pt x="1301106" y="615497"/>
                    </a:cubicBezTo>
                    <a:lnTo>
                      <a:pt x="75032" y="615497"/>
                    </a:lnTo>
                    <a:cubicBezTo>
                      <a:pt x="55133" y="615497"/>
                      <a:pt x="36048" y="607591"/>
                      <a:pt x="21976" y="593520"/>
                    </a:cubicBezTo>
                    <a:cubicBezTo>
                      <a:pt x="7905" y="579449"/>
                      <a:pt x="0" y="560364"/>
                      <a:pt x="0" y="540464"/>
                    </a:cubicBezTo>
                    <a:lnTo>
                      <a:pt x="0" y="75032"/>
                    </a:lnTo>
                    <a:cubicBezTo>
                      <a:pt x="0" y="55133"/>
                      <a:pt x="7905" y="36048"/>
                      <a:pt x="21976" y="21976"/>
                    </a:cubicBezTo>
                    <a:cubicBezTo>
                      <a:pt x="36048" y="7905"/>
                      <a:pt x="55133" y="0"/>
                      <a:pt x="750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0" cap="rnd">
                <a:solidFill>
                  <a:srgbClr val="EAEAEA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1376138" cy="634547"/>
              </a:xfrm>
              <a:prstGeom prst="rect">
                <a:avLst/>
              </a:prstGeom>
            </p:spPr>
            <p:txBody>
              <a:bodyPr anchor="ctr" rtlCol="false" tIns="51162" lIns="51162" bIns="51162" rIns="51162"/>
              <a:lstStyle/>
              <a:p>
                <a:pPr algn="ctr">
                  <a:lnSpc>
                    <a:spcPts val="3024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424221" y="257555"/>
              <a:ext cx="6592094" cy="25346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4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Modelo                                 Accuracy </a:t>
              </a:r>
              <a:r>
                <a:rPr lang="en-US" sz="24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      </a:t>
              </a:r>
            </a:p>
            <a:p>
              <a:pPr algn="l">
                <a:lnSpc>
                  <a:spcPts val="3024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Regresión Logística        0.7894  </a:t>
              </a:r>
            </a:p>
            <a:p>
              <a:pPr algn="l">
                <a:lnSpc>
                  <a:spcPts val="3024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Árbol de Decisión            0.7793 </a:t>
              </a:r>
            </a:p>
            <a:p>
              <a:pPr algn="l">
                <a:lnSpc>
                  <a:spcPts val="3024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Random Forest                 0.8529 ✅ </a:t>
              </a:r>
            </a:p>
            <a:p>
              <a:pPr algn="l">
                <a:lnSpc>
                  <a:spcPts val="3024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KNN                                       0.7924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6957557"/>
            <a:ext cx="7973331" cy="2683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7"/>
              </a:lnSpc>
            </a:pPr>
            <a:r>
              <a:rPr lang="en-US" sz="2799" b="true">
                <a:solidFill>
                  <a:srgbClr val="2B3E56"/>
                </a:solidFill>
                <a:latin typeface="TT Norms Bold"/>
                <a:ea typeface="TT Norms Bold"/>
                <a:cs typeface="TT Norms Bold"/>
                <a:sym typeface="TT Norms Bold"/>
              </a:rPr>
              <a:t>Interpretación:</a:t>
            </a:r>
          </a:p>
          <a:p>
            <a:pPr algn="l">
              <a:lnSpc>
                <a:spcPts val="3527"/>
              </a:lnSpc>
            </a:pP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→ </a:t>
            </a:r>
            <a:r>
              <a:rPr lang="en-US" sz="2799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Random Forest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es el qu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mejor predice corre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ct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amen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t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 en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genera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l.</a:t>
            </a:r>
          </a:p>
          <a:p>
            <a:pPr algn="l">
              <a:lnSpc>
                <a:spcPts val="3527"/>
              </a:lnSpc>
            </a:pPr>
            <a:r>
              <a:rPr lang="en-US" sz="2799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→ </a:t>
            </a:r>
            <a:r>
              <a:rPr lang="en-US" sz="2799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Árbol de Decisión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es el que tiene menor rendimiento.</a:t>
            </a:r>
          </a:p>
          <a:p>
            <a:pPr algn="l">
              <a:lnSpc>
                <a:spcPts val="3527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948761"/>
            <a:ext cx="5330329" cy="717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Accuracy y F1-score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42142" y="3564773"/>
            <a:ext cx="5262236" cy="2353607"/>
            <a:chOff x="0" y="0"/>
            <a:chExt cx="7016314" cy="313814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016314" cy="3138142"/>
              <a:chOff x="0" y="0"/>
              <a:chExt cx="1376138" cy="61549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376138" cy="615497"/>
              </a:xfrm>
              <a:custGeom>
                <a:avLst/>
                <a:gdLst/>
                <a:ahLst/>
                <a:cxnLst/>
                <a:rect r="r" b="b" t="t" l="l"/>
                <a:pathLst>
                  <a:path h="615497" w="1376138">
                    <a:moveTo>
                      <a:pt x="75032" y="0"/>
                    </a:moveTo>
                    <a:lnTo>
                      <a:pt x="1301106" y="0"/>
                    </a:lnTo>
                    <a:cubicBezTo>
                      <a:pt x="1342545" y="0"/>
                      <a:pt x="1376138" y="33593"/>
                      <a:pt x="1376138" y="75032"/>
                    </a:cubicBezTo>
                    <a:lnTo>
                      <a:pt x="1376138" y="540464"/>
                    </a:lnTo>
                    <a:cubicBezTo>
                      <a:pt x="1376138" y="560364"/>
                      <a:pt x="1368233" y="579449"/>
                      <a:pt x="1354162" y="593520"/>
                    </a:cubicBezTo>
                    <a:cubicBezTo>
                      <a:pt x="1340090" y="607591"/>
                      <a:pt x="1321006" y="615497"/>
                      <a:pt x="1301106" y="615497"/>
                    </a:cubicBezTo>
                    <a:lnTo>
                      <a:pt x="75032" y="615497"/>
                    </a:lnTo>
                    <a:cubicBezTo>
                      <a:pt x="55133" y="615497"/>
                      <a:pt x="36048" y="607591"/>
                      <a:pt x="21976" y="593520"/>
                    </a:cubicBezTo>
                    <a:cubicBezTo>
                      <a:pt x="7905" y="579449"/>
                      <a:pt x="0" y="560364"/>
                      <a:pt x="0" y="540464"/>
                    </a:cubicBezTo>
                    <a:lnTo>
                      <a:pt x="0" y="75032"/>
                    </a:lnTo>
                    <a:cubicBezTo>
                      <a:pt x="0" y="55133"/>
                      <a:pt x="7905" y="36048"/>
                      <a:pt x="21976" y="21976"/>
                    </a:cubicBezTo>
                    <a:cubicBezTo>
                      <a:pt x="36048" y="7905"/>
                      <a:pt x="55133" y="0"/>
                      <a:pt x="750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0" cap="rnd">
                <a:solidFill>
                  <a:srgbClr val="EAEAEA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9050"/>
                <a:ext cx="1376138" cy="634547"/>
              </a:xfrm>
              <a:prstGeom prst="rect">
                <a:avLst/>
              </a:prstGeom>
            </p:spPr>
            <p:txBody>
              <a:bodyPr anchor="ctr" rtlCol="false" tIns="51162" lIns="51162" bIns="51162" rIns="51162"/>
              <a:lstStyle/>
              <a:p>
                <a:pPr algn="ctr">
                  <a:lnSpc>
                    <a:spcPts val="3024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424221" y="257555"/>
              <a:ext cx="6592094" cy="25346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4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Modelo                                 F1-score</a:t>
              </a:r>
            </a:p>
            <a:p>
              <a:pPr algn="l">
                <a:lnSpc>
                  <a:spcPts val="3024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Regresión Logística        0.7968  </a:t>
              </a:r>
            </a:p>
            <a:p>
              <a:pPr algn="l">
                <a:lnSpc>
                  <a:spcPts val="3024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Árbol de Decisión            0.7784 </a:t>
              </a:r>
            </a:p>
            <a:p>
              <a:pPr algn="l">
                <a:lnSpc>
                  <a:spcPts val="3024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Random Forest                 0.8534 ✅ </a:t>
              </a:r>
            </a:p>
            <a:p>
              <a:pPr algn="l">
                <a:lnSpc>
                  <a:spcPts val="3024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KNN                                       0.8132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16181" y="1812581"/>
            <a:ext cx="7973331" cy="1340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Este gráfico compara 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l bal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n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en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tr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</a:t>
            </a: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precisión y recall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, importante en casos con clases desbalanceadas: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6181" y="6079862"/>
            <a:ext cx="7973331" cy="3579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7"/>
              </a:lnSpc>
            </a:pPr>
            <a:r>
              <a:rPr lang="en-US" sz="2799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Interpretación:</a:t>
            </a:r>
          </a:p>
          <a:p>
            <a:pPr algn="l">
              <a:lnSpc>
                <a:spcPts val="3527"/>
              </a:lnSpc>
            </a:pPr>
            <a:r>
              <a:rPr lang="en-US" sz="2799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→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El modelo 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Random Forest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no solo es 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el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más exacto, sino 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t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ambién el que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mejor equilibra fa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lsos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p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o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sitivos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y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falsos n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gat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i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vo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s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.</a:t>
            </a:r>
          </a:p>
          <a:p>
            <a:pPr algn="l">
              <a:lnSpc>
                <a:spcPts val="3527"/>
              </a:lnSpc>
            </a:pPr>
            <a:r>
              <a:rPr lang="en-US" sz="2799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→ 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KNN tamb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i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é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n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logra un buen F1-score, mejor que la Regresión Logística.</a:t>
            </a:r>
          </a:p>
          <a:p>
            <a:pPr algn="l">
              <a:lnSpc>
                <a:spcPts val="3527"/>
              </a:lnSpc>
            </a:pPr>
          </a:p>
          <a:p>
            <a:pPr algn="l">
              <a:lnSpc>
                <a:spcPts val="3527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16181" y="221562"/>
            <a:ext cx="1692497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F1-score entre modelos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278670" y="1357163"/>
            <a:ext cx="8597159" cy="7901137"/>
          </a:xfrm>
          <a:custGeom>
            <a:avLst/>
            <a:gdLst/>
            <a:ahLst/>
            <a:cxnLst/>
            <a:rect r="r" b="b" t="t" l="l"/>
            <a:pathLst>
              <a:path h="7901137" w="8597159">
                <a:moveTo>
                  <a:pt x="0" y="0"/>
                </a:moveTo>
                <a:lnTo>
                  <a:pt x="8597159" y="0"/>
                </a:lnTo>
                <a:lnTo>
                  <a:pt x="8597159" y="7901137"/>
                </a:lnTo>
                <a:lnTo>
                  <a:pt x="0" y="79011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55166" y="692489"/>
            <a:ext cx="8651517" cy="1069975"/>
            <a:chOff x="0" y="0"/>
            <a:chExt cx="2278589" cy="281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78589" cy="281804"/>
            </a:xfrm>
            <a:custGeom>
              <a:avLst/>
              <a:gdLst/>
              <a:ahLst/>
              <a:cxnLst/>
              <a:rect r="r" b="b" t="t" l="l"/>
              <a:pathLst>
                <a:path h="281804" w="2278589">
                  <a:moveTo>
                    <a:pt x="45638" y="0"/>
                  </a:moveTo>
                  <a:lnTo>
                    <a:pt x="2232951" y="0"/>
                  </a:lnTo>
                  <a:cubicBezTo>
                    <a:pt x="2245055" y="0"/>
                    <a:pt x="2256663" y="4808"/>
                    <a:pt x="2265222" y="13367"/>
                  </a:cubicBezTo>
                  <a:cubicBezTo>
                    <a:pt x="2273781" y="21926"/>
                    <a:pt x="2278589" y="33534"/>
                    <a:pt x="2278589" y="45638"/>
                  </a:cubicBezTo>
                  <a:lnTo>
                    <a:pt x="2278589" y="236166"/>
                  </a:lnTo>
                  <a:cubicBezTo>
                    <a:pt x="2278589" y="248270"/>
                    <a:pt x="2273781" y="259878"/>
                    <a:pt x="2265222" y="268437"/>
                  </a:cubicBezTo>
                  <a:cubicBezTo>
                    <a:pt x="2256663" y="276996"/>
                    <a:pt x="2245055" y="281804"/>
                    <a:pt x="2232951" y="281804"/>
                  </a:cubicBezTo>
                  <a:lnTo>
                    <a:pt x="45638" y="281804"/>
                  </a:lnTo>
                  <a:cubicBezTo>
                    <a:pt x="33534" y="281804"/>
                    <a:pt x="21926" y="276996"/>
                    <a:pt x="13367" y="268437"/>
                  </a:cubicBezTo>
                  <a:cubicBezTo>
                    <a:pt x="4808" y="259878"/>
                    <a:pt x="0" y="248270"/>
                    <a:pt x="0" y="236166"/>
                  </a:cubicBezTo>
                  <a:lnTo>
                    <a:pt x="0" y="45638"/>
                  </a:lnTo>
                  <a:cubicBezTo>
                    <a:pt x="0" y="33534"/>
                    <a:pt x="4808" y="21926"/>
                    <a:pt x="13367" y="13367"/>
                  </a:cubicBezTo>
                  <a:cubicBezTo>
                    <a:pt x="21926" y="4808"/>
                    <a:pt x="33534" y="0"/>
                    <a:pt x="45638" y="0"/>
                  </a:cubicBezTo>
                  <a:close/>
                </a:path>
              </a:pathLst>
            </a:custGeom>
            <a:solidFill>
              <a:srgbClr val="F58E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278589" cy="310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3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23068" y="2984977"/>
            <a:ext cx="4717172" cy="471717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51664" y="2984977"/>
            <a:ext cx="4717172" cy="471717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0944" t="-87926" r="-14173" b="-90115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5390755" y="778275"/>
            <a:ext cx="13279660" cy="86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61"/>
              </a:lnSpc>
              <a:spcBef>
                <a:spcPct val="0"/>
              </a:spcBef>
            </a:pPr>
            <a:r>
              <a:rPr lang="en-US" b="true" sz="5524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Presentación del Equipo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42618" y="8003863"/>
            <a:ext cx="4915744" cy="63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Alesia Guzman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93769" y="8003863"/>
            <a:ext cx="4915744" cy="63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Romina Elizalde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10903" y="1967811"/>
            <a:ext cx="11494669" cy="6853696"/>
          </a:xfrm>
          <a:custGeom>
            <a:avLst/>
            <a:gdLst/>
            <a:ahLst/>
            <a:cxnLst/>
            <a:rect r="r" b="b" t="t" l="l"/>
            <a:pathLst>
              <a:path h="6853696" w="11494669">
                <a:moveTo>
                  <a:pt x="0" y="0"/>
                </a:moveTo>
                <a:lnTo>
                  <a:pt x="11494669" y="0"/>
                </a:lnTo>
                <a:lnTo>
                  <a:pt x="11494669" y="6853697"/>
                </a:lnTo>
                <a:lnTo>
                  <a:pt x="0" y="6853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948761"/>
            <a:ext cx="4767425" cy="2236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Este gráfico muestra las 15 vari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abl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es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más influyen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t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es 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qu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 el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mode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l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o </a:t>
            </a: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Random Forest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usa para predecir la salida de clientes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469511"/>
            <a:ext cx="4767425" cy="5817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7"/>
              </a:lnSpc>
            </a:pPr>
            <a:r>
              <a:rPr lang="en-US" sz="2799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Interpretación:</a:t>
            </a:r>
          </a:p>
          <a:p>
            <a:pPr algn="l">
              <a:lnSpc>
                <a:spcPts val="3527"/>
              </a:lnSpc>
            </a:pPr>
            <a:r>
              <a:rPr lang="en-US" sz="2799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→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Las variables relacion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adas con duració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n del client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e,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cargos y tipo de contrato son claves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para predecir el aband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on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o.</a:t>
            </a:r>
          </a:p>
          <a:p>
            <a:pPr algn="l">
              <a:lnSpc>
                <a:spcPts val="3527"/>
              </a:lnSpc>
            </a:pPr>
            <a:r>
              <a:rPr lang="en-US" sz="2799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→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ste análisis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a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yuda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al área de n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goc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i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o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 saber dónde enfocar estrategias de retención.</a:t>
            </a:r>
          </a:p>
          <a:p>
            <a:pPr algn="l">
              <a:lnSpc>
                <a:spcPts val="3527"/>
              </a:lnSpc>
            </a:pPr>
          </a:p>
          <a:p>
            <a:pPr algn="l">
              <a:lnSpc>
                <a:spcPts val="3527"/>
              </a:lnSpc>
            </a:pPr>
          </a:p>
          <a:p>
            <a:pPr algn="l">
              <a:lnSpc>
                <a:spcPts val="3527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80593" y="260755"/>
            <a:ext cx="1692497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Features importantes para Random Forest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4321" y="229704"/>
            <a:ext cx="14092479" cy="1025924"/>
            <a:chOff x="0" y="0"/>
            <a:chExt cx="3711599" cy="2702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11599" cy="270202"/>
            </a:xfrm>
            <a:custGeom>
              <a:avLst/>
              <a:gdLst/>
              <a:ahLst/>
              <a:cxnLst/>
              <a:rect r="r" b="b" t="t" l="l"/>
              <a:pathLst>
                <a:path h="270202" w="3711599">
                  <a:moveTo>
                    <a:pt x="28018" y="0"/>
                  </a:moveTo>
                  <a:lnTo>
                    <a:pt x="3683582" y="0"/>
                  </a:lnTo>
                  <a:cubicBezTo>
                    <a:pt x="3699056" y="0"/>
                    <a:pt x="3711599" y="12544"/>
                    <a:pt x="3711599" y="28018"/>
                  </a:cubicBezTo>
                  <a:lnTo>
                    <a:pt x="3711599" y="242184"/>
                  </a:lnTo>
                  <a:cubicBezTo>
                    <a:pt x="3711599" y="257658"/>
                    <a:pt x="3699056" y="270202"/>
                    <a:pt x="3683582" y="270202"/>
                  </a:cubicBezTo>
                  <a:lnTo>
                    <a:pt x="28018" y="270202"/>
                  </a:lnTo>
                  <a:cubicBezTo>
                    <a:pt x="12544" y="270202"/>
                    <a:pt x="0" y="257658"/>
                    <a:pt x="0" y="242184"/>
                  </a:cubicBezTo>
                  <a:lnTo>
                    <a:pt x="0" y="28018"/>
                  </a:lnTo>
                  <a:cubicBezTo>
                    <a:pt x="0" y="12544"/>
                    <a:pt x="12544" y="0"/>
                    <a:pt x="28018" y="0"/>
                  </a:cubicBezTo>
                  <a:close/>
                </a:path>
              </a:pathLst>
            </a:custGeom>
            <a:solidFill>
              <a:srgbClr val="F58E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711599" cy="298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3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38225" y="2743200"/>
            <a:ext cx="15074205" cy="8564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 1.</a:t>
            </a: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Unificación de categorías similares:</a:t>
            </a:r>
          </a:p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→ </a:t>
            </a:r>
            <a:r>
              <a:rPr lang="en-US" b="true" sz="3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df.replace</a:t>
            </a: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(['No internet service', 'No phone service'], 'No', inplace=True)</a:t>
            </a:r>
          </a:p>
          <a:p>
            <a:pPr algn="l">
              <a:lnSpc>
                <a:spcPts val="4536"/>
              </a:lnSpc>
              <a:spcBef>
                <a:spcPct val="0"/>
              </a:spcBef>
            </a:pPr>
          </a:p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2. </a:t>
            </a: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Eliminación de la variable objetivo:</a:t>
            </a:r>
          </a:p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→</a:t>
            </a:r>
            <a:r>
              <a:rPr lang="en-US" b="true" sz="3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df.drop</a:t>
            </a: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('Churn', axis=1, inplace=True)</a:t>
            </a:r>
          </a:p>
          <a:p>
            <a:pPr algn="l">
              <a:lnSpc>
                <a:spcPts val="4536"/>
              </a:lnSpc>
              <a:spcBef>
                <a:spcPct val="0"/>
              </a:spcBef>
            </a:pPr>
          </a:p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3.</a:t>
            </a: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Codificación de variables categóricas:</a:t>
            </a:r>
          </a:p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→ </a:t>
            </a:r>
            <a:r>
              <a:rPr lang="en-US" b="true" sz="3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df_encoded </a:t>
            </a: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= pd.get_dummies(df, </a:t>
            </a:r>
            <a:r>
              <a:rPr lang="en-US" b="true" sz="3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drop_first=True</a:t>
            </a: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)</a:t>
            </a:r>
          </a:p>
          <a:p>
            <a:pPr algn="l">
              <a:lnSpc>
                <a:spcPts val="4536"/>
              </a:lnSpc>
              <a:spcBef>
                <a:spcPct val="0"/>
              </a:spcBef>
            </a:pPr>
          </a:p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4. </a:t>
            </a: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Escalado de datos:</a:t>
            </a:r>
          </a:p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→ scaler = </a:t>
            </a:r>
            <a:r>
              <a:rPr lang="en-US" b="true" sz="3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StandardScaler()</a:t>
            </a:r>
          </a:p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→ X_scaled = scaler.fit_transform(df_encoded)</a:t>
            </a:r>
          </a:p>
          <a:p>
            <a:pPr algn="l">
              <a:lnSpc>
                <a:spcPts val="4536"/>
              </a:lnSpc>
              <a:spcBef>
                <a:spcPct val="0"/>
              </a:spcBef>
            </a:pPr>
          </a:p>
          <a:p>
            <a:pPr algn="l">
              <a:lnSpc>
                <a:spcPts val="4536"/>
              </a:lnSpc>
              <a:spcBef>
                <a:spcPct val="0"/>
              </a:spcBef>
            </a:pPr>
          </a:p>
          <a:p>
            <a:pPr algn="l">
              <a:lnSpc>
                <a:spcPts val="4536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2514980" y="4574754"/>
            <a:ext cx="5195049" cy="4357425"/>
          </a:xfrm>
          <a:custGeom>
            <a:avLst/>
            <a:gdLst/>
            <a:ahLst/>
            <a:cxnLst/>
            <a:rect r="r" b="b" t="t" l="l"/>
            <a:pathLst>
              <a:path h="4357425" w="5195049">
                <a:moveTo>
                  <a:pt x="5195049" y="0"/>
                </a:moveTo>
                <a:lnTo>
                  <a:pt x="0" y="0"/>
                </a:lnTo>
                <a:lnTo>
                  <a:pt x="0" y="4357425"/>
                </a:lnTo>
                <a:lnTo>
                  <a:pt x="5195049" y="4357425"/>
                </a:lnTo>
                <a:lnTo>
                  <a:pt x="51950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6761" y="318922"/>
            <a:ext cx="14345041" cy="1739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29"/>
              </a:lnSpc>
            </a:pPr>
            <a:r>
              <a:rPr lang="en-US" sz="54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4. Modelos de aprendizaje NO Supervisado</a:t>
            </a:r>
          </a:p>
          <a:p>
            <a:pPr algn="l" marL="0" indent="0" lvl="0">
              <a:lnSpc>
                <a:spcPts val="692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86761" y="1781962"/>
            <a:ext cx="7420921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5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Pre-Procesamiento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20144" y="1636041"/>
            <a:ext cx="9096966" cy="8494292"/>
          </a:xfrm>
          <a:custGeom>
            <a:avLst/>
            <a:gdLst/>
            <a:ahLst/>
            <a:cxnLst/>
            <a:rect r="r" b="b" t="t" l="l"/>
            <a:pathLst>
              <a:path h="8494292" w="9096966">
                <a:moveTo>
                  <a:pt x="0" y="0"/>
                </a:moveTo>
                <a:lnTo>
                  <a:pt x="9096966" y="0"/>
                </a:lnTo>
                <a:lnTo>
                  <a:pt x="9096966" y="8494293"/>
                </a:lnTo>
                <a:lnTo>
                  <a:pt x="0" y="8494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41455"/>
            <a:ext cx="16230600" cy="881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56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Mapa de Calor de Correlaciones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203658"/>
            <a:ext cx="7191644" cy="8503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7"/>
              </a:lnSpc>
              <a:spcBef>
                <a:spcPct val="0"/>
              </a:spcBef>
            </a:pPr>
          </a:p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b="true" sz="2799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Tenure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y </a:t>
            </a:r>
            <a:r>
              <a:rPr lang="en-US" b="true" sz="2799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TotalCharges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: tienen un cuadrado rojo fuerte → correlación positiva alta. Tiene sentido: cuanto más tiempo lleva un cliente, más ha pagado en total.</a:t>
            </a:r>
          </a:p>
          <a:p>
            <a:pPr algn="l">
              <a:lnSpc>
                <a:spcPts val="3527"/>
              </a:lnSpc>
              <a:spcBef>
                <a:spcPct val="0"/>
              </a:spcBef>
            </a:pPr>
          </a:p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b="true" sz="2799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InternetService_No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y </a:t>
            </a:r>
            <a:r>
              <a:rPr lang="en-US" b="true" sz="2799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StreamingMovies_Yes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: zona azul → correlación negativa, porque si alguien no tiene internet, no puede tener streaming.</a:t>
            </a:r>
          </a:p>
          <a:p>
            <a:pPr algn="l">
              <a:lnSpc>
                <a:spcPts val="3527"/>
              </a:lnSpc>
              <a:spcBef>
                <a:spcPct val="0"/>
              </a:spcBef>
            </a:pPr>
          </a:p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b="true" sz="2799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Contract_Two year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y </a:t>
            </a:r>
            <a:r>
              <a:rPr lang="en-US" b="true" sz="2799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PaperlessBilling_Yes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: Se ve algo neutro o apenas positivo. No parecen tener una relación fuerte.</a:t>
            </a:r>
          </a:p>
          <a:p>
            <a:pPr algn="l">
              <a:lnSpc>
                <a:spcPts val="3527"/>
              </a:lnSpc>
              <a:spcBef>
                <a:spcPct val="0"/>
              </a:spcBef>
            </a:pPr>
          </a:p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b="true" sz="2799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MonthlyCharges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y </a:t>
            </a:r>
            <a:r>
              <a:rPr lang="en-US" b="true" sz="2799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InternetService_Fiber optic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: Se ve rojizo → tener fibra óptica suele estar relacionado con cargos mensuales más altos.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29033" y="2819140"/>
            <a:ext cx="8986814" cy="7106456"/>
          </a:xfrm>
          <a:custGeom>
            <a:avLst/>
            <a:gdLst/>
            <a:ahLst/>
            <a:cxnLst/>
            <a:rect r="r" b="b" t="t" l="l"/>
            <a:pathLst>
              <a:path h="7106456" w="8986814">
                <a:moveTo>
                  <a:pt x="0" y="0"/>
                </a:moveTo>
                <a:lnTo>
                  <a:pt x="8986814" y="0"/>
                </a:lnTo>
                <a:lnTo>
                  <a:pt x="8986814" y="7106456"/>
                </a:lnTo>
                <a:lnTo>
                  <a:pt x="0" y="7106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95250" cap="rnd">
            <a:solidFill>
              <a:srgbClr val="EAEAEA"/>
            </a:solidFill>
            <a:prstDash val="solid"/>
            <a:round/>
          </a:ln>
        </p:spPr>
      </p:sp>
      <p:sp>
        <p:nvSpPr>
          <p:cNvPr name="TextBox 3" id="3"/>
          <p:cNvSpPr txBox="true"/>
          <p:nvPr/>
        </p:nvSpPr>
        <p:spPr>
          <a:xfrm rot="0">
            <a:off x="12258032" y="5124450"/>
            <a:ext cx="5414301" cy="3579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C</a:t>
            </a: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ada punto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en este gráfico representa un </a:t>
            </a: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cliente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, proyectado sobre </a:t>
            </a: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dos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</a:t>
            </a: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componentes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principales. </a:t>
            </a:r>
          </a:p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 simple vista no se ven grupos claros, por eso necesitaremos un </a:t>
            </a: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algoritmo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que los detecte.</a:t>
            </a:r>
          </a:p>
          <a:p>
            <a:pPr algn="l">
              <a:lnSpc>
                <a:spcPts val="3527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1943927" y="4926638"/>
            <a:ext cx="5861808" cy="3562639"/>
            <a:chOff x="0" y="0"/>
            <a:chExt cx="1409398" cy="8565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09398" cy="856592"/>
            </a:xfrm>
            <a:custGeom>
              <a:avLst/>
              <a:gdLst/>
              <a:ahLst/>
              <a:cxnLst/>
              <a:rect r="r" b="b" t="t" l="l"/>
              <a:pathLst>
                <a:path h="856592" w="1409398">
                  <a:moveTo>
                    <a:pt x="67358" y="0"/>
                  </a:moveTo>
                  <a:lnTo>
                    <a:pt x="1342040" y="0"/>
                  </a:lnTo>
                  <a:cubicBezTo>
                    <a:pt x="1359905" y="0"/>
                    <a:pt x="1377037" y="7097"/>
                    <a:pt x="1389669" y="19729"/>
                  </a:cubicBezTo>
                  <a:cubicBezTo>
                    <a:pt x="1402302" y="32361"/>
                    <a:pt x="1409398" y="49493"/>
                    <a:pt x="1409398" y="67358"/>
                  </a:cubicBezTo>
                  <a:lnTo>
                    <a:pt x="1409398" y="789234"/>
                  </a:lnTo>
                  <a:cubicBezTo>
                    <a:pt x="1409398" y="807098"/>
                    <a:pt x="1402302" y="824231"/>
                    <a:pt x="1389669" y="836863"/>
                  </a:cubicBezTo>
                  <a:cubicBezTo>
                    <a:pt x="1377037" y="849495"/>
                    <a:pt x="1359905" y="856592"/>
                    <a:pt x="1342040" y="856592"/>
                  </a:cubicBezTo>
                  <a:lnTo>
                    <a:pt x="67358" y="856592"/>
                  </a:lnTo>
                  <a:cubicBezTo>
                    <a:pt x="49493" y="856592"/>
                    <a:pt x="32361" y="849495"/>
                    <a:pt x="19729" y="836863"/>
                  </a:cubicBezTo>
                  <a:cubicBezTo>
                    <a:pt x="7097" y="824231"/>
                    <a:pt x="0" y="807098"/>
                    <a:pt x="0" y="789234"/>
                  </a:cubicBezTo>
                  <a:lnTo>
                    <a:pt x="0" y="67358"/>
                  </a:lnTo>
                  <a:cubicBezTo>
                    <a:pt x="0" y="49493"/>
                    <a:pt x="7097" y="32361"/>
                    <a:pt x="19729" y="19729"/>
                  </a:cubicBezTo>
                  <a:cubicBezTo>
                    <a:pt x="32361" y="7097"/>
                    <a:pt x="49493" y="0"/>
                    <a:pt x="673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F58E6D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409398" cy="866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42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406423"/>
            <a:ext cx="16230600" cy="881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56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Reducción de dimensionalidad con PCA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465153"/>
            <a:ext cx="10486232" cy="1509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→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pca =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PCA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(n_components=2)</a:t>
            </a:r>
          </a:p>
          <a:p>
            <a:pPr algn="l">
              <a:lnSpc>
                <a:spcPts val="4032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→X_pca =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pca.fit_transform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(X_scaled)</a:t>
            </a:r>
          </a:p>
          <a:p>
            <a:pPr algn="ctr">
              <a:lnSpc>
                <a:spcPts val="4032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389135" y="4109783"/>
            <a:ext cx="576048" cy="633020"/>
          </a:xfrm>
          <a:custGeom>
            <a:avLst/>
            <a:gdLst/>
            <a:ahLst/>
            <a:cxnLst/>
            <a:rect r="r" b="b" t="t" l="l"/>
            <a:pathLst>
              <a:path h="633020" w="576048">
                <a:moveTo>
                  <a:pt x="0" y="0"/>
                </a:moveTo>
                <a:lnTo>
                  <a:pt x="576048" y="0"/>
                </a:lnTo>
                <a:lnTo>
                  <a:pt x="576048" y="633020"/>
                </a:lnTo>
                <a:lnTo>
                  <a:pt x="0" y="633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47687" y="4134912"/>
            <a:ext cx="8726457" cy="5940623"/>
          </a:xfrm>
          <a:custGeom>
            <a:avLst/>
            <a:gdLst/>
            <a:ahLst/>
            <a:cxnLst/>
            <a:rect r="r" b="b" t="t" l="l"/>
            <a:pathLst>
              <a:path h="5940623" w="8726457">
                <a:moveTo>
                  <a:pt x="0" y="0"/>
                </a:moveTo>
                <a:lnTo>
                  <a:pt x="8726457" y="0"/>
                </a:lnTo>
                <a:lnTo>
                  <a:pt x="8726457" y="5940623"/>
                </a:lnTo>
                <a:lnTo>
                  <a:pt x="0" y="594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88" t="0" r="-2288" b="0"/>
            </a:stretch>
          </a:blipFill>
          <a:ln w="95250" cap="rnd">
            <a:solidFill>
              <a:srgbClr val="EAEAEA"/>
            </a:solidFill>
            <a:prstDash val="solid"/>
            <a:round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328980"/>
            <a:ext cx="16230600" cy="881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56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Metodo del codo (K-means)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321165"/>
            <a:ext cx="11337699" cy="2683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→ 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inertias = []</a:t>
            </a:r>
          </a:p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→K_range = range(2, 11)</a:t>
            </a:r>
          </a:p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→for k in K_range:</a:t>
            </a:r>
          </a:p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          kmeans = KMeans(n_clusters=k, random_state=42)</a:t>
            </a:r>
          </a:p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          kmeans.fit(X_scaled)</a:t>
            </a:r>
          </a:p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          inertias.append(kmeans.inertia_)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287177" y="5966286"/>
            <a:ext cx="6721314" cy="2518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Es este gráfico buscamos el “codo”, es decir, el punto donde la inercia deja de disminuir significativamente. En este caso, se ve un codo marcado en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k = 4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003216" y="5814247"/>
            <a:ext cx="7005274" cy="2841920"/>
            <a:chOff x="0" y="0"/>
            <a:chExt cx="1684330" cy="6833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84330" cy="683304"/>
            </a:xfrm>
            <a:custGeom>
              <a:avLst/>
              <a:gdLst/>
              <a:ahLst/>
              <a:cxnLst/>
              <a:rect r="r" b="b" t="t" l="l"/>
              <a:pathLst>
                <a:path h="683304" w="1684330">
                  <a:moveTo>
                    <a:pt x="56363" y="0"/>
                  </a:moveTo>
                  <a:lnTo>
                    <a:pt x="1627967" y="0"/>
                  </a:lnTo>
                  <a:cubicBezTo>
                    <a:pt x="1642915" y="0"/>
                    <a:pt x="1657252" y="5938"/>
                    <a:pt x="1667822" y="16508"/>
                  </a:cubicBezTo>
                  <a:cubicBezTo>
                    <a:pt x="1678392" y="27078"/>
                    <a:pt x="1684330" y="41415"/>
                    <a:pt x="1684330" y="56363"/>
                  </a:cubicBezTo>
                  <a:lnTo>
                    <a:pt x="1684330" y="626941"/>
                  </a:lnTo>
                  <a:cubicBezTo>
                    <a:pt x="1684330" y="641889"/>
                    <a:pt x="1678392" y="656225"/>
                    <a:pt x="1667822" y="666795"/>
                  </a:cubicBezTo>
                  <a:cubicBezTo>
                    <a:pt x="1657252" y="677366"/>
                    <a:pt x="1642915" y="683304"/>
                    <a:pt x="1627967" y="683304"/>
                  </a:cubicBezTo>
                  <a:lnTo>
                    <a:pt x="56363" y="683304"/>
                  </a:lnTo>
                  <a:cubicBezTo>
                    <a:pt x="41415" y="683304"/>
                    <a:pt x="27078" y="677366"/>
                    <a:pt x="16508" y="666795"/>
                  </a:cubicBezTo>
                  <a:cubicBezTo>
                    <a:pt x="5938" y="656225"/>
                    <a:pt x="0" y="641889"/>
                    <a:pt x="0" y="626941"/>
                  </a:cubicBezTo>
                  <a:lnTo>
                    <a:pt x="0" y="56363"/>
                  </a:lnTo>
                  <a:cubicBezTo>
                    <a:pt x="0" y="41415"/>
                    <a:pt x="5938" y="27078"/>
                    <a:pt x="16508" y="16508"/>
                  </a:cubicBezTo>
                  <a:cubicBezTo>
                    <a:pt x="27078" y="5938"/>
                    <a:pt x="41415" y="0"/>
                    <a:pt x="563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F58E6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684330" cy="6928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42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967738" y="357555"/>
            <a:ext cx="4754176" cy="3905216"/>
          </a:xfrm>
          <a:custGeom>
            <a:avLst/>
            <a:gdLst/>
            <a:ahLst/>
            <a:cxnLst/>
            <a:rect r="r" b="b" t="t" l="l"/>
            <a:pathLst>
              <a:path h="3905216" w="4754176">
                <a:moveTo>
                  <a:pt x="0" y="0"/>
                </a:moveTo>
                <a:lnTo>
                  <a:pt x="4754177" y="0"/>
                </a:lnTo>
                <a:lnTo>
                  <a:pt x="4754177" y="3905216"/>
                </a:lnTo>
                <a:lnTo>
                  <a:pt x="0" y="39052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071786" y="4987478"/>
            <a:ext cx="576048" cy="633020"/>
          </a:xfrm>
          <a:custGeom>
            <a:avLst/>
            <a:gdLst/>
            <a:ahLst/>
            <a:cxnLst/>
            <a:rect r="r" b="b" t="t" l="l"/>
            <a:pathLst>
              <a:path h="633020" w="576048">
                <a:moveTo>
                  <a:pt x="0" y="0"/>
                </a:moveTo>
                <a:lnTo>
                  <a:pt x="576048" y="0"/>
                </a:lnTo>
                <a:lnTo>
                  <a:pt x="576048" y="633020"/>
                </a:lnTo>
                <a:lnTo>
                  <a:pt x="0" y="6330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4497" y="2981064"/>
            <a:ext cx="8291820" cy="6544914"/>
          </a:xfrm>
          <a:custGeom>
            <a:avLst/>
            <a:gdLst/>
            <a:ahLst/>
            <a:cxnLst/>
            <a:rect r="r" b="b" t="t" l="l"/>
            <a:pathLst>
              <a:path h="6544914" w="8291820">
                <a:moveTo>
                  <a:pt x="0" y="0"/>
                </a:moveTo>
                <a:lnTo>
                  <a:pt x="8291820" y="0"/>
                </a:lnTo>
                <a:lnTo>
                  <a:pt x="8291820" y="6544914"/>
                </a:lnTo>
                <a:lnTo>
                  <a:pt x="0" y="6544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95250" cap="rnd">
            <a:solidFill>
              <a:srgbClr val="EAEAEA"/>
            </a:solidFill>
            <a:prstDash val="solid"/>
            <a:round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387858"/>
            <a:ext cx="13090633" cy="1776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6"/>
              </a:lnSpc>
            </a:pPr>
            <a:r>
              <a:rPr lang="en-US" sz="5600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Clustering con KMeans (usando K=4)</a:t>
            </a:r>
          </a:p>
          <a:p>
            <a:pPr algn="l" marL="0" indent="0" lvl="0">
              <a:lnSpc>
                <a:spcPts val="705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652625"/>
            <a:ext cx="9662964" cy="1509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→ 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kmeans =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KMeans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(n_clusters=4, random_state=42)</a:t>
            </a:r>
          </a:p>
          <a:p>
            <a:pPr algn="l">
              <a:lnSpc>
                <a:spcPts val="4032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clusters_kmeans =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kmeans.fit_predict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(X_scaled)</a:t>
            </a:r>
          </a:p>
          <a:p>
            <a:pPr algn="l">
              <a:lnSpc>
                <a:spcPts val="4032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012166" y="4338615"/>
            <a:ext cx="7733729" cy="3429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Este modelo m</a:t>
            </a:r>
            <a:r>
              <a:rPr lang="en-US" sz="24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ide qué tan bien están separados los clusters. El valor va de -1 a 1:</a:t>
            </a:r>
          </a:p>
          <a:p>
            <a:pPr algn="l" marL="518160" indent="-259080" lvl="1">
              <a:lnSpc>
                <a:spcPts val="3024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1 = excelente separación</a:t>
            </a:r>
          </a:p>
          <a:p>
            <a:pPr algn="l" marL="518160" indent="-259080" lvl="1">
              <a:lnSpc>
                <a:spcPts val="3024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0 = separación difusa</a:t>
            </a:r>
          </a:p>
          <a:p>
            <a:pPr algn="l" marL="518160" indent="-259080" lvl="1">
              <a:lnSpc>
                <a:spcPts val="3024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negativo = mala asignación</a:t>
            </a:r>
          </a:p>
          <a:p>
            <a:pPr algn="l">
              <a:lnSpc>
                <a:spcPts val="3024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El valor </a:t>
            </a:r>
            <a:r>
              <a:rPr lang="en-US" b="true" sz="2400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Silhouette Score</a:t>
            </a:r>
            <a:r>
              <a:rPr lang="en-US" sz="24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(KMeans) fue de: 0.147.</a:t>
            </a:r>
          </a:p>
          <a:p>
            <a:pPr algn="l">
              <a:lnSpc>
                <a:spcPts val="3024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Este valor indica que los clusters están definidos, pero con solapamientos. Existe cierta</a:t>
            </a:r>
            <a:r>
              <a:rPr lang="en-US" b="true" sz="24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estructura en los datos, pero débil.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696317" y="4215292"/>
            <a:ext cx="8217179" cy="3695458"/>
            <a:chOff x="0" y="0"/>
            <a:chExt cx="1975717" cy="88852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75717" cy="888526"/>
            </a:xfrm>
            <a:custGeom>
              <a:avLst/>
              <a:gdLst/>
              <a:ahLst/>
              <a:cxnLst/>
              <a:rect r="r" b="b" t="t" l="l"/>
              <a:pathLst>
                <a:path h="888526" w="1975717">
                  <a:moveTo>
                    <a:pt x="48050" y="0"/>
                  </a:moveTo>
                  <a:lnTo>
                    <a:pt x="1927667" y="0"/>
                  </a:lnTo>
                  <a:cubicBezTo>
                    <a:pt x="1954205" y="0"/>
                    <a:pt x="1975717" y="21513"/>
                    <a:pt x="1975717" y="48050"/>
                  </a:cubicBezTo>
                  <a:lnTo>
                    <a:pt x="1975717" y="840476"/>
                  </a:lnTo>
                  <a:cubicBezTo>
                    <a:pt x="1975717" y="867014"/>
                    <a:pt x="1954205" y="888526"/>
                    <a:pt x="1927667" y="888526"/>
                  </a:cubicBezTo>
                  <a:lnTo>
                    <a:pt x="48050" y="888526"/>
                  </a:lnTo>
                  <a:cubicBezTo>
                    <a:pt x="21513" y="888526"/>
                    <a:pt x="0" y="867014"/>
                    <a:pt x="0" y="840476"/>
                  </a:cubicBezTo>
                  <a:lnTo>
                    <a:pt x="0" y="48050"/>
                  </a:lnTo>
                  <a:cubicBezTo>
                    <a:pt x="0" y="21513"/>
                    <a:pt x="21513" y="0"/>
                    <a:pt x="480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F58E6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975717" cy="898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42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516883" y="3386975"/>
            <a:ext cx="576048" cy="633020"/>
          </a:xfrm>
          <a:custGeom>
            <a:avLst/>
            <a:gdLst/>
            <a:ahLst/>
            <a:cxnLst/>
            <a:rect r="r" b="b" t="t" l="l"/>
            <a:pathLst>
              <a:path h="633020" w="576048">
                <a:moveTo>
                  <a:pt x="0" y="0"/>
                </a:moveTo>
                <a:lnTo>
                  <a:pt x="576048" y="0"/>
                </a:lnTo>
                <a:lnTo>
                  <a:pt x="576048" y="633020"/>
                </a:lnTo>
                <a:lnTo>
                  <a:pt x="0" y="633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32960" y="3705565"/>
            <a:ext cx="7657357" cy="6044119"/>
          </a:xfrm>
          <a:custGeom>
            <a:avLst/>
            <a:gdLst/>
            <a:ahLst/>
            <a:cxnLst/>
            <a:rect r="r" b="b" t="t" l="l"/>
            <a:pathLst>
              <a:path h="6044119" w="7657357">
                <a:moveTo>
                  <a:pt x="0" y="0"/>
                </a:moveTo>
                <a:lnTo>
                  <a:pt x="7657357" y="0"/>
                </a:lnTo>
                <a:lnTo>
                  <a:pt x="7657357" y="6044118"/>
                </a:lnTo>
                <a:lnTo>
                  <a:pt x="0" y="6044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95250" cap="rnd">
            <a:solidFill>
              <a:srgbClr val="EAEAEA"/>
            </a:solidFill>
            <a:prstDash val="solid"/>
            <a:round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387858"/>
            <a:ext cx="16726483" cy="2636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60"/>
              </a:lnSpc>
            </a:pPr>
            <a:r>
              <a:rPr lang="en-US" sz="5524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DBSCAN: estimar “eps” con gráfico de distancias</a:t>
            </a:r>
          </a:p>
          <a:p>
            <a:pPr algn="l">
              <a:lnSpc>
                <a:spcPts val="6960"/>
              </a:lnSpc>
            </a:pPr>
          </a:p>
          <a:p>
            <a:pPr algn="l" marL="0" indent="0" lvl="0">
              <a:lnSpc>
                <a:spcPts val="696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235216" y="1523552"/>
            <a:ext cx="10290572" cy="201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Usamos Nearest Neighbors para estimar </a:t>
            </a:r>
            <a:r>
              <a:rPr lang="en-US" sz="3200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eps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neighbors: </a:t>
            </a:r>
          </a:p>
          <a:p>
            <a:pPr algn="l">
              <a:lnSpc>
                <a:spcPts val="4032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→ NearestNeighbors(n_neighbors=5)</a:t>
            </a:r>
          </a:p>
          <a:p>
            <a:pPr algn="l">
              <a:lnSpc>
                <a:spcPts val="4032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→ neighbors_fit = neighbors.fit(X_scaled) </a:t>
            </a:r>
          </a:p>
          <a:p>
            <a:pPr algn="l">
              <a:lnSpc>
                <a:spcPts val="4032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→ distances, indices = neighbors_fit.kneighbors(X_scaled)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58237" y="5537483"/>
            <a:ext cx="6427150" cy="3131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7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En el gráfico vemos que la mayoría de los puntos se agruparon en </a:t>
            </a: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un solo cluster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, y sólo algunos fueron considerados ruido. Esto sugiere que la </a:t>
            </a: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estructura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de los datos</a:t>
            </a:r>
            <a:r>
              <a:rPr lang="en-US" b="true" sz="279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no tiene suficiente densidad</a:t>
            </a:r>
            <a:r>
              <a:rPr lang="en-US" sz="27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diferenciada para que DBSCAN sea efectivo.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320" y="5227105"/>
            <a:ext cx="6798066" cy="3771244"/>
            <a:chOff x="0" y="0"/>
            <a:chExt cx="1634510" cy="9067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4510" cy="906748"/>
            </a:xfrm>
            <a:custGeom>
              <a:avLst/>
              <a:gdLst/>
              <a:ahLst/>
              <a:cxnLst/>
              <a:rect r="r" b="b" t="t" l="l"/>
              <a:pathLst>
                <a:path h="906748" w="1634510">
                  <a:moveTo>
                    <a:pt x="58081" y="0"/>
                  </a:moveTo>
                  <a:lnTo>
                    <a:pt x="1576429" y="0"/>
                  </a:lnTo>
                  <a:cubicBezTo>
                    <a:pt x="1591833" y="0"/>
                    <a:pt x="1606606" y="6119"/>
                    <a:pt x="1617498" y="17012"/>
                  </a:cubicBezTo>
                  <a:cubicBezTo>
                    <a:pt x="1628390" y="27904"/>
                    <a:pt x="1634510" y="42677"/>
                    <a:pt x="1634510" y="58081"/>
                  </a:cubicBezTo>
                  <a:lnTo>
                    <a:pt x="1634510" y="848667"/>
                  </a:lnTo>
                  <a:cubicBezTo>
                    <a:pt x="1634510" y="864071"/>
                    <a:pt x="1628390" y="878844"/>
                    <a:pt x="1617498" y="889737"/>
                  </a:cubicBezTo>
                  <a:cubicBezTo>
                    <a:pt x="1606606" y="900629"/>
                    <a:pt x="1591833" y="906748"/>
                    <a:pt x="1576429" y="906748"/>
                  </a:cubicBezTo>
                  <a:lnTo>
                    <a:pt x="58081" y="906748"/>
                  </a:lnTo>
                  <a:cubicBezTo>
                    <a:pt x="42677" y="906748"/>
                    <a:pt x="27904" y="900629"/>
                    <a:pt x="17012" y="889737"/>
                  </a:cubicBezTo>
                  <a:cubicBezTo>
                    <a:pt x="6119" y="878844"/>
                    <a:pt x="0" y="864071"/>
                    <a:pt x="0" y="848667"/>
                  </a:cubicBezTo>
                  <a:lnTo>
                    <a:pt x="0" y="58081"/>
                  </a:lnTo>
                  <a:cubicBezTo>
                    <a:pt x="0" y="42677"/>
                    <a:pt x="6119" y="27904"/>
                    <a:pt x="17012" y="17012"/>
                  </a:cubicBezTo>
                  <a:cubicBezTo>
                    <a:pt x="27904" y="6119"/>
                    <a:pt x="42677" y="0"/>
                    <a:pt x="580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F58E6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634510" cy="916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42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398329" y="4510480"/>
            <a:ext cx="576048" cy="633020"/>
          </a:xfrm>
          <a:custGeom>
            <a:avLst/>
            <a:gdLst/>
            <a:ahLst/>
            <a:cxnLst/>
            <a:rect r="r" b="b" t="t" l="l"/>
            <a:pathLst>
              <a:path h="633020" w="576048">
                <a:moveTo>
                  <a:pt x="0" y="0"/>
                </a:moveTo>
                <a:lnTo>
                  <a:pt x="576048" y="0"/>
                </a:lnTo>
                <a:lnTo>
                  <a:pt x="576048" y="633020"/>
                </a:lnTo>
                <a:lnTo>
                  <a:pt x="0" y="633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6493" y="4369410"/>
            <a:ext cx="649679" cy="713933"/>
          </a:xfrm>
          <a:custGeom>
            <a:avLst/>
            <a:gdLst/>
            <a:ahLst/>
            <a:cxnLst/>
            <a:rect r="r" b="b" t="t" l="l"/>
            <a:pathLst>
              <a:path h="713933" w="649679">
                <a:moveTo>
                  <a:pt x="0" y="0"/>
                </a:moveTo>
                <a:lnTo>
                  <a:pt x="649679" y="0"/>
                </a:lnTo>
                <a:lnTo>
                  <a:pt x="649679" y="713933"/>
                </a:lnTo>
                <a:lnTo>
                  <a:pt x="0" y="71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94695" y="6994384"/>
            <a:ext cx="4130689" cy="3071731"/>
          </a:xfrm>
          <a:custGeom>
            <a:avLst/>
            <a:gdLst/>
            <a:ahLst/>
            <a:cxnLst/>
            <a:rect r="r" b="b" t="t" l="l"/>
            <a:pathLst>
              <a:path h="3071731" w="4130689">
                <a:moveTo>
                  <a:pt x="0" y="0"/>
                </a:moveTo>
                <a:lnTo>
                  <a:pt x="4130690" y="0"/>
                </a:lnTo>
                <a:lnTo>
                  <a:pt x="4130690" y="3071730"/>
                </a:lnTo>
                <a:lnTo>
                  <a:pt x="0" y="30717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418802" y="238125"/>
            <a:ext cx="1623060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Evaluación de DBSCAN con Silhouette Score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71059" y="4435293"/>
            <a:ext cx="12977961" cy="563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Resultado:</a:t>
            </a: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 Se obtuvo un Silhouette Score (DBSCAN) de : </a:t>
            </a:r>
            <a:r>
              <a:rPr lang="en-US" b="true" sz="3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0.718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8802" y="1297736"/>
            <a:ext cx="17450395" cy="2518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→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if len(set(clusters_dbscan)) &gt; 1 and -1 in clusters_dbscan:</a:t>
            </a:r>
          </a:p>
          <a:p>
            <a:pPr algn="l">
              <a:lnSpc>
                <a:spcPts val="4032"/>
              </a:lnSpc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    score =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silhouette_score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(X_scaled[clusters_dbscan != -1], clusters_dbscan[clusters_dbscan != -1])</a:t>
            </a:r>
          </a:p>
          <a:p>
            <a:pPr algn="l">
              <a:lnSpc>
                <a:spcPts val="4032"/>
              </a:lnSpc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    print(f"Silhouette Score (DBSCAN): {score:.3f}")</a:t>
            </a:r>
          </a:p>
          <a:p>
            <a:pPr algn="l">
              <a:lnSpc>
                <a:spcPts val="4032"/>
              </a:lnSpc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→else:</a:t>
            </a:r>
          </a:p>
          <a:p>
            <a:pPr algn="l">
              <a:lnSpc>
                <a:spcPts val="4032"/>
              </a:lnSpc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    print("DBSCAN no identificó suficientes clusters para calcular Silhouette.")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8802" y="5511968"/>
            <a:ext cx="17869198" cy="1924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Este valor 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indica que los grupos detectados por DBSCAN están muy bien separados y compactos. Esto sugiere que, aunque DBSCAN no agrupó todos los puntos, los que sí agrupó lo hizo con muy buena calidad.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18218" y="3246511"/>
            <a:ext cx="4156749" cy="3793978"/>
          </a:xfrm>
          <a:custGeom>
            <a:avLst/>
            <a:gdLst/>
            <a:ahLst/>
            <a:cxnLst/>
            <a:rect r="r" b="b" t="t" l="l"/>
            <a:pathLst>
              <a:path h="3793978" w="4156749">
                <a:moveTo>
                  <a:pt x="0" y="0"/>
                </a:moveTo>
                <a:lnTo>
                  <a:pt x="4156749" y="0"/>
                </a:lnTo>
                <a:lnTo>
                  <a:pt x="4156749" y="3793978"/>
                </a:lnTo>
                <a:lnTo>
                  <a:pt x="0" y="37939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511804" y="291861"/>
            <a:ext cx="14151116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Interpretación de los Clusters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1804" y="1691259"/>
            <a:ext cx="13206415" cy="7567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  <a:spcBef>
                <a:spcPct val="0"/>
              </a:spcBef>
            </a:pPr>
            <a:r>
              <a:rPr lang="en-US" b="true" sz="3200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Cluster 0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– Conectividad alta, compromiso bajo</a:t>
            </a:r>
          </a:p>
          <a:p>
            <a:pPr algn="l" marL="690881" indent="-345440" lvl="1">
              <a:lnSpc>
                <a:spcPts val="4032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Características: Cargos mensuales altos y gasto total medio-alto. Baja antigüedad. Alta adopción de fibra óptica y líneas múltiples.</a:t>
            </a:r>
          </a:p>
          <a:p>
            <a:pPr algn="l">
              <a:lnSpc>
                <a:spcPts val="4032"/>
              </a:lnSpc>
              <a:spcBef>
                <a:spcPct val="0"/>
              </a:spcBef>
            </a:pPr>
          </a:p>
          <a:p>
            <a:pPr algn="l">
              <a:lnSpc>
                <a:spcPts val="4032"/>
              </a:lnSpc>
              <a:spcBef>
                <a:spcPct val="0"/>
              </a:spcBef>
            </a:pPr>
            <a:r>
              <a:rPr lang="en-US" b="true" sz="3200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Cluster 1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– Clientes básicos en transición</a:t>
            </a:r>
          </a:p>
          <a:p>
            <a:pPr algn="l" marL="690881" indent="-345440" lvl="1">
              <a:lnSpc>
                <a:spcPts val="4032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Características: Gastos mensuales y totales moderados. Permanencia intermedia. Baja adopción de fibra óptica y servicios extra.</a:t>
            </a:r>
          </a:p>
          <a:p>
            <a:pPr algn="l">
              <a:lnSpc>
                <a:spcPts val="4032"/>
              </a:lnSpc>
              <a:spcBef>
                <a:spcPct val="0"/>
              </a:spcBef>
            </a:pPr>
          </a:p>
          <a:p>
            <a:pPr algn="l">
              <a:lnSpc>
                <a:spcPts val="4032"/>
              </a:lnSpc>
              <a:spcBef>
                <a:spcPct val="0"/>
              </a:spcBef>
            </a:pPr>
            <a:r>
              <a:rPr lang="en-US" b="true" sz="3200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Cluster 2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– Clientes fieles pero poco rentables</a:t>
            </a:r>
          </a:p>
          <a:p>
            <a:pPr algn="l" marL="690881" indent="-345440" lvl="1">
              <a:lnSpc>
                <a:spcPts val="4032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Características: Gastos bajos, pero alta antigüedad. Poco uso de internet, soporte o servicios complementarios.</a:t>
            </a:r>
          </a:p>
          <a:p>
            <a:pPr algn="l">
              <a:lnSpc>
                <a:spcPts val="4032"/>
              </a:lnSpc>
              <a:spcBef>
                <a:spcPct val="0"/>
              </a:spcBef>
            </a:pPr>
          </a:p>
          <a:p>
            <a:pPr algn="l">
              <a:lnSpc>
                <a:spcPts val="4032"/>
              </a:lnSpc>
              <a:spcBef>
                <a:spcPct val="0"/>
              </a:spcBef>
            </a:pPr>
            <a:r>
              <a:rPr lang="en-US" b="true" sz="3200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Cluster 3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– Clientes premium</a:t>
            </a:r>
          </a:p>
          <a:p>
            <a:pPr algn="l" marL="690881" indent="-345440" lvl="1">
              <a:lnSpc>
                <a:spcPts val="4032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Características: Altos cargos mensuales y totales, con mucha antigüedad. Alta adopción de todos los servicios.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8320" y="465477"/>
            <a:ext cx="6298355" cy="1069975"/>
            <a:chOff x="0" y="0"/>
            <a:chExt cx="1658826" cy="281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8826" cy="281804"/>
            </a:xfrm>
            <a:custGeom>
              <a:avLst/>
              <a:gdLst/>
              <a:ahLst/>
              <a:cxnLst/>
              <a:rect r="r" b="b" t="t" l="l"/>
              <a:pathLst>
                <a:path h="281804" w="1658826">
                  <a:moveTo>
                    <a:pt x="62689" y="0"/>
                  </a:moveTo>
                  <a:lnTo>
                    <a:pt x="1596137" y="0"/>
                  </a:lnTo>
                  <a:cubicBezTo>
                    <a:pt x="1612763" y="0"/>
                    <a:pt x="1628708" y="6605"/>
                    <a:pt x="1640465" y="18361"/>
                  </a:cubicBezTo>
                  <a:cubicBezTo>
                    <a:pt x="1652221" y="30118"/>
                    <a:pt x="1658826" y="46063"/>
                    <a:pt x="1658826" y="62689"/>
                  </a:cubicBezTo>
                  <a:lnTo>
                    <a:pt x="1658826" y="219115"/>
                  </a:lnTo>
                  <a:cubicBezTo>
                    <a:pt x="1658826" y="253737"/>
                    <a:pt x="1630759" y="281804"/>
                    <a:pt x="1596137" y="281804"/>
                  </a:cubicBezTo>
                  <a:lnTo>
                    <a:pt x="62689" y="281804"/>
                  </a:lnTo>
                  <a:cubicBezTo>
                    <a:pt x="46063" y="281804"/>
                    <a:pt x="30118" y="275199"/>
                    <a:pt x="18361" y="263443"/>
                  </a:cubicBezTo>
                  <a:cubicBezTo>
                    <a:pt x="6605" y="251686"/>
                    <a:pt x="0" y="235741"/>
                    <a:pt x="0" y="219115"/>
                  </a:cubicBezTo>
                  <a:lnTo>
                    <a:pt x="0" y="62689"/>
                  </a:lnTo>
                  <a:cubicBezTo>
                    <a:pt x="0" y="46063"/>
                    <a:pt x="6605" y="30118"/>
                    <a:pt x="18361" y="18361"/>
                  </a:cubicBezTo>
                  <a:cubicBezTo>
                    <a:pt x="30118" y="6605"/>
                    <a:pt x="46063" y="0"/>
                    <a:pt x="62689" y="0"/>
                  </a:cubicBezTo>
                  <a:close/>
                </a:path>
              </a:pathLst>
            </a:custGeom>
            <a:solidFill>
              <a:srgbClr val="F58E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658826" cy="310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3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239615" y="465477"/>
            <a:ext cx="3363924" cy="2874626"/>
          </a:xfrm>
          <a:custGeom>
            <a:avLst/>
            <a:gdLst/>
            <a:ahLst/>
            <a:cxnLst/>
            <a:rect r="r" b="b" t="t" l="l"/>
            <a:pathLst>
              <a:path h="2874626" w="3363924">
                <a:moveTo>
                  <a:pt x="0" y="0"/>
                </a:moveTo>
                <a:lnTo>
                  <a:pt x="3363924" y="0"/>
                </a:lnTo>
                <a:lnTo>
                  <a:pt x="3363924" y="2874626"/>
                </a:lnTo>
                <a:lnTo>
                  <a:pt x="0" y="2874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590827"/>
            <a:ext cx="1623060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5. Redes Neuronales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8320" y="2000527"/>
            <a:ext cx="14151116" cy="3239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3200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1. Objetivo y metodología: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b="true" sz="3200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Objetivo: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predecir la probabilidad de que un cliente se dé de baja (Churn = 1).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b="true" sz="3200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Metodología: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modelo de clasificación supervisada mediante Red Neuronal Artificial.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b="true" sz="3200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Datos: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divididos en 80% entrenamiento y 20% prueba (train_test_split()).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8320" y="5858914"/>
            <a:ext cx="14151116" cy="4553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3200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2. Arquitectura del Modelo</a:t>
            </a:r>
          </a:p>
          <a:p>
            <a:pPr algn="l">
              <a:lnSpc>
                <a:spcPts val="5184"/>
              </a:lnSpc>
            </a:pPr>
            <a:r>
              <a:rPr lang="en-US" sz="3200" b="true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Modelo: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Sequential()</a:t>
            </a:r>
          </a:p>
          <a:p>
            <a:pPr algn="l">
              <a:lnSpc>
                <a:spcPts val="5184"/>
              </a:lnSpc>
            </a:pPr>
            <a:r>
              <a:rPr lang="en-US" sz="3200" b="true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Capas:</a:t>
            </a:r>
          </a:p>
          <a:p>
            <a:pPr algn="l" marL="690881" indent="-345440" lvl="1">
              <a:lnSpc>
                <a:spcPts val="5184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Dense(16, activation='relu') → primera capa oculta</a:t>
            </a:r>
          </a:p>
          <a:p>
            <a:pPr algn="l" marL="690881" indent="-345440" lvl="1">
              <a:lnSpc>
                <a:spcPts val="5184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Dense(8, activation='relu') → segunda capa oculta</a:t>
            </a:r>
          </a:p>
          <a:p>
            <a:pPr algn="l" marL="690881" indent="-345440" lvl="1">
              <a:lnSpc>
                <a:spcPts val="5184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Dense(1, activation='sigmoid') → salida (probabilidad de churn)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224333" y="5648664"/>
            <a:ext cx="5379205" cy="3410284"/>
          </a:xfrm>
          <a:custGeom>
            <a:avLst/>
            <a:gdLst/>
            <a:ahLst/>
            <a:cxnLst/>
            <a:rect r="r" b="b" t="t" l="l"/>
            <a:pathLst>
              <a:path h="3410284" w="5379205">
                <a:moveTo>
                  <a:pt x="0" y="0"/>
                </a:moveTo>
                <a:lnTo>
                  <a:pt x="5379206" y="0"/>
                </a:lnTo>
                <a:lnTo>
                  <a:pt x="5379206" y="3410284"/>
                </a:lnTo>
                <a:lnTo>
                  <a:pt x="0" y="34102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9490" y="1028700"/>
            <a:ext cx="6709449" cy="7697771"/>
          </a:xfrm>
          <a:custGeom>
            <a:avLst/>
            <a:gdLst/>
            <a:ahLst/>
            <a:cxnLst/>
            <a:rect r="r" b="b" t="t" l="l"/>
            <a:pathLst>
              <a:path h="7697771" w="6709449">
                <a:moveTo>
                  <a:pt x="0" y="0"/>
                </a:moveTo>
                <a:lnTo>
                  <a:pt x="6709450" y="0"/>
                </a:lnTo>
                <a:lnTo>
                  <a:pt x="6709450" y="7697771"/>
                </a:lnTo>
                <a:lnTo>
                  <a:pt x="0" y="769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622500" y="2063325"/>
            <a:ext cx="7472290" cy="881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56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Índice de contenidos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83949" y="3309993"/>
            <a:ext cx="6136359" cy="4488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4760" indent="-342380" lvl="1">
              <a:lnSpc>
                <a:spcPts val="5138"/>
              </a:lnSpc>
              <a:buAutoNum type="arabicPeriod" startAt="1"/>
            </a:pPr>
            <a:r>
              <a:rPr lang="en-US" sz="3171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Introducción.</a:t>
            </a:r>
          </a:p>
          <a:p>
            <a:pPr algn="l" marL="684760" indent="-342380" lvl="1">
              <a:lnSpc>
                <a:spcPts val="5138"/>
              </a:lnSpc>
              <a:buAutoNum type="arabicPeriod" startAt="1"/>
            </a:pPr>
            <a:r>
              <a:rPr lang="en-US" sz="3171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Exploración de datos.</a:t>
            </a:r>
          </a:p>
          <a:p>
            <a:pPr algn="l" marL="684760" indent="-342380" lvl="1">
              <a:lnSpc>
                <a:spcPts val="5138"/>
              </a:lnSpc>
              <a:buAutoNum type="arabicPeriod" startAt="1"/>
            </a:pPr>
            <a:r>
              <a:rPr lang="en-US" sz="3171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Aprendizaje Supervisado.</a:t>
            </a:r>
          </a:p>
          <a:p>
            <a:pPr algn="l" marL="684760" indent="-342380" lvl="1">
              <a:lnSpc>
                <a:spcPts val="5138"/>
              </a:lnSpc>
              <a:buAutoNum type="arabicPeriod" startAt="1"/>
            </a:pPr>
            <a:r>
              <a:rPr lang="en-US" sz="3171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Aprendizaje NO Supervisado.</a:t>
            </a:r>
          </a:p>
          <a:p>
            <a:pPr algn="l" marL="684760" indent="-342380" lvl="1">
              <a:lnSpc>
                <a:spcPts val="5138"/>
              </a:lnSpc>
              <a:buAutoNum type="arabicPeriod" startAt="1"/>
            </a:pPr>
            <a:r>
              <a:rPr lang="en-US" sz="3171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Redes Neuronales.</a:t>
            </a:r>
          </a:p>
          <a:p>
            <a:pPr algn="l" marL="684760" indent="-342380" lvl="1">
              <a:lnSpc>
                <a:spcPts val="5138"/>
              </a:lnSpc>
              <a:buAutoNum type="arabicPeriod" startAt="1"/>
            </a:pPr>
            <a:r>
              <a:rPr lang="en-US" sz="3171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Conclusiones finales.</a:t>
            </a:r>
          </a:p>
          <a:p>
            <a:pPr algn="l" marL="0" indent="0" lvl="0">
              <a:lnSpc>
                <a:spcPts val="5138"/>
              </a:lnSpc>
            </a:pP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29342" y="200004"/>
            <a:ext cx="3817176" cy="3866385"/>
          </a:xfrm>
          <a:custGeom>
            <a:avLst/>
            <a:gdLst/>
            <a:ahLst/>
            <a:cxnLst/>
            <a:rect r="r" b="b" t="t" l="l"/>
            <a:pathLst>
              <a:path h="3866385" w="3817176">
                <a:moveTo>
                  <a:pt x="0" y="0"/>
                </a:moveTo>
                <a:lnTo>
                  <a:pt x="3817176" y="0"/>
                </a:lnTo>
                <a:lnTo>
                  <a:pt x="3817176" y="3866385"/>
                </a:lnTo>
                <a:lnTo>
                  <a:pt x="0" y="38663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718320" y="282696"/>
            <a:ext cx="14151116" cy="3239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3200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3. Entrenamiento</a:t>
            </a:r>
          </a:p>
          <a:p>
            <a:pPr algn="l">
              <a:lnSpc>
                <a:spcPts val="5184"/>
              </a:lnSpc>
            </a:pPr>
            <a:r>
              <a:rPr lang="en-US" sz="3200" b="true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Función de pérdida:</a:t>
            </a:r>
            <a:r>
              <a:rPr lang="en-US" sz="3200">
                <a:solidFill>
                  <a:srgbClr val="D84839"/>
                </a:solidFill>
                <a:latin typeface="TT Norms"/>
                <a:ea typeface="TT Norms"/>
                <a:cs typeface="TT Norms"/>
                <a:sym typeface="TT Norms"/>
              </a:rPr>
              <a:t> 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binary_crossentropy</a:t>
            </a:r>
          </a:p>
          <a:p>
            <a:pPr algn="l">
              <a:lnSpc>
                <a:spcPts val="5184"/>
              </a:lnSpc>
            </a:pPr>
            <a:r>
              <a:rPr lang="en-US" sz="3200" b="true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Optimizador: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Adam(learning_rate=0.001)</a:t>
            </a:r>
          </a:p>
          <a:p>
            <a:pPr algn="l">
              <a:lnSpc>
                <a:spcPts val="5184"/>
              </a:lnSpc>
            </a:pPr>
            <a:r>
              <a:rPr lang="en-US" sz="3200" b="true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Métrica:</a:t>
            </a:r>
            <a:r>
              <a:rPr lang="en-US" sz="3200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Accuracy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b="true" sz="3200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Entrenamiento: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epochs=20, batch_size=32, validación con datos de prueba.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8320" y="3665217"/>
            <a:ext cx="14151116" cy="3239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3200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4 .Resultados principales</a:t>
            </a:r>
          </a:p>
          <a:p>
            <a:pPr algn="l">
              <a:lnSpc>
                <a:spcPts val="5184"/>
              </a:lnSpc>
            </a:pPr>
            <a:r>
              <a:rPr lang="en-US" sz="3200" b="true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Accuracy global: 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78%</a:t>
            </a:r>
          </a:p>
          <a:p>
            <a:pPr algn="l">
              <a:lnSpc>
                <a:spcPts val="5184"/>
              </a:lnSpc>
            </a:pPr>
            <a:r>
              <a:rPr lang="en-US" sz="3200" b="true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Recall clase 0 (no churn):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88%</a:t>
            </a:r>
          </a:p>
          <a:p>
            <a:pPr algn="l">
              <a:lnSpc>
                <a:spcPts val="5184"/>
              </a:lnSpc>
            </a:pPr>
            <a:r>
              <a:rPr lang="en-US" sz="3200" b="true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Recall clase 1 (churn)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: 51%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b="true" sz="3200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F1-score clase 1: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55%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3433" y="7047738"/>
            <a:ext cx="14151116" cy="3239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3200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5. Evolución del aprendizaje</a:t>
            </a:r>
          </a:p>
          <a:p>
            <a:pPr algn="l">
              <a:lnSpc>
                <a:spcPts val="5184"/>
              </a:lnSpc>
            </a:pPr>
            <a:r>
              <a:rPr lang="en-US" sz="3200" b="true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Accuracy: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al inicio era de ~41% y alcanzó 81% en entrenamiento y ~78% en validación.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b="true" sz="3200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Sobreajuste: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No se observa, las curvas de entrenamiento y validación son similares.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8320" y="465477"/>
            <a:ext cx="7150236" cy="1069975"/>
            <a:chOff x="0" y="0"/>
            <a:chExt cx="1883190" cy="281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3190" cy="281804"/>
            </a:xfrm>
            <a:custGeom>
              <a:avLst/>
              <a:gdLst/>
              <a:ahLst/>
              <a:cxnLst/>
              <a:rect r="r" b="b" t="t" l="l"/>
              <a:pathLst>
                <a:path h="281804" w="1883190">
                  <a:moveTo>
                    <a:pt x="55220" y="0"/>
                  </a:moveTo>
                  <a:lnTo>
                    <a:pt x="1827969" y="0"/>
                  </a:lnTo>
                  <a:cubicBezTo>
                    <a:pt x="1858467" y="0"/>
                    <a:pt x="1883190" y="24723"/>
                    <a:pt x="1883190" y="55220"/>
                  </a:cubicBezTo>
                  <a:lnTo>
                    <a:pt x="1883190" y="226584"/>
                  </a:lnTo>
                  <a:cubicBezTo>
                    <a:pt x="1883190" y="257081"/>
                    <a:pt x="1858467" y="281804"/>
                    <a:pt x="1827969" y="281804"/>
                  </a:cubicBezTo>
                  <a:lnTo>
                    <a:pt x="55220" y="281804"/>
                  </a:lnTo>
                  <a:cubicBezTo>
                    <a:pt x="24723" y="281804"/>
                    <a:pt x="0" y="257081"/>
                    <a:pt x="0" y="226584"/>
                  </a:cubicBezTo>
                  <a:lnTo>
                    <a:pt x="0" y="55220"/>
                  </a:lnTo>
                  <a:cubicBezTo>
                    <a:pt x="0" y="24723"/>
                    <a:pt x="24723" y="0"/>
                    <a:pt x="55220" y="0"/>
                  </a:cubicBezTo>
                  <a:close/>
                </a:path>
              </a:pathLst>
            </a:custGeom>
            <a:solidFill>
              <a:srgbClr val="F58E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883190" cy="310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3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0827"/>
            <a:ext cx="1623060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6. Conclusiones Finales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8320" y="1860692"/>
            <a:ext cx="17285720" cy="3806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→ Las segmentaciones resultantes del </a:t>
            </a:r>
            <a:r>
              <a:rPr lang="en-US" b="true" sz="3000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Analisis No Supervisado, </a:t>
            </a:r>
            <a:r>
              <a:rPr lang="en-US" b="true" sz="3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a nivel negocio, son útiles para: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 marL="647700" indent="-323850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Identificar perfiles de clientes con comportamientos similares.</a:t>
            </a:r>
          </a:p>
          <a:p>
            <a:pPr algn="l" marL="647700" indent="-323850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Detectar grupos con mayor riesgo potencial de abandono.</a:t>
            </a:r>
          </a:p>
          <a:p>
            <a:pPr algn="l" marL="647700" indent="-323850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Diseñar estrategias específicas de fidelización para cada segmento.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El análisis no supervisado complementa la predicción de abandono al aportar una mirada más estratégica sobre el conjunto total de clientes, incluso sin saber si se irán o no.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6291" y="6619382"/>
            <a:ext cx="17771709" cy="3329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000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→ La aplicación de una </a:t>
            </a:r>
            <a:r>
              <a:rPr lang="en-US" sz="3000" b="true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red neuronal</a:t>
            </a:r>
            <a:r>
              <a:rPr lang="en-US" sz="3000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multicapa permite</a:t>
            </a:r>
            <a:r>
              <a:rPr lang="en-US" sz="30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:</a:t>
            </a:r>
          </a:p>
          <a:p>
            <a:pPr algn="l">
              <a:lnSpc>
                <a:spcPts val="3779"/>
              </a:lnSpc>
            </a:pPr>
          </a:p>
          <a:p>
            <a:pPr algn="l" marL="647700" indent="-323850" lvl="1">
              <a:lnSpc>
                <a:spcPts val="3779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Implementar una arquitectura sencilla pero funcional sobre datos reales.</a:t>
            </a:r>
          </a:p>
          <a:p>
            <a:pPr algn="l" marL="647700" indent="-323850" lvl="1">
              <a:lnSpc>
                <a:spcPts val="3779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Confirmar que modelos no lineales también captan patrones útiles para el negocio.</a:t>
            </a:r>
          </a:p>
          <a:p>
            <a:pPr algn="l" marL="647700" indent="-323850" lvl="1">
              <a:lnSpc>
                <a:spcPts val="3779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Demostrar el potencial del aprendizaje profundo como herramienta complementaria en escenarios donde se busca predecir comportamientos complejos a partir de múltiples variables.</a:t>
            </a:r>
          </a:p>
          <a:p>
            <a:pPr algn="l" marL="647700" indent="-323850" lvl="1">
              <a:lnSpc>
                <a:spcPts val="3779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 nivel comercial, diseñar campañas preventivas y reducir pérdidas de ingresos.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40309" y="8184675"/>
            <a:ext cx="1621899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048138" y="1856032"/>
            <a:ext cx="4391391" cy="5262015"/>
          </a:xfrm>
          <a:custGeom>
            <a:avLst/>
            <a:gdLst/>
            <a:ahLst/>
            <a:cxnLst/>
            <a:rect r="r" b="b" t="t" l="l"/>
            <a:pathLst>
              <a:path h="5262015" w="4391391">
                <a:moveTo>
                  <a:pt x="0" y="0"/>
                </a:moveTo>
                <a:lnTo>
                  <a:pt x="4391390" y="0"/>
                </a:lnTo>
                <a:lnTo>
                  <a:pt x="4391390" y="5262015"/>
                </a:lnTo>
                <a:lnTo>
                  <a:pt x="0" y="5262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880580" y="2957646"/>
            <a:ext cx="9229083" cy="3850626"/>
            <a:chOff x="0" y="0"/>
            <a:chExt cx="12305444" cy="513416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09550"/>
              <a:ext cx="12305444" cy="3611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217"/>
                </a:lnSpc>
              </a:pPr>
              <a:r>
                <a:rPr lang="en-US" sz="10320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¡</a:t>
              </a:r>
              <a:r>
                <a:rPr lang="en-US" sz="10320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Gracias por tu atención!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094025"/>
              <a:ext cx="12305444" cy="10401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325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29850" y="0"/>
            <a:ext cx="8058150" cy="10287000"/>
            <a:chOff x="0" y="0"/>
            <a:chExt cx="212231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231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122311">
                  <a:moveTo>
                    <a:pt x="0" y="0"/>
                  </a:moveTo>
                  <a:lnTo>
                    <a:pt x="2122311" y="0"/>
                  </a:lnTo>
                  <a:lnTo>
                    <a:pt x="21223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CE7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122311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4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29850" y="3115453"/>
            <a:ext cx="8058150" cy="3626168"/>
          </a:xfrm>
          <a:custGeom>
            <a:avLst/>
            <a:gdLst/>
            <a:ahLst/>
            <a:cxnLst/>
            <a:rect r="r" b="b" t="t" l="l"/>
            <a:pathLst>
              <a:path h="3626168" w="8058150">
                <a:moveTo>
                  <a:pt x="0" y="0"/>
                </a:moveTo>
                <a:lnTo>
                  <a:pt x="8058150" y="0"/>
                </a:lnTo>
                <a:lnTo>
                  <a:pt x="8058150" y="3626167"/>
                </a:lnTo>
                <a:lnTo>
                  <a:pt x="0" y="36261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8062" y="3363103"/>
            <a:ext cx="9401175" cy="7182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El churn se refiere a la pérdida de clientes que deciden dejar de utilizar un servicio o producto. En el sector de las telecomunicaciones, este fenómeno representa un gran desafío, ya que adquirir nuevos clientes suele ser más costoso que retener a los actuales.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Detectar patrones que anticipen el abandono permite a las empresas anticiparse y actuar, implementando estrategias de fidelización más efectivas y reduciendo así las pérdidas económicas.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37345" y="1305314"/>
            <a:ext cx="8006655" cy="19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¿Qué es el Churn y por qué </a:t>
            </a:r>
          </a:p>
          <a:p>
            <a:pPr algn="ctr">
              <a:lnSpc>
                <a:spcPts val="81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es importante?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58062" y="244864"/>
            <a:ext cx="5037651" cy="1069975"/>
            <a:chOff x="0" y="0"/>
            <a:chExt cx="1326789" cy="2818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26789" cy="281804"/>
            </a:xfrm>
            <a:custGeom>
              <a:avLst/>
              <a:gdLst/>
              <a:ahLst/>
              <a:cxnLst/>
              <a:rect r="r" b="b" t="t" l="l"/>
              <a:pathLst>
                <a:path h="281804" w="1326789">
                  <a:moveTo>
                    <a:pt x="78377" y="0"/>
                  </a:moveTo>
                  <a:lnTo>
                    <a:pt x="1248411" y="0"/>
                  </a:lnTo>
                  <a:cubicBezTo>
                    <a:pt x="1269198" y="0"/>
                    <a:pt x="1289134" y="8258"/>
                    <a:pt x="1303833" y="22956"/>
                  </a:cubicBezTo>
                  <a:cubicBezTo>
                    <a:pt x="1318531" y="37655"/>
                    <a:pt x="1326789" y="57590"/>
                    <a:pt x="1326789" y="78377"/>
                  </a:cubicBezTo>
                  <a:lnTo>
                    <a:pt x="1326789" y="203427"/>
                  </a:lnTo>
                  <a:cubicBezTo>
                    <a:pt x="1326789" y="246713"/>
                    <a:pt x="1291698" y="281804"/>
                    <a:pt x="1248411" y="281804"/>
                  </a:cubicBezTo>
                  <a:lnTo>
                    <a:pt x="78377" y="281804"/>
                  </a:lnTo>
                  <a:cubicBezTo>
                    <a:pt x="57590" y="281804"/>
                    <a:pt x="37655" y="273547"/>
                    <a:pt x="22956" y="258848"/>
                  </a:cubicBezTo>
                  <a:cubicBezTo>
                    <a:pt x="8258" y="244149"/>
                    <a:pt x="0" y="224214"/>
                    <a:pt x="0" y="203427"/>
                  </a:cubicBezTo>
                  <a:lnTo>
                    <a:pt x="0" y="78377"/>
                  </a:lnTo>
                  <a:cubicBezTo>
                    <a:pt x="0" y="57590"/>
                    <a:pt x="8258" y="37655"/>
                    <a:pt x="22956" y="22956"/>
                  </a:cubicBezTo>
                  <a:cubicBezTo>
                    <a:pt x="37655" y="8258"/>
                    <a:pt x="57590" y="0"/>
                    <a:pt x="78377" y="0"/>
                  </a:cubicBezTo>
                  <a:close/>
                </a:path>
              </a:pathLst>
            </a:custGeom>
            <a:solidFill>
              <a:srgbClr val="F58E6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326789" cy="310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3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-221888" y="145486"/>
            <a:ext cx="6597551" cy="1049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1.Introducción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388621"/>
            <a:ext cx="16649589" cy="8746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03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Importación de librerías →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(Pandas, Numpy,matplotlib.pyplot , etc).</a:t>
            </a:r>
          </a:p>
          <a:p>
            <a:pPr algn="l" marL="690881" indent="-345440" lvl="1">
              <a:lnSpc>
                <a:spcPts val="403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Dimensiones del Dataset (7043 x 21) →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(shape)</a:t>
            </a:r>
          </a:p>
          <a:p>
            <a:pPr algn="l" marL="690881" indent="-345440" lvl="1">
              <a:lnSpc>
                <a:spcPts val="403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Contenido de las filas →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(head)</a:t>
            </a:r>
          </a:p>
          <a:p>
            <a:pPr algn="l" marL="690881" indent="-345440" lvl="1">
              <a:lnSpc>
                <a:spcPts val="403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Tipos de datos de cada columna →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(dtypes)</a:t>
            </a:r>
          </a:p>
          <a:p>
            <a:pPr algn="l" marL="690881" indent="-345440" lvl="1">
              <a:lnSpc>
                <a:spcPts val="403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Suma de valores nulos por columna →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(isnull().sum())</a:t>
            </a:r>
          </a:p>
          <a:p>
            <a:pPr algn="l" marL="690881" indent="-345440" lvl="1">
              <a:lnSpc>
                <a:spcPts val="403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Detección de outliers →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(z_scores)</a:t>
            </a:r>
          </a:p>
          <a:p>
            <a:pPr algn="l" marL="690881" indent="-345440" lvl="1">
              <a:lnSpc>
                <a:spcPts val="403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Resumen estadístico de todas las columnas →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(describe)</a:t>
            </a:r>
          </a:p>
          <a:p>
            <a:pPr algn="l">
              <a:lnSpc>
                <a:spcPts val="4032"/>
              </a:lnSpc>
            </a:pPr>
            <a:r>
              <a:rPr lang="en-US" sz="3200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   </a:t>
            </a:r>
          </a:p>
          <a:p>
            <a:pPr algn="l">
              <a:lnSpc>
                <a:spcPts val="4032"/>
              </a:lnSpc>
            </a:pPr>
            <a:r>
              <a:rPr lang="en-US" sz="3200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    </a:t>
            </a:r>
            <a:r>
              <a:rPr lang="en-US" sz="3200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Observaciones (de describe)</a:t>
            </a:r>
          </a:p>
          <a:p>
            <a:pPr algn="l">
              <a:lnSpc>
                <a:spcPts val="4032"/>
              </a:lnSpc>
            </a:pPr>
            <a:r>
              <a:rPr lang="en-US" sz="3200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    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📌Columnas categóricas como gender, Partner, InternetService,</a:t>
            </a:r>
          </a:p>
          <a:p>
            <a:pPr algn="l">
              <a:lnSpc>
                <a:spcPts val="4032"/>
              </a:lnSpc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      PaymentMethod, etc., tienen 2 a 4 valores únicos.</a:t>
            </a:r>
          </a:p>
          <a:p>
            <a:pPr algn="l">
              <a:lnSpc>
                <a:spcPts val="4032"/>
              </a:lnSpc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     🔢 Tenure tiene un rango entre 0 y 72 meses, con una media de 32 meses.</a:t>
            </a:r>
          </a:p>
          <a:p>
            <a:pPr algn="l">
              <a:lnSpc>
                <a:spcPts val="4032"/>
              </a:lnSpc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     💸 MonthlyCharges va desde $18.25 hasta $118.75, con una media de $64.76.</a:t>
            </a:r>
          </a:p>
          <a:p>
            <a:pPr algn="l">
              <a:lnSpc>
                <a:spcPts val="4032"/>
              </a:lnSpc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     ✅ La variable Churn tiene dos valores (Yes y No).</a:t>
            </a:r>
          </a:p>
          <a:p>
            <a:pPr algn="l">
              <a:lnSpc>
                <a:spcPts val="4433"/>
              </a:lnSpc>
            </a:pPr>
          </a:p>
          <a:p>
            <a:pPr algn="l">
              <a:lnSpc>
                <a:spcPts val="4433"/>
              </a:lnSpc>
            </a:pPr>
          </a:p>
          <a:p>
            <a:pPr algn="l">
              <a:lnSpc>
                <a:spcPts val="4433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334321" y="229704"/>
            <a:ext cx="7905805" cy="1069975"/>
            <a:chOff x="0" y="0"/>
            <a:chExt cx="2082187" cy="2818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82187" cy="281804"/>
            </a:xfrm>
            <a:custGeom>
              <a:avLst/>
              <a:gdLst/>
              <a:ahLst/>
              <a:cxnLst/>
              <a:rect r="r" b="b" t="t" l="l"/>
              <a:pathLst>
                <a:path h="281804" w="2082187">
                  <a:moveTo>
                    <a:pt x="49943" y="0"/>
                  </a:moveTo>
                  <a:lnTo>
                    <a:pt x="2032245" y="0"/>
                  </a:lnTo>
                  <a:cubicBezTo>
                    <a:pt x="2045490" y="0"/>
                    <a:pt x="2058193" y="5262"/>
                    <a:pt x="2067559" y="14628"/>
                  </a:cubicBezTo>
                  <a:cubicBezTo>
                    <a:pt x="2076926" y="23994"/>
                    <a:pt x="2082187" y="36697"/>
                    <a:pt x="2082187" y="49943"/>
                  </a:cubicBezTo>
                  <a:lnTo>
                    <a:pt x="2082187" y="231861"/>
                  </a:lnTo>
                  <a:cubicBezTo>
                    <a:pt x="2082187" y="245107"/>
                    <a:pt x="2076926" y="257810"/>
                    <a:pt x="2067559" y="267176"/>
                  </a:cubicBezTo>
                  <a:cubicBezTo>
                    <a:pt x="2058193" y="276542"/>
                    <a:pt x="2045490" y="281804"/>
                    <a:pt x="2032245" y="281804"/>
                  </a:cubicBezTo>
                  <a:lnTo>
                    <a:pt x="49943" y="281804"/>
                  </a:lnTo>
                  <a:cubicBezTo>
                    <a:pt x="36697" y="281804"/>
                    <a:pt x="23994" y="276542"/>
                    <a:pt x="14628" y="267176"/>
                  </a:cubicBezTo>
                  <a:cubicBezTo>
                    <a:pt x="5262" y="257810"/>
                    <a:pt x="0" y="245107"/>
                    <a:pt x="0" y="231861"/>
                  </a:cubicBezTo>
                  <a:lnTo>
                    <a:pt x="0" y="49943"/>
                  </a:lnTo>
                  <a:cubicBezTo>
                    <a:pt x="0" y="36697"/>
                    <a:pt x="5262" y="23994"/>
                    <a:pt x="14628" y="14628"/>
                  </a:cubicBezTo>
                  <a:cubicBezTo>
                    <a:pt x="23994" y="5262"/>
                    <a:pt x="36697" y="0"/>
                    <a:pt x="49943" y="0"/>
                  </a:cubicBezTo>
                  <a:close/>
                </a:path>
              </a:pathLst>
            </a:custGeom>
            <a:solidFill>
              <a:srgbClr val="F58E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082187" cy="310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3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34321" y="1756880"/>
            <a:ext cx="7420921" cy="467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4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Contenido del Dataset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6761" y="318922"/>
            <a:ext cx="7400925" cy="86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2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2. Exploración de Datos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045812" y="2224367"/>
            <a:ext cx="6087301" cy="4704762"/>
          </a:xfrm>
          <a:custGeom>
            <a:avLst/>
            <a:gdLst/>
            <a:ahLst/>
            <a:cxnLst/>
            <a:rect r="r" b="b" t="t" l="l"/>
            <a:pathLst>
              <a:path h="4704762" w="6087301">
                <a:moveTo>
                  <a:pt x="0" y="0"/>
                </a:moveTo>
                <a:lnTo>
                  <a:pt x="6087301" y="0"/>
                </a:lnTo>
                <a:lnTo>
                  <a:pt x="6087301" y="4704761"/>
                </a:lnTo>
                <a:lnTo>
                  <a:pt x="0" y="4704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1500" y="2870158"/>
            <a:ext cx="15266491" cy="586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518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Método de Pago: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Mayor permanencia con tarjetas de crédito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(84,8%) 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y transferencia bancaria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(83,3%)</a:t>
            </a: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.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Mayor deserción con cheque electrónico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(45,3% de churn).</a:t>
            </a:r>
          </a:p>
          <a:p>
            <a:pPr algn="l" marL="690881" indent="-345440" lvl="1">
              <a:lnSpc>
                <a:spcPts val="518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Tipo de Contrato: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Contratos de 2 años presentan mayor fidelidad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(97,2% permanencia).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Contratos mensuales con mayor churn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(42,7%).</a:t>
            </a:r>
          </a:p>
          <a:p>
            <a:pPr algn="l" marL="690881" indent="-345440" lvl="1">
              <a:lnSpc>
                <a:spcPts val="518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Servicio de Internet: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Usuarios sin servicio de internet permanecen más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(92,6%).</a:t>
            </a:r>
          </a:p>
          <a:p>
            <a:pPr algn="l">
              <a:lnSpc>
                <a:spcPts val="5184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Usuarios con fibra óptica presentan mayor churn </a:t>
            </a:r>
            <a:r>
              <a:rPr lang="en-US" b="true" sz="3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(41,9%).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533714" y="5522520"/>
            <a:ext cx="4880473" cy="3735780"/>
          </a:xfrm>
          <a:custGeom>
            <a:avLst/>
            <a:gdLst/>
            <a:ahLst/>
            <a:cxnLst/>
            <a:rect r="r" b="b" t="t" l="l"/>
            <a:pathLst>
              <a:path h="3735780" w="4880473">
                <a:moveTo>
                  <a:pt x="0" y="0"/>
                </a:moveTo>
                <a:lnTo>
                  <a:pt x="4880473" y="0"/>
                </a:lnTo>
                <a:lnTo>
                  <a:pt x="4880473" y="3735780"/>
                </a:lnTo>
                <a:lnTo>
                  <a:pt x="0" y="3735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1500" y="447675"/>
            <a:ext cx="13874948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Análisis de permanencia según variables claves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0025" y="1903863"/>
            <a:ext cx="15017948" cy="68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2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 partir de →</a:t>
            </a:r>
            <a:r>
              <a:rPr lang="en-US" b="true" sz="3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</a:t>
            </a:r>
            <a:r>
              <a:rPr lang="en-US" b="true" sz="3600">
                <a:solidFill>
                  <a:srgbClr val="D96947"/>
                </a:solidFill>
                <a:latin typeface="TT Norms Bold"/>
                <a:ea typeface="TT Norms Bold"/>
                <a:cs typeface="TT Norms Bold"/>
                <a:sym typeface="TT Norms Bold"/>
              </a:rPr>
              <a:t>groupby() + value_counts(normalize=True) + unstack()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8125"/>
            <a:ext cx="1623060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Visualización de datos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71611" y="8681466"/>
            <a:ext cx="12964120" cy="1134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Resultado:</a:t>
            </a: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Los </a:t>
            </a: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clientes que abandonan mayormente el servicio </a:t>
            </a:r>
          </a:p>
          <a:p>
            <a:pPr algn="ctr">
              <a:lnSpc>
                <a:spcPts val="4536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son aquellos que realizan gastos gastos mes a mes.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226927" y="3580627"/>
            <a:ext cx="5862064" cy="2762582"/>
          </a:xfrm>
          <a:custGeom>
            <a:avLst/>
            <a:gdLst/>
            <a:ahLst/>
            <a:cxnLst/>
            <a:rect r="r" b="b" t="t" l="l"/>
            <a:pathLst>
              <a:path h="2762582" w="5862064">
                <a:moveTo>
                  <a:pt x="0" y="0"/>
                </a:moveTo>
                <a:lnTo>
                  <a:pt x="5862063" y="0"/>
                </a:lnTo>
                <a:lnTo>
                  <a:pt x="5862063" y="2762581"/>
                </a:lnTo>
                <a:lnTo>
                  <a:pt x="0" y="2762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13569" y="1382268"/>
            <a:ext cx="9126139" cy="7159299"/>
          </a:xfrm>
          <a:custGeom>
            <a:avLst/>
            <a:gdLst/>
            <a:ahLst/>
            <a:cxnLst/>
            <a:rect r="r" b="b" t="t" l="l"/>
            <a:pathLst>
              <a:path h="7159299" w="9126139">
                <a:moveTo>
                  <a:pt x="0" y="0"/>
                </a:moveTo>
                <a:lnTo>
                  <a:pt x="9126139" y="0"/>
                </a:lnTo>
                <a:lnTo>
                  <a:pt x="9126139" y="7159299"/>
                </a:lnTo>
                <a:lnTo>
                  <a:pt x="0" y="71592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0" cap="rnd">
            <a:solidFill>
              <a:srgbClr val="EAEAEA"/>
            </a:solidFill>
            <a:prstDash val="solid"/>
            <a:round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40676" y="8625280"/>
            <a:ext cx="576048" cy="633020"/>
          </a:xfrm>
          <a:custGeom>
            <a:avLst/>
            <a:gdLst/>
            <a:ahLst/>
            <a:cxnLst/>
            <a:rect r="r" b="b" t="t" l="l"/>
            <a:pathLst>
              <a:path h="633020" w="576048">
                <a:moveTo>
                  <a:pt x="0" y="0"/>
                </a:moveTo>
                <a:lnTo>
                  <a:pt x="576048" y="0"/>
                </a:lnTo>
                <a:lnTo>
                  <a:pt x="576048" y="633020"/>
                </a:lnTo>
                <a:lnTo>
                  <a:pt x="0" y="6330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01236" y="1533140"/>
            <a:ext cx="10129889" cy="6696028"/>
          </a:xfrm>
          <a:custGeom>
            <a:avLst/>
            <a:gdLst/>
            <a:ahLst/>
            <a:cxnLst/>
            <a:rect r="r" b="b" t="t" l="l"/>
            <a:pathLst>
              <a:path h="6696028" w="10129889">
                <a:moveTo>
                  <a:pt x="0" y="0"/>
                </a:moveTo>
                <a:lnTo>
                  <a:pt x="10129889" y="0"/>
                </a:lnTo>
                <a:lnTo>
                  <a:pt x="10129889" y="6696028"/>
                </a:lnTo>
                <a:lnTo>
                  <a:pt x="0" y="6696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95250" cap="rnd">
            <a:solidFill>
              <a:srgbClr val="EAEAEA"/>
            </a:solidFill>
            <a:prstDash val="solid"/>
            <a:round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238125"/>
            <a:ext cx="1623060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Visualización de datos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23704" y="8714943"/>
            <a:ext cx="11640592" cy="1134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Resultado:</a:t>
            </a: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N</a:t>
            </a: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o hay una variación significativa relacionada </a:t>
            </a:r>
          </a:p>
          <a:p>
            <a:pPr algn="ctr">
              <a:lnSpc>
                <a:spcPts val="4536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a la tasa de abandono con respecto al género.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591882" y="8625280"/>
            <a:ext cx="576048" cy="633020"/>
          </a:xfrm>
          <a:custGeom>
            <a:avLst/>
            <a:gdLst/>
            <a:ahLst/>
            <a:cxnLst/>
            <a:rect r="r" b="b" t="t" l="l"/>
            <a:pathLst>
              <a:path h="633020" w="576048">
                <a:moveTo>
                  <a:pt x="0" y="0"/>
                </a:moveTo>
                <a:lnTo>
                  <a:pt x="576048" y="0"/>
                </a:lnTo>
                <a:lnTo>
                  <a:pt x="576048" y="633020"/>
                </a:lnTo>
                <a:lnTo>
                  <a:pt x="0" y="633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72725" y="1367713"/>
            <a:ext cx="8818834" cy="7027267"/>
          </a:xfrm>
          <a:custGeom>
            <a:avLst/>
            <a:gdLst/>
            <a:ahLst/>
            <a:cxnLst/>
            <a:rect r="r" b="b" t="t" l="l"/>
            <a:pathLst>
              <a:path h="7027267" w="8818834">
                <a:moveTo>
                  <a:pt x="0" y="0"/>
                </a:moveTo>
                <a:lnTo>
                  <a:pt x="8818834" y="0"/>
                </a:lnTo>
                <a:lnTo>
                  <a:pt x="8818834" y="7027267"/>
                </a:lnTo>
                <a:lnTo>
                  <a:pt x="0" y="70272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95250" cap="rnd">
            <a:solidFill>
              <a:srgbClr val="EAEAEA"/>
            </a:solidFill>
            <a:prstDash val="solid"/>
            <a:round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238125"/>
            <a:ext cx="1623060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Visualización de datos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9308" y="8681466"/>
            <a:ext cx="14390002" cy="1134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Resultado:</a:t>
            </a:r>
            <a:r>
              <a:rPr lang="en-US" sz="3600">
                <a:solidFill>
                  <a:srgbClr val="000000"/>
                </a:solidFill>
                <a:latin typeface="TT Norms"/>
                <a:ea typeface="TT Norms"/>
                <a:cs typeface="TT Norms"/>
                <a:sym typeface="TT Norms"/>
              </a:rPr>
              <a:t> los clientes que abandonaron el servicio son aquellos que poseen tasas de cargo mensual de media a alta.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843260" y="8625280"/>
            <a:ext cx="576048" cy="633020"/>
          </a:xfrm>
          <a:custGeom>
            <a:avLst/>
            <a:gdLst/>
            <a:ahLst/>
            <a:cxnLst/>
            <a:rect r="r" b="b" t="t" l="l"/>
            <a:pathLst>
              <a:path h="633020" w="576048">
                <a:moveTo>
                  <a:pt x="0" y="0"/>
                </a:moveTo>
                <a:lnTo>
                  <a:pt x="576048" y="0"/>
                </a:lnTo>
                <a:lnTo>
                  <a:pt x="576048" y="633020"/>
                </a:lnTo>
                <a:lnTo>
                  <a:pt x="0" y="633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DAGuMBLnS3o</dc:identifier>
  <dcterms:modified xsi:type="dcterms:W3CDTF">2011-08-01T06:04:30Z</dcterms:modified>
  <cp:revision>1</cp:revision>
  <dc:title>Presentación Proyecto Data Science</dc:title>
</cp:coreProperties>
</file>