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y="6858000" cx="12192000"/>
  <p:notesSz cx="6858000" cy="9144000"/>
  <p:embeddedFontLst>
    <p:embeddedFont>
      <p:font typeface="Corbel"/>
      <p:regular r:id="rId22"/>
      <p:bold r:id="rId23"/>
      <p:italic r:id="rId24"/>
      <p:boldItalic r:id="rId2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font" Target="fonts/Corbel-regular.fntdata"/><Relationship Id="rId21" Type="http://schemas.openxmlformats.org/officeDocument/2006/relationships/slide" Target="slides/slide17.xml"/><Relationship Id="rId24" Type="http://schemas.openxmlformats.org/officeDocument/2006/relationships/font" Target="fonts/Corbel-italic.fntdata"/><Relationship Id="rId23" Type="http://schemas.openxmlformats.org/officeDocument/2006/relationships/font" Target="fonts/Corbel-bold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font" Target="fonts/Corbel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dd8c7be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g2b6dd8c7be_1_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6dd8c7be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g2b6dd8c7be_1_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6dd8c7be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g2b6dd8c7be_1_1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6dd8c7be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g2b6dd8c7be_1_2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71d70e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g2b71d70e68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showMasterSp="0" type="title">
  <p:cSld name="TITLE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20000" w="12000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20000" w="12000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b="0" i="0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27" name="Google Shape;27;p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b="0" i="0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ctr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ctr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8" name="Google Shape;28;p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9" name="Google Shape;29;p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0" name="Google Shape;30;p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panorámica con descripción">
  <p:cSld name="Imagen panorámica con descripció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4" name="Google Shape;84;p1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5" name="Google Shape;85;p1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6" name="Google Shape;86;p1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7" name="Google Shape;87;p1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8" name="Google Shape;88;p1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descripción">
  <p:cSld name="Título y descripció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1" name="Google Shape;91;p1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2" name="Google Shape;92;p1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3" name="Google Shape;93;p1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94" name="Google Shape;94;p1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 con descripción">
  <p:cSld name="Cita con descripción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9" name="Google Shape;99;p1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0" name="Google Shape;100;p1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1" name="Google Shape;101;p1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2" name="Google Shape;102;p1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3" name="Google Shape;103;p1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rjeta de nombre">
  <p:cSld name="Tarjeta de nombre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06" name="Google Shape;106;p1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7" name="Google Shape;107;p1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8" name="Google Shape;108;p1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09" name="Google Shape;109;p1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itar la tarjeta de nombre">
  <p:cSld name="Citar la tarjeta de nombre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i="0" sz="3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5" name="Google Shape;115;p1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6" name="Google Shape;116;p1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7" name="Google Shape;117;p1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18" name="Google Shape;118;p1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dadero o falso">
  <p:cSld name="Verdadero o falso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1" name="Google Shape;121;p1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2" name="Google Shape;122;p1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3" name="Google Shape;123;p1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4" name="Google Shape;124;p1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5" name="Google Shape;125;p1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28" name="Google Shape;128;p1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29" name="Google Shape;129;p1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0" name="Google Shape;130;p1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1" name="Google Shape;131;p1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5" name="Google Shape;135;p1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6" name="Google Shape;136;p1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37" name="Google Shape;137;p1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3" name="Google Shape;33;p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4" name="Google Shape;34;p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5" name="Google Shape;35;p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36" name="Google Shape;36;p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39" name="Google Shape;39;p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28600" lvl="0" marL="457200" marR="0" rtl="0" algn="r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b="0" i="0" sz="1400" u="none" cap="none" strike="noStrik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0" name="Google Shape;40;p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1" name="Google Shape;41;p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2" name="Google Shape;42;p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6" name="Google Shape;46;p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8" name="Google Shape;48;p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49" name="Google Shape;49;p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2" name="Google Shape;52;p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-228600" lvl="0" marL="457200" marR="0" rtl="0" algn="l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b="0" i="0" sz="2800" u="none" cap="none" strike="noStrik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b="1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1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1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94335" lvl="0" marL="457200" marR="0" rtl="0" algn="l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75919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5750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3908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39089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39089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39089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3909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3909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7" name="Google Shape;57;p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58" name="Google Shape;58;p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1" name="Google Shape;61;p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2" name="Google Shape;62;p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6" name="Google Shape;66;p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67" name="Google Shape;67;p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0" name="Google Shape;70;p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12750" lvl="0" marL="457200" marR="0" rtl="0" algn="l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394335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75919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57505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1" name="Google Shape;71;p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2" name="Google Shape;72;p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3" name="Google Shape;73;p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4" name="Google Shape;74;p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i="0" sz="2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7" name="Google Shape;77;p1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8" name="Google Shape;78;p1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marR="0" rtl="0" algn="ctr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22860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228600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228600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228600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228600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228600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228600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228600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b="0" i="0" sz="9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79" name="Google Shape;79;p1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0" name="Google Shape;80;p1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81" name="Google Shape;81;p1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 rotWithShape="1">
          <a:blip r:embed="rId1">
            <a:alphaModFix/>
          </a:blip>
          <a:stretch>
            <a:fillRect b="0" l="0" r="0" t="0"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120000" w="12000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120000" w="12000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120000" w="12000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120000" w="12000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20000" w="12000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2pPr>
            <a:lvl3pPr indent="0" lvl="2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3pPr>
            <a:lvl4pPr indent="0" lvl="3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4pPr>
            <a:lvl5pPr indent="0" lvl="4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5pPr>
            <a:lvl6pPr indent="0" lvl="5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6pPr>
            <a:lvl7pPr indent="0" lvl="6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7pPr>
            <a:lvl8pPr indent="0" lvl="7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8pPr>
            <a:lvl9pPr indent="0" lvl="8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449580" lvl="0" marL="457200" marR="0" rtl="0" algn="l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5" name="Google Shape;15;p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6" name="Google Shape;16;p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7" name="Google Shape;17;p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6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jpg"/><Relationship Id="rId4" Type="http://schemas.openxmlformats.org/officeDocument/2006/relationships/image" Target="../media/image18.jpg"/><Relationship Id="rId5" Type="http://schemas.openxmlformats.org/officeDocument/2006/relationships/image" Target="../media/image14.jpg"/><Relationship Id="rId6" Type="http://schemas.openxmlformats.org/officeDocument/2006/relationships/image" Target="../media/image10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3.jpg"/><Relationship Id="rId4" Type="http://schemas.openxmlformats.org/officeDocument/2006/relationships/image" Target="../media/image1.jp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jpg"/><Relationship Id="rId4" Type="http://schemas.openxmlformats.org/officeDocument/2006/relationships/image" Target="../media/image16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jpg"/><Relationship Id="rId4" Type="http://schemas.openxmlformats.org/officeDocument/2006/relationships/image" Target="../media/image1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1.jpg"/><Relationship Id="rId4" Type="http://schemas.openxmlformats.org/officeDocument/2006/relationships/image" Target="../media/image5.jpg"/><Relationship Id="rId5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/>
          <p:nvPr>
            <p:ph type="ctrTitle"/>
          </p:nvPr>
        </p:nvSpPr>
        <p:spPr>
          <a:xfrm>
            <a:off x="2928425" y="1047300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Evaluación de Proyecto</a:t>
            </a:r>
            <a:endParaRPr i="0" sz="6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i="1" lang="en-US" sz="4800">
                <a:latin typeface="Arial"/>
                <a:ea typeface="Arial"/>
                <a:cs typeface="Arial"/>
                <a:sym typeface="Arial"/>
              </a:rPr>
              <a:t>Planta productora de huevo en polvo</a:t>
            </a:r>
            <a:br>
              <a:rPr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i="0" lang="en-US" sz="6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OVOTUVI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b="0" i="0" lang="en-US" sz="6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b="0" i="0" sz="6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9"/>
          <p:cNvSpPr txBox="1"/>
          <p:nvPr>
            <p:ph idx="1" type="subTitle"/>
          </p:nvPr>
        </p:nvSpPr>
        <p:spPr>
          <a:xfrm>
            <a:off x="4515377" y="4008817"/>
            <a:ext cx="6987600" cy="22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Titular</a:t>
            </a:r>
            <a:br>
              <a:rPr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Mandagar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</a:t>
            </a:r>
            <a:r>
              <a:rPr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Rivas, Gonzalo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JTP</a:t>
            </a:r>
            <a:b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íaz, Gastón</a:t>
            </a:r>
            <a:endParaRPr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r"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Arial"/>
              <a:buNone/>
            </a:pPr>
            <a:r>
              <a:rPr b="1"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</a:t>
            </a:r>
            <a:b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i="0" lang="en-US" sz="1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Pasquini, Adr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ián</a:t>
            </a:r>
            <a:endParaRPr i="0" sz="1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/>
          <p:nvPr>
            <p:ph type="title"/>
          </p:nvPr>
        </p:nvSpPr>
        <p:spPr>
          <a:xfrm>
            <a:off x="1497800" y="-78825"/>
            <a:ext cx="9596700" cy="1306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Econométrico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/>
          <p:nvPr>
            <p:ph idx="1" type="body"/>
          </p:nvPr>
        </p:nvSpPr>
        <p:spPr>
          <a:xfrm>
            <a:off x="1396449" y="1752600"/>
            <a:ext cx="4399800" cy="444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b="1" i="0" lang="en-US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b="1"/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Coeficientes de Regresión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Raíz Unitaria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de Ramsey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Cambio Estructural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Autocorrelación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normalidad de los residuos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2" marL="12001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de White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2" marL="914400" marR="0" rtl="0" algn="l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r>
              <a:t/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959175" y="1227665"/>
            <a:ext cx="3716400" cy="619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ct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</a:rPr>
              <a:t>Ecuación</a:t>
            </a:r>
            <a:endParaRPr b="1" i="0" sz="2800" u="none" cap="none" strike="noStrike"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85271" y="2772967"/>
            <a:ext cx="5810235" cy="389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b="29520" l="21119" r="22305" t="58694"/>
          <a:stretch/>
        </p:blipFill>
        <p:spPr>
          <a:xfrm>
            <a:off x="6102207" y="1926166"/>
            <a:ext cx="5776365" cy="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/>
          <p:nvPr>
            <p:ph type="title"/>
          </p:nvPr>
        </p:nvSpPr>
        <p:spPr>
          <a:xfrm>
            <a:off x="1484300" y="138200"/>
            <a:ext cx="10018800" cy="1258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Econométrico 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1484310" y="795424"/>
            <a:ext cx="39234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Proyección del PBI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1793250" y="2779325"/>
            <a:ext cx="2816400" cy="198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en-US" sz="2400"/>
              <a:t>Aumento 2% - Periodo 1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i="1" lang="en-US" sz="2400"/>
              <a:t>Caída 0,8% - Periodo 2</a:t>
            </a:r>
            <a:endParaRPr i="1"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925" y="1679225"/>
            <a:ext cx="6073524" cy="4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/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¿Qué es el huevo en polvo?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Nuestro producto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/>
          <p:nvPr>
            <p:ph type="title"/>
          </p:nvPr>
        </p:nvSpPr>
        <p:spPr>
          <a:xfrm>
            <a:off x="1602925" y="1633200"/>
            <a:ext cx="10495800" cy="4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b="1" i="1" lang="en-US" sz="3600">
                <a:latin typeface="Arial"/>
                <a:ea typeface="Arial"/>
                <a:cs typeface="Arial"/>
                <a:sym typeface="Arial"/>
              </a:rPr>
              <a:t>Ventajas de su uso</a:t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b="1" i="1" lang="en-US" sz="3600">
                <a:latin typeface="Arial"/>
                <a:ea typeface="Arial"/>
                <a:cs typeface="Arial"/>
                <a:sym typeface="Arial"/>
              </a:rPr>
              <a:t>Relación huevo entero/en polvo</a:t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  <a:p>
            <a:pPr indent="-457200" lvl="0" marL="457200" marR="0" rtl="0" algn="l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b="1" i="1" lang="en-US" sz="3600">
                <a:latin typeface="Arial"/>
                <a:ea typeface="Arial"/>
                <a:cs typeface="Arial"/>
                <a:sym typeface="Arial"/>
              </a:rPr>
              <a:t>Condiciones de almacenamiento</a:t>
            </a:r>
            <a:endParaRPr b="1" i="1" sz="36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30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/>
          <p:nvPr>
            <p:ph type="title"/>
          </p:nvPr>
        </p:nvSpPr>
        <p:spPr>
          <a:xfrm>
            <a:off x="1341811" y="-1194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Proceso de fabricación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/>
          <p:nvPr>
            <p:ph type="title"/>
          </p:nvPr>
        </p:nvSpPr>
        <p:spPr>
          <a:xfrm>
            <a:off x="1567325" y="1633200"/>
            <a:ext cx="5178000" cy="47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Recepción y clasificación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Lavado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Quebrado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Filtrado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Pasteurización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Deshidratación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-381000" lvl="0" marL="457200" marR="0" rtl="0" algn="l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b="1" i="1" lang="en-US" sz="2400">
                <a:latin typeface="Arial"/>
                <a:ea typeface="Arial"/>
                <a:cs typeface="Arial"/>
                <a:sym typeface="Arial"/>
              </a:rPr>
              <a:t>Envasado</a:t>
            </a:r>
            <a:endParaRPr b="1" i="1" sz="24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350" y="1440525"/>
            <a:ext cx="3772450" cy="4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1484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Diagrama de distribución en planta ó Layout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375" y="1752600"/>
            <a:ext cx="10536251" cy="389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/>
          <p:nvPr>
            <p:ph type="title"/>
          </p:nvPr>
        </p:nvSpPr>
        <p:spPr>
          <a:xfrm>
            <a:off x="1484300" y="0"/>
            <a:ext cx="10018800" cy="1452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Localización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113" y="1238950"/>
            <a:ext cx="8547175" cy="52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/>
          <p:nvPr>
            <p:ph type="title"/>
          </p:nvPr>
        </p:nvSpPr>
        <p:spPr>
          <a:xfrm>
            <a:off x="1473050" y="661275"/>
            <a:ext cx="10328700" cy="17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 sz="4800">
                <a:latin typeface="Arial"/>
                <a:ea typeface="Arial"/>
                <a:cs typeface="Arial"/>
                <a:sym typeface="Arial"/>
              </a:rPr>
              <a:t>Envasado y distribución</a:t>
            </a:r>
            <a:endParaRPr b="1" sz="48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39675" y="1840550"/>
            <a:ext cx="3595450" cy="51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/>
          <p:nvPr>
            <p:ph type="title"/>
          </p:nvPr>
        </p:nvSpPr>
        <p:spPr>
          <a:xfrm>
            <a:off x="905775" y="2176200"/>
            <a:ext cx="10872300" cy="210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b="1" lang="en-US" sz="6000">
                <a:latin typeface="Arial"/>
                <a:ea typeface="Arial"/>
                <a:cs typeface="Arial"/>
                <a:sym typeface="Arial"/>
              </a:rPr>
              <a:t>¡Muchas gracias!</a:t>
            </a:r>
            <a:endParaRPr b="1" sz="6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/>
          <p:nvPr>
            <p:ph type="title"/>
          </p:nvPr>
        </p:nvSpPr>
        <p:spPr>
          <a:xfrm>
            <a:off x="1484300" y="248100"/>
            <a:ext cx="10018800" cy="59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Temas a abordar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/>
          <p:nvPr>
            <p:ph idx="1" type="body"/>
          </p:nvPr>
        </p:nvSpPr>
        <p:spPr>
          <a:xfrm>
            <a:off x="1838350" y="1058900"/>
            <a:ext cx="9153000" cy="4876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8034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Rentabilidad. TIR, VAN, Flujo de Caja Acumulado, Cuadro de Resultados</a:t>
            </a:r>
            <a:endParaRPr i="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Econométrico</a:t>
            </a:r>
            <a:endParaRPr i="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 Sensibilidad, Montecarlo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18034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Inversión</a:t>
            </a:r>
            <a:endParaRPr i="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8034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Riesgo, Ke, Wacc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18034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Financiamiento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indent="-180340" lvl="0" marL="285750" marR="0" rtl="0" algn="l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i="1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fabricación</a:t>
            </a:r>
            <a:endParaRPr i="1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/>
          <p:nvPr>
            <p:ph type="title"/>
          </p:nvPr>
        </p:nvSpPr>
        <p:spPr>
          <a:xfrm>
            <a:off x="1279358" y="-31224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Rentabilidad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/>
          <p:nvPr>
            <p:ph idx="1" type="body"/>
          </p:nvPr>
        </p:nvSpPr>
        <p:spPr>
          <a:xfrm>
            <a:off x="1216274" y="79175"/>
            <a:ext cx="3916200" cy="7007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907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•"/>
            </a:pP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TIR Proyecto:  31,57%</a:t>
            </a:r>
            <a:b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(Mayor que el Wacc “18,5%”)</a:t>
            </a:r>
            <a:endParaRPr b="1" sz="1800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TIR Accionista: 34,91%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b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85750" lvl="0" marL="2857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</a:t>
            </a: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(WACC)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b="1" lang="en-US" sz="3000">
                <a:latin typeface="Arial"/>
                <a:ea typeface="Arial"/>
                <a:cs typeface="Arial"/>
                <a:sym typeface="Arial"/>
              </a:rPr>
              <a:t>$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15.741.818 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132563" y="3798391"/>
            <a:ext cx="7063083" cy="125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68940" y="5055692"/>
            <a:ext cx="4221863" cy="110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132563" y="1182414"/>
            <a:ext cx="7046495" cy="128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356600" y="2464237"/>
            <a:ext cx="3832012" cy="12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/>
          <p:nvPr>
            <p:ph idx="1" type="body"/>
          </p:nvPr>
        </p:nvSpPr>
        <p:spPr>
          <a:xfrm>
            <a:off x="1577234" y="3934304"/>
            <a:ext cx="4302619" cy="121542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3509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1" i="0" lang="en-US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Caja</a:t>
            </a:r>
            <a:endParaRPr b="1" i="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577234" y="31531"/>
            <a:ext cx="4429500" cy="13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43509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</a:rPr>
              <a:t>Cuadro de Resultados</a:t>
            </a:r>
            <a:endParaRPr b="1" sz="2400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97800" y="1317375"/>
            <a:ext cx="6168250" cy="27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77806" y="1212790"/>
            <a:ext cx="4120297" cy="284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 b="42069" l="20451" r="5601" t="48207"/>
          <a:stretch/>
        </p:blipFill>
        <p:spPr>
          <a:xfrm>
            <a:off x="1577225" y="4914350"/>
            <a:ext cx="10137101" cy="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6">
            <a:alphaModFix/>
          </a:blip>
          <a:srcRect b="31034" l="22225" r="13290" t="60792"/>
          <a:stretch/>
        </p:blipFill>
        <p:spPr>
          <a:xfrm>
            <a:off x="4776952" y="5864770"/>
            <a:ext cx="6977664" cy="9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/>
          <p:nvPr>
            <p:ph type="title"/>
          </p:nvPr>
        </p:nvSpPr>
        <p:spPr>
          <a:xfrm>
            <a:off x="1069973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/>
          <p:nvPr>
            <p:ph idx="1" type="body"/>
          </p:nvPr>
        </p:nvSpPr>
        <p:spPr>
          <a:xfrm>
            <a:off x="1233045" y="1466193"/>
            <a:ext cx="4142993" cy="528144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Input: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Precio de Venta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Huevo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Anticongelante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Mano de Obra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Energía Eléctrica</a:t>
            </a:r>
            <a:endParaRPr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35062" y="1576552"/>
            <a:ext cx="7374843" cy="481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/>
          <p:nvPr>
            <p:ph idx="1" type="body"/>
          </p:nvPr>
        </p:nvSpPr>
        <p:spPr>
          <a:xfrm>
            <a:off x="1682374" y="1171800"/>
            <a:ext cx="27657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Distribuciones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13050" y="1989776"/>
            <a:ext cx="5209175" cy="32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92526" y="1989775"/>
            <a:ext cx="5175474" cy="32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485375" y="5251289"/>
            <a:ext cx="37065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7170" lvl="0" marL="28575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Media: 13.215.556,53$</a:t>
            </a:r>
            <a:endParaRPr i="0" sz="2400" u="none" cap="none" strike="noStrike">
              <a:solidFill>
                <a:schemeClr val="dk1"/>
              </a:solidFill>
            </a:endParaRPr>
          </a:p>
          <a:p>
            <a:pPr indent="-217170" lvl="0" marL="285750" marR="0" rtl="0" algn="r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Max: 40.649.277,79$</a:t>
            </a:r>
            <a:endParaRPr sz="2400"/>
          </a:p>
          <a:p>
            <a:pPr indent="-217170" lvl="0" marL="285750" marR="0" rtl="0" algn="r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Min: -13.687.317$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861374" y="5251313"/>
            <a:ext cx="3706500" cy="154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17170" lvl="0" marL="285750" marR="0" rtl="0" algn="r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Media: 29,24%</a:t>
            </a:r>
            <a:endParaRPr sz="2400"/>
          </a:p>
          <a:p>
            <a:pPr indent="-217170" lvl="0" marL="285750" marR="0" rtl="0" algn="r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Max: 50,36%</a:t>
            </a:r>
            <a:endParaRPr sz="2400"/>
          </a:p>
          <a:p>
            <a:pPr indent="-217170" lvl="0" marL="285750" marR="0" rtl="0" algn="r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i="0" lang="en-US" sz="2400" u="none" cap="none" strike="noStrike">
                <a:solidFill>
                  <a:schemeClr val="dk1"/>
                </a:solidFill>
              </a:rPr>
              <a:t>Min: -7,5%</a:t>
            </a:r>
            <a:endParaRPr i="0" sz="2400" u="none" cap="none" strike="noStrik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9284" y="3005953"/>
            <a:ext cx="9088766" cy="56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949284" y="4053080"/>
            <a:ext cx="9088766" cy="56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/>
          <p:nvPr>
            <p:ph idx="1" type="body"/>
          </p:nvPr>
        </p:nvSpPr>
        <p:spPr>
          <a:xfrm>
            <a:off x="1467374" y="1942000"/>
            <a:ext cx="7812000" cy="58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b="1" i="0" lang="en-US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Probabilidades de flujo de fondo negativo</a:t>
            </a:r>
            <a:endParaRPr b="1" i="0" sz="2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/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Financiamiento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08075" y="4303099"/>
            <a:ext cx="10287575" cy="11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 amt="78000"/>
          </a:blip>
          <a:srcRect b="0" l="0" r="0" t="0"/>
          <a:stretch/>
        </p:blipFill>
        <p:spPr>
          <a:xfrm>
            <a:off x="3684858" y="1972441"/>
            <a:ext cx="5617623" cy="211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1342642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i="0" lang="en-US" sz="4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Inversiones y Estructuración del Capital</a:t>
            </a:r>
            <a:endParaRPr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10646" l="0" r="0" t="0"/>
          <a:stretch/>
        </p:blipFill>
        <p:spPr>
          <a:xfrm>
            <a:off x="709450" y="1403499"/>
            <a:ext cx="4508749" cy="502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b="22033" l="19335" r="0" t="0"/>
          <a:stretch/>
        </p:blipFill>
        <p:spPr>
          <a:xfrm>
            <a:off x="5575755" y="1752602"/>
            <a:ext cx="6510100" cy="156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300" y="4275125"/>
            <a:ext cx="5340050" cy="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