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5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12192000" cy="6858000"/>
  <p:notesSz cx="6858000" cy="9144000"/>
  <p:embeddedFontLst>
    <p:embeddedFont>
      <p:font typeface="Corbel" panose="020B0503020204020204" pitchFamily="3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954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0" name="Google Shape;140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p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2" name="Google Shape;212;p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1" name="Google Shape;221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9" name="Google Shape;229;p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2b6dd8c7be_1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5" name="Google Shape;235;g2b6dd8c7be_1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1" name="Google Shape;241;g2b6dd8c7be_1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2" name="Google Shape;242;g2b6dd8c7be_1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g2b6dd8c7be_1_1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48" name="Google Shape;248;g2b6dd8c7be_1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2b6dd8c7be_1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54" name="Google Shape;254;g2b6dd8c7be_1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Google Shape;259;g2b71d70e68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60" name="Google Shape;260;g2b71d70e68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3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46" name="Google Shape;146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2" name="Google Shape;152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62" name="Google Shape;162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2" name="Google Shape;172;p8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9" name="Google Shape;179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89" name="Google Shape;189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7" name="Google Shape;197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4" name="Google Shape;204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matchingName="Diapositiva de título" type="title">
  <p:cSld name="TITLE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oogle Shape;19;p2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0" name="Google Shape;20;p2"/>
            <p:cNvSpPr/>
            <p:nvPr/>
          </p:nvSpPr>
          <p:spPr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6098"/>
                  </a:moveTo>
                  <a:lnTo>
                    <a:pt x="40298" y="120000"/>
                  </a:lnTo>
                  <a:lnTo>
                    <a:pt x="120000" y="0"/>
                  </a:lnTo>
                  <a:lnTo>
                    <a:pt x="77014" y="0"/>
                  </a:lnTo>
                  <a:lnTo>
                    <a:pt x="0" y="116098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Google Shape;21;p2"/>
            <p:cNvSpPr/>
            <p:nvPr/>
          </p:nvSpPr>
          <p:spPr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41411" y="120000"/>
                  </a:moveTo>
                  <a:lnTo>
                    <a:pt x="120000" y="0"/>
                  </a:lnTo>
                  <a:lnTo>
                    <a:pt x="75644" y="0"/>
                  </a:lnTo>
                  <a:lnTo>
                    <a:pt x="0" y="115938"/>
                  </a:lnTo>
                  <a:lnTo>
                    <a:pt x="40306" y="119786"/>
                  </a:lnTo>
                  <a:lnTo>
                    <a:pt x="41411" y="12000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22" name="Google Shape;22;p2"/>
            <p:cNvSpPr/>
            <p:nvPr/>
          </p:nvSpPr>
          <p:spPr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4696" y="120000"/>
                  </a:lnTo>
                  <a:lnTo>
                    <a:pt x="119999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23" name="Google Shape;23;p2"/>
            <p:cNvSpPr/>
            <p:nvPr/>
          </p:nvSpPr>
          <p:spPr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0" y="0"/>
                  </a:lnTo>
                  <a:lnTo>
                    <a:pt x="115540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24" name="Google Shape;24;p2"/>
            <p:cNvSpPr/>
            <p:nvPr/>
          </p:nvSpPr>
          <p:spPr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24" y="137"/>
                  </a:lnTo>
                  <a:lnTo>
                    <a:pt x="87492" y="120000"/>
                  </a:lnTo>
                  <a:lnTo>
                    <a:pt x="120000" y="120000"/>
                  </a:lnTo>
                  <a:lnTo>
                    <a:pt x="9365" y="260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25" name="Google Shape;25;p2"/>
            <p:cNvSpPr/>
            <p:nvPr/>
          </p:nvSpPr>
          <p:spPr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14030" y="4940"/>
                  </a:lnTo>
                  <a:lnTo>
                    <a:pt x="12116" y="2670"/>
                  </a:lnTo>
                  <a:lnTo>
                    <a:pt x="11957" y="2537"/>
                  </a:lnTo>
                  <a:lnTo>
                    <a:pt x="0" y="0"/>
                  </a:lnTo>
                  <a:lnTo>
                    <a:pt x="0" y="133"/>
                  </a:lnTo>
                  <a:lnTo>
                    <a:pt x="9018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26" name="Google Shape;26;p2"/>
          <p:cNvSpPr txBox="1"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  <a:defRPr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27" name="Google Shape;27;p2"/>
          <p:cNvSpPr txBox="1"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 rtl="0">
              <a:spcBef>
                <a:spcPts val="42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ctr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ctr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8" name="Google Shape;28;p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29" name="Google Shape;29;p2"/>
          <p:cNvSpPr txBox="1">
            <a:spLocks noGrp="1"/>
          </p:cNvSpPr>
          <p:nvPr>
            <p:ph type="ftr" idx="11"/>
          </p:nvPr>
        </p:nvSpPr>
        <p:spPr>
          <a:xfrm>
            <a:off x="5332412" y="5883275"/>
            <a:ext cx="4324044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0" name="Google Shape;30;p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panorámica con descripción">
  <p:cSld name="Imagen panorámica con descripción">
    <p:spTree>
      <p:nvGrpSpPr>
        <p:cNvPr id="1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1"/>
          <p:cNvSpPr txBox="1"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4" name="Google Shape;84;p11"/>
          <p:cNvSpPr>
            <a:spLocks noGrp="1"/>
          </p:cNvSpPr>
          <p:nvPr>
            <p:ph type="pic" idx="2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5" name="Google Shape;85;p11"/>
          <p:cNvSpPr txBox="1">
            <a:spLocks noGrp="1"/>
          </p:cNvSpPr>
          <p:nvPr>
            <p:ph type="body" idx="1"/>
          </p:nvPr>
        </p:nvSpPr>
        <p:spPr>
          <a:xfrm>
            <a:off x="1484311" y="5299603"/>
            <a:ext cx="10018711" cy="4937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28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6" name="Google Shape;86;p1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7" name="Google Shape;87;p1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descripción">
  <p:cSld name="Título y descripción"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2"/>
          <p:cNvSpPr txBox="1"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12"/>
          <p:cNvSpPr txBox="1"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2" name="Google Shape;92;p12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3" name="Google Shape;93;p12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94" name="Google Shape;94;p12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 con descripción">
  <p:cSld name="Cita con descripción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97" name="Google Shape;97;p13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98" name="Google Shape;98;p13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99" name="Google Shape;99;p13"/>
          <p:cNvSpPr txBox="1">
            <a:spLocks noGrp="1"/>
          </p:cNvSpPr>
          <p:nvPr>
            <p:ph type="body" idx="1"/>
          </p:nvPr>
        </p:nvSpPr>
        <p:spPr>
          <a:xfrm>
            <a:off x="2436811" y="3428999"/>
            <a:ext cx="8532815" cy="381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0" name="Google Shape;100;p13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1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1" name="Google Shape;101;p1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2" name="Google Shape;102;p1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3" name="Google Shape;103;p13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rjeta de nombre">
  <p:cSld name="Tarjeta de nombre"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06" name="Google Shape;106;p14"/>
          <p:cNvSpPr txBox="1"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7" name="Google Shape;107;p1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8" name="Google Shape;108;p1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09" name="Google Shape;109;p1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itar la tarjeta de nombre">
  <p:cSld name="Citar la tarjeta de nombre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15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“</a:t>
            </a:r>
            <a:endParaRPr/>
          </a:p>
        </p:txBody>
      </p:sp>
      <p:sp>
        <p:nvSpPr>
          <p:cNvPr id="112" name="Google Shape;112;p15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Corbel"/>
              <a:buNone/>
            </a:pPr>
            <a:r>
              <a:rPr lang="en-US" sz="8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”</a:t>
            </a:r>
            <a:endParaRPr/>
          </a:p>
        </p:txBody>
      </p:sp>
      <p:sp>
        <p:nvSpPr>
          <p:cNvPr id="113" name="Google Shape;113;p15"/>
          <p:cNvSpPr txBox="1"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orbel"/>
              <a:buNone/>
              <a:defRPr sz="3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14" name="Google Shape;114;p15"/>
          <p:cNvSpPr txBox="1">
            <a:spLocks noGrp="1"/>
          </p:cNvSpPr>
          <p:nvPr>
            <p:ph type="body" idx="1"/>
          </p:nvPr>
        </p:nvSpPr>
        <p:spPr>
          <a:xfrm>
            <a:off x="1484313" y="3886200"/>
            <a:ext cx="10018710" cy="889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r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5" name="Google Shape;115;p15"/>
          <p:cNvSpPr txBox="1">
            <a:spLocks noGrp="1"/>
          </p:cNvSpPr>
          <p:nvPr>
            <p:ph type="body" idx="2"/>
          </p:nvPr>
        </p:nvSpPr>
        <p:spPr>
          <a:xfrm>
            <a:off x="1484312" y="4775200"/>
            <a:ext cx="10018710" cy="10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6" name="Google Shape;116;p1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7" name="Google Shape;117;p1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18" name="Google Shape;118;p1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dadero o falso">
  <p:cSld name="Verdadero o falso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6"/>
          <p:cNvSpPr txBox="1"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1" name="Google Shape;121;p16"/>
          <p:cNvSpPr txBox="1">
            <a:spLocks noGrp="1"/>
          </p:cNvSpPr>
          <p:nvPr>
            <p:ph type="body" idx="1"/>
          </p:nvPr>
        </p:nvSpPr>
        <p:spPr>
          <a:xfrm>
            <a:off x="1484312" y="3505200"/>
            <a:ext cx="10018713" cy="83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2" name="Google Shape;122;p16"/>
          <p:cNvSpPr txBox="1">
            <a:spLocks noGrp="1"/>
          </p:cNvSpPr>
          <p:nvPr>
            <p:ph type="body" idx="2"/>
          </p:nvPr>
        </p:nvSpPr>
        <p:spPr>
          <a:xfrm>
            <a:off x="1484311" y="4343400"/>
            <a:ext cx="10018713" cy="144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3" name="Google Shape;123;p1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4" name="Google Shape;124;p1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5" name="Google Shape;125;p1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texto vertical" type="vertTx">
  <p:cSld name="VERTICAL_TEXT">
    <p:spTree>
      <p:nvGrpSpPr>
        <p:cNvPr id="1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8" name="Google Shape;128;p17"/>
          <p:cNvSpPr txBox="1">
            <a:spLocks noGrp="1"/>
          </p:cNvSpPr>
          <p:nvPr>
            <p:ph type="body" idx="1"/>
          </p:nvPr>
        </p:nvSpPr>
        <p:spPr>
          <a:xfrm rot="5400000">
            <a:off x="4931566" y="-780257"/>
            <a:ext cx="3124201" cy="100187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29" name="Google Shape;129;p1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0" name="Google Shape;130;p1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1" name="Google Shape;131;p1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vertical y texto" type="vertTitleAndTx">
  <p:cSld name="VERTICAL_TITLE_AND_VERTICAL_TEXT">
    <p:spTree>
      <p:nvGrpSpPr>
        <p:cNvPr id="1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" name="Google Shape;133;p18"/>
          <p:cNvSpPr txBox="1">
            <a:spLocks noGrp="1"/>
          </p:cNvSpPr>
          <p:nvPr>
            <p:ph type="title"/>
          </p:nvPr>
        </p:nvSpPr>
        <p:spPr>
          <a:xfrm rot="5400000">
            <a:off x="8065140" y="2353315"/>
            <a:ext cx="5105400" cy="17703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34" name="Google Shape;134;p18"/>
          <p:cNvSpPr txBox="1">
            <a:spLocks noGrp="1"/>
          </p:cNvSpPr>
          <p:nvPr>
            <p:ph type="body" idx="1"/>
          </p:nvPr>
        </p:nvSpPr>
        <p:spPr>
          <a:xfrm rot="5400000">
            <a:off x="2941483" y="-771371"/>
            <a:ext cx="5105400" cy="801974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5" name="Google Shape;135;p1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6" name="Google Shape;136;p1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37" name="Google Shape;137;p1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y objetos" type="obj">
  <p:cSld name="OBJEC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3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3" name="Google Shape;33;p3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4" name="Google Shape;34;p3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5" name="Google Shape;35;p3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36" name="Google Shape;36;p3"/>
          <p:cNvSpPr txBox="1">
            <a:spLocks noGrp="1"/>
          </p:cNvSpPr>
          <p:nvPr>
            <p:ph type="sldNum" idx="12"/>
          </p:nvPr>
        </p:nvSpPr>
        <p:spPr>
          <a:xfrm>
            <a:off x="10951856" y="5867131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cabezado de sección" type="secHead">
  <p:cSld name="SECTION_HEADER"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Google Shape;38;p4"/>
          <p:cNvSpPr txBox="1"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39" name="Google Shape;39;p4"/>
          <p:cNvSpPr txBox="1"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28600" algn="r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None/>
              <a:defRPr sz="1400" b="0" i="0" u="none" strike="noStrike" cap="none">
                <a:solidFill>
                  <a:srgbClr val="888888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0" name="Google Shape;40;p4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1" name="Google Shape;41;p4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2" name="Google Shape;42;p4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os objetos" type="twoObj">
  <p:cSld name="TWO_OBJECTS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5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45" name="Google Shape;45;p5"/>
          <p:cNvSpPr txBox="1">
            <a:spLocks noGrp="1"/>
          </p:cNvSpPr>
          <p:nvPr>
            <p:ph type="body" idx="1"/>
          </p:nvPr>
        </p:nvSpPr>
        <p:spPr>
          <a:xfrm>
            <a:off x="1484312" y="2666999"/>
            <a:ext cx="4895055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6" name="Google Shape;46;p5"/>
          <p:cNvSpPr txBox="1">
            <a:spLocks noGrp="1"/>
          </p:cNvSpPr>
          <p:nvPr>
            <p:ph type="body" idx="2"/>
          </p:nvPr>
        </p:nvSpPr>
        <p:spPr>
          <a:xfrm>
            <a:off x="6607967" y="2667000"/>
            <a:ext cx="4895056" cy="3124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7" name="Google Shape;47;p5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8" name="Google Shape;48;p5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49" name="Google Shape;49;p5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ción" type="twoTxTwoObj">
  <p:cSld name="TWO_OBJECTS_WITH_TEXT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6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52" name="Google Shape;52;p6"/>
          <p:cNvSpPr txBox="1"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3" name="Google Shape;53;p6"/>
          <p:cNvSpPr txBox="1">
            <a:spLocks noGrp="1"/>
          </p:cNvSpPr>
          <p:nvPr>
            <p:ph type="body" idx="2"/>
          </p:nvPr>
        </p:nvSpPr>
        <p:spPr>
          <a:xfrm>
            <a:off x="1484311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4" name="Google Shape;54;p6"/>
          <p:cNvSpPr txBox="1">
            <a:spLocks noGrp="1"/>
          </p:cNvSpPr>
          <p:nvPr>
            <p:ph type="body" idx="3"/>
          </p:nvPr>
        </p:nvSpPr>
        <p:spPr>
          <a:xfrm>
            <a:off x="6880487" y="2667000"/>
            <a:ext cx="4622537" cy="5762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457200" marR="0" lvl="0" indent="-228600" algn="l" rtl="0">
              <a:spcBef>
                <a:spcPts val="56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None/>
              <a:defRPr sz="2800" b="0" i="0" u="none" strike="noStrike" cap="none">
                <a:solidFill>
                  <a:srgbClr val="1186C3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  <a:defRPr sz="20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1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5" name="Google Shape;55;p6"/>
          <p:cNvSpPr txBox="1">
            <a:spLocks noGrp="1"/>
          </p:cNvSpPr>
          <p:nvPr>
            <p:ph type="body" idx="4"/>
          </p:nvPr>
        </p:nvSpPr>
        <p:spPr>
          <a:xfrm>
            <a:off x="6607967" y="3335337"/>
            <a:ext cx="4895056" cy="2455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394335" algn="l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3908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3909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3909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740"/>
              <a:buFont typeface="Arial"/>
              <a:buChar char="•"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6" name="Google Shape;56;p6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7" name="Google Shape;57;p6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58" name="Google Shape;58;p6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olo el título" type="titleOnly">
  <p:cSld name="TITLE_ONLY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7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61" name="Google Shape;61;p7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2" name="Google Shape;62;p7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3" name="Google Shape;63;p7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En blanco" type="blank">
  <p:cSld name="BLANK"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8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6" name="Google Shape;66;p8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67" name="Google Shape;67;p8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ido con título" type="objTx">
  <p:cSld name="OBJECT_WITH_CAPTION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9"/>
          <p:cNvSpPr txBox="1"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orbel"/>
              <a:buNone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0" name="Google Shape;70;p9"/>
          <p:cNvSpPr txBox="1">
            <a:spLocks noGrp="1"/>
          </p:cNvSpPr>
          <p:nvPr>
            <p:ph type="body" idx="1"/>
          </p:nvPr>
        </p:nvSpPr>
        <p:spPr>
          <a:xfrm>
            <a:off x="5262033" y="685799"/>
            <a:ext cx="6240990" cy="5105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12750" algn="l" rtl="0">
              <a:spcBef>
                <a:spcPts val="4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5750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1" name="Google Shape;71;p9"/>
          <p:cNvSpPr txBox="1">
            <a:spLocks noGrp="1"/>
          </p:cNvSpPr>
          <p:nvPr>
            <p:ph type="body" idx="2"/>
          </p:nvPr>
        </p:nvSpPr>
        <p:spPr>
          <a:xfrm>
            <a:off x="1484312" y="2971800"/>
            <a:ext cx="3549121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2" name="Google Shape;72;p9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3" name="Google Shape;73;p9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4" name="Google Shape;74;p9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n con título" type="picTx">
  <p:cSld name="PICTURE_WITH_CAPTION_TEXT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0"/>
          <p:cNvSpPr txBox="1"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orbel"/>
              <a:buNone/>
              <a:defRPr sz="2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77" name="Google Shape;77;p10"/>
          <p:cNvSpPr>
            <a:spLocks noGrp="1"/>
          </p:cNvSpPr>
          <p:nvPr>
            <p:ph type="pic" idx="2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noFill/>
          <a:ln w="38100" cap="flat" cmpd="sng">
            <a:solidFill>
              <a:schemeClr val="l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ctr" rtl="0">
              <a:spcBef>
                <a:spcPts val="32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320"/>
              <a:buFont typeface="Arial"/>
              <a:buNone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8" name="Google Shape;78;p10"/>
          <p:cNvSpPr txBox="1">
            <a:spLocks noGrp="1"/>
          </p:cNvSpPr>
          <p:nvPr>
            <p:ph type="body" idx="1"/>
          </p:nvPr>
        </p:nvSpPr>
        <p:spPr>
          <a:xfrm>
            <a:off x="1482724" y="3124199"/>
            <a:ext cx="5426158" cy="182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228600" algn="ctr" rtl="0">
              <a:spcBef>
                <a:spcPts val="36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74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450"/>
              <a:buFont typeface="Arial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22860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228600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1305"/>
              <a:buFont typeface="Arial"/>
              <a:buNone/>
              <a:defRPr sz="9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79" name="Google Shape;79;p10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0" name="Google Shape;80;p10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81" name="Google Shape;81;p10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19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oogle Shape;6;p1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7" name="Google Shape;7;p1"/>
            <p:cNvSpPr/>
            <p:nvPr/>
          </p:nvSpPr>
          <p:spPr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119034"/>
                  </a:moveTo>
                  <a:lnTo>
                    <a:pt x="26478" y="119999"/>
                  </a:lnTo>
                  <a:lnTo>
                    <a:pt x="120000" y="0"/>
                  </a:lnTo>
                  <a:lnTo>
                    <a:pt x="92842" y="0"/>
                  </a:lnTo>
                  <a:lnTo>
                    <a:pt x="0" y="119034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8" name="Google Shape;8;p1"/>
            <p:cNvSpPr/>
            <p:nvPr/>
          </p:nvSpPr>
          <p:spPr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0"/>
                  </a:moveTo>
                  <a:lnTo>
                    <a:pt x="92897" y="0"/>
                  </a:lnTo>
                  <a:lnTo>
                    <a:pt x="0" y="119133"/>
                  </a:lnTo>
                  <a:lnTo>
                    <a:pt x="26761" y="120000"/>
                  </a:lnTo>
                  <a:lnTo>
                    <a:pt x="120000" y="0"/>
                  </a:lnTo>
                  <a:close/>
                </a:path>
              </a:pathLst>
            </a:custGeom>
            <a:solidFill>
              <a:srgbClr val="595959"/>
            </a:solidFill>
            <a:ln>
              <a:noFill/>
            </a:ln>
          </p:spPr>
        </p:sp>
        <p:sp>
          <p:nvSpPr>
            <p:cNvPr id="9" name="Google Shape;9;p1"/>
            <p:cNvSpPr/>
            <p:nvPr/>
          </p:nvSpPr>
          <p:spPr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4728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262626"/>
            </a:solidFill>
            <a:ln>
              <a:noFill/>
            </a:ln>
          </p:spPr>
        </p:sp>
        <p:sp>
          <p:nvSpPr>
            <p:cNvPr id="10" name="Google Shape;10;p1"/>
            <p:cNvSpPr/>
            <p:nvPr/>
          </p:nvSpPr>
          <p:spPr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0"/>
                  </a:moveTo>
                  <a:lnTo>
                    <a:pt x="115796" y="120000"/>
                  </a:lnTo>
                  <a:lnTo>
                    <a:pt x="120000" y="120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0B5982"/>
            </a:solidFill>
            <a:ln>
              <a:noFill/>
            </a:ln>
          </p:spPr>
        </p:sp>
        <p:sp>
          <p:nvSpPr>
            <p:cNvPr id="11" name="Google Shape;11;p1"/>
            <p:cNvSpPr/>
            <p:nvPr/>
          </p:nvSpPr>
          <p:spPr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0" y="363"/>
                  </a:moveTo>
                  <a:lnTo>
                    <a:pt x="84232" y="120000"/>
                  </a:lnTo>
                  <a:lnTo>
                    <a:pt x="120000" y="120000"/>
                  </a:lnTo>
                  <a:lnTo>
                    <a:pt x="13949" y="3272"/>
                  </a:lnTo>
                  <a:lnTo>
                    <a:pt x="0" y="0"/>
                  </a:lnTo>
                  <a:lnTo>
                    <a:pt x="0" y="363"/>
                  </a:lnTo>
                  <a:close/>
                </a:path>
              </a:pathLst>
            </a:custGeom>
            <a:solidFill>
              <a:srgbClr val="1186C3"/>
            </a:solidFill>
            <a:ln>
              <a:noFill/>
            </a:ln>
          </p:spPr>
        </p:sp>
        <p:sp>
          <p:nvSpPr>
            <p:cNvPr id="12" name="Google Shape;12;p1"/>
            <p:cNvSpPr/>
            <p:nvPr/>
          </p:nvSpPr>
          <p:spPr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l" t="t" r="r" b="b"/>
              <a:pathLst>
                <a:path w="120000" h="120000" extrusionOk="0">
                  <a:moveTo>
                    <a:pt x="120000" y="120000"/>
                  </a:moveTo>
                  <a:lnTo>
                    <a:pt x="20674" y="7058"/>
                  </a:lnTo>
                  <a:lnTo>
                    <a:pt x="17303" y="3176"/>
                  </a:lnTo>
                  <a:lnTo>
                    <a:pt x="17640" y="3176"/>
                  </a:lnTo>
                  <a:lnTo>
                    <a:pt x="17640" y="2823"/>
                  </a:lnTo>
                  <a:lnTo>
                    <a:pt x="17303" y="2823"/>
                  </a:lnTo>
                  <a:lnTo>
                    <a:pt x="0" y="0"/>
                  </a:lnTo>
                  <a:lnTo>
                    <a:pt x="0" y="0"/>
                  </a:lnTo>
                  <a:lnTo>
                    <a:pt x="86966" y="120000"/>
                  </a:lnTo>
                  <a:lnTo>
                    <a:pt x="120000" y="120000"/>
                  </a:lnTo>
                  <a:close/>
                </a:path>
              </a:pathLst>
            </a:custGeom>
            <a:solidFill>
              <a:srgbClr val="3F3F3F"/>
            </a:solidFill>
            <a:ln>
              <a:noFill/>
            </a:ln>
          </p:spPr>
        </p:sp>
      </p:grpSp>
      <p:sp>
        <p:nvSpPr>
          <p:cNvPr id="13" name="Google Shape;13;p1"/>
          <p:cNvSpPr txBox="1"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  <a:defRPr sz="4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5pPr>
            <a:lvl6pPr marL="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6pPr>
            <a:lvl7pPr marL="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7pPr>
            <a:lvl8pPr marL="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8pPr>
            <a:lvl9pPr marL="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4" name="Google Shape;14;p1"/>
          <p:cNvSpPr txBox="1"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marR="0" lvl="0" indent="-449580" algn="l" rtl="0">
              <a:spcBef>
                <a:spcPts val="4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914400" marR="0" lvl="1" indent="-412750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1371600" marR="0" lvl="2" indent="-394335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61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828800" marR="0" lvl="3" indent="-375919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320"/>
              <a:buFont typeface="Arial"/>
              <a:buChar char="•"/>
              <a:defRPr sz="16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2286000" marR="0" lvl="4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743200" marR="0" lvl="5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3200400" marR="0" lvl="6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657600" marR="0" lvl="7" indent="-357504" algn="l" rtl="0">
              <a:spcBef>
                <a:spcPts val="600"/>
              </a:spcBef>
              <a:spcAft>
                <a:spcPts val="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4114800" marR="0" lvl="8" indent="-357504" algn="l" rtl="0">
              <a:spcBef>
                <a:spcPts val="600"/>
              </a:spcBef>
              <a:spcAft>
                <a:spcPts val="600"/>
              </a:spcAft>
              <a:buClr>
                <a:srgbClr val="1186C3"/>
              </a:buClr>
              <a:buSzPts val="203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5" name="Google Shape;15;p1"/>
          <p:cNvSpPr txBox="1">
            <a:spLocks noGrp="1"/>
          </p:cNvSpPr>
          <p:nvPr>
            <p:ph type="dt" idx="10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6" name="Google Shape;16;p1"/>
          <p:cNvSpPr txBox="1">
            <a:spLocks noGrp="1"/>
          </p:cNvSpPr>
          <p:nvPr>
            <p:ph type="ftr" idx="11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457200" marR="0" lvl="1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914400" marR="0" lvl="2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1371600" marR="0" lvl="3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1828800" marR="0" lvl="4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2286000" marR="0" lvl="5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2743200" marR="0" lvl="6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3200400" marR="0" lvl="7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3657600" marR="0" lvl="8" indent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endParaRPr/>
          </a:p>
        </p:txBody>
      </p:sp>
      <p:sp>
        <p:nvSpPr>
          <p:cNvPr id="17" name="Google Shape;17;p1"/>
          <p:cNvSpPr txBox="1">
            <a:spLocks noGrp="1"/>
          </p:cNvSpPr>
          <p:nvPr>
            <p:ph type="sldNum" idx="12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1pPr>
            <a:lvl2pPr marL="0" marR="0" lvl="1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2pPr>
            <a:lvl3pPr marL="0" marR="0" lvl="2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3pPr>
            <a:lvl4pPr marL="0" marR="0" lvl="3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4pPr>
            <a:lvl5pPr marL="0" marR="0" lvl="4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5pPr>
            <a:lvl6pPr marL="0" marR="0" lvl="5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6pPr>
            <a:lvl7pPr marL="0" marR="0" lvl="6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7pPr>
            <a:lvl8pPr marL="0" marR="0" lvl="7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8pPr>
            <a:lvl9pPr marL="0" marR="0" lvl="8" indent="0" algn="r" rtl="0">
              <a:spcBef>
                <a:spcPts val="0"/>
              </a:spcBef>
              <a:buNone/>
              <a:defRPr sz="1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‹Nº›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g"/><Relationship Id="rId5" Type="http://schemas.openxmlformats.org/officeDocument/2006/relationships/image" Target="../media/image4.jpg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jp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png"/><Relationship Id="rId4" Type="http://schemas.openxmlformats.org/officeDocument/2006/relationships/image" Target="../media/image1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9"/>
          <p:cNvSpPr txBox="1">
            <a:spLocks noGrp="1"/>
          </p:cNvSpPr>
          <p:nvPr>
            <p:ph type="ctrTitle"/>
          </p:nvPr>
        </p:nvSpPr>
        <p:spPr>
          <a:xfrm>
            <a:off x="2928425" y="1047300"/>
            <a:ext cx="8574600" cy="2616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6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Evaluación de Proyecto</a:t>
            </a:r>
            <a:endParaRPr sz="6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orbel"/>
              <a:buNone/>
            </a:pPr>
            <a:r>
              <a:rPr lang="en-US" sz="4800" i="1">
                <a:latin typeface="Arial"/>
                <a:ea typeface="Arial"/>
                <a:cs typeface="Arial"/>
                <a:sym typeface="Arial"/>
              </a:rPr>
              <a:t>Planta productora de huevo en polvo</a:t>
            </a:r>
            <a:br>
              <a:rPr lang="en-US" sz="6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>
                <a:latin typeface="Arial"/>
                <a:ea typeface="Arial"/>
                <a:cs typeface="Arial"/>
                <a:sym typeface="Arial"/>
              </a:rPr>
              <a:t>“</a:t>
            </a:r>
            <a:r>
              <a:rPr lang="en-US" sz="6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OVOTUVI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”</a:t>
            </a:r>
            <a:r>
              <a:rPr lang="en-US" sz="60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  <a:t> </a:t>
            </a:r>
            <a:endParaRPr sz="6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143" name="Google Shape;143;p19"/>
          <p:cNvSpPr txBox="1">
            <a:spLocks noGrp="1"/>
          </p:cNvSpPr>
          <p:nvPr>
            <p:ph type="subTitle" idx="1"/>
          </p:nvPr>
        </p:nvSpPr>
        <p:spPr>
          <a:xfrm>
            <a:off x="4515377" y="4008817"/>
            <a:ext cx="6987600" cy="2218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045"/>
              <a:buFont typeface="Arial"/>
              <a:buNone/>
            </a:pPr>
            <a:r>
              <a:rPr lang="en-US" sz="21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Titular</a:t>
            </a:r>
            <a:br>
              <a:rPr lang="en-US" sz="2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2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Mandagar</a:t>
            </a:r>
            <a:r>
              <a:rPr lang="en-US">
                <a:latin typeface="Arial"/>
                <a:ea typeface="Arial"/>
                <a:cs typeface="Arial"/>
                <a:sym typeface="Arial"/>
              </a:rPr>
              <a:t>a</a:t>
            </a:r>
            <a:r>
              <a:rPr lang="en-US" sz="21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 Rivas, Gonzalo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JTP</a:t>
            </a:r>
            <a:b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íaz, Gastón</a:t>
            </a:r>
            <a:endParaRPr sz="19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r" rtl="0">
              <a:spcBef>
                <a:spcPts val="980"/>
              </a:spcBef>
              <a:spcAft>
                <a:spcPts val="0"/>
              </a:spcAft>
              <a:buClr>
                <a:srgbClr val="1186C3"/>
              </a:buClr>
              <a:buSzPts val="2755"/>
              <a:buFont typeface="Arial"/>
              <a:buNone/>
            </a:pPr>
            <a:r>
              <a:rPr lang="en-US" sz="19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Ayudante</a:t>
            </a:r>
            <a:b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9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Pasquini, Adr</a:t>
            </a:r>
            <a:r>
              <a:rPr lang="en-US" sz="1900">
                <a:latin typeface="Arial"/>
                <a:ea typeface="Arial"/>
                <a:cs typeface="Arial"/>
                <a:sym typeface="Arial"/>
              </a:rPr>
              <a:t>ián</a:t>
            </a:r>
            <a:endParaRPr sz="19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8"/>
          <p:cNvSpPr txBox="1">
            <a:spLocks noGrp="1"/>
          </p:cNvSpPr>
          <p:nvPr>
            <p:ph type="title"/>
          </p:nvPr>
        </p:nvSpPr>
        <p:spPr>
          <a:xfrm>
            <a:off x="1497800" y="-78825"/>
            <a:ext cx="9596700" cy="130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Econométrico</a:t>
            </a:r>
            <a:endParaRPr sz="4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body" idx="1"/>
          </p:nvPr>
        </p:nvSpPr>
        <p:spPr>
          <a:xfrm>
            <a:off x="1396449" y="1752600"/>
            <a:ext cx="4399800" cy="444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640"/>
              <a:buFont typeface="Arial"/>
              <a:buChar char="•"/>
            </a:pPr>
            <a:r>
              <a:rPr lang="en-US" sz="32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Pruebas</a:t>
            </a:r>
            <a:endParaRPr b="1"/>
          </a:p>
          <a:p>
            <a:pPr marL="1200150" marR="0" lvl="2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Coeficientes de Regresión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Raíz Unitaria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de Ramsey</a:t>
            </a:r>
            <a:endParaRPr sz="2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Cambio Estructural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>
                <a:latin typeface="Arial"/>
                <a:ea typeface="Arial"/>
                <a:cs typeface="Arial"/>
                <a:sym typeface="Arial"/>
              </a:rPr>
              <a:t>Autocorrelación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No normalidad de los residuos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1200150" marR="0" lvl="2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Test de White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914400" marR="0" lvl="2" indent="0" algn="l" rtl="0">
              <a:spcBef>
                <a:spcPts val="1000"/>
              </a:spcBef>
              <a:spcAft>
                <a:spcPts val="0"/>
              </a:spcAft>
              <a:buClr>
                <a:srgbClr val="1186C3"/>
              </a:buClr>
              <a:buSzPts val="2900"/>
              <a:buFont typeface="Arial"/>
              <a:buNone/>
            </a:pPr>
            <a:endParaRPr sz="20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</p:txBody>
      </p:sp>
      <p:sp>
        <p:nvSpPr>
          <p:cNvPr id="216" name="Google Shape;216;p28"/>
          <p:cNvSpPr txBox="1"/>
          <p:nvPr/>
        </p:nvSpPr>
        <p:spPr>
          <a:xfrm>
            <a:off x="4959175" y="1227665"/>
            <a:ext cx="3716400" cy="619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ct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</a:rPr>
              <a:t>Ecuación</a:t>
            </a:r>
            <a:endParaRPr sz="2800" b="1" i="0" u="none" strike="noStrike" cap="none">
              <a:solidFill>
                <a:schemeClr val="dk1"/>
              </a:solidFill>
            </a:endParaRPr>
          </a:p>
        </p:txBody>
      </p:sp>
      <p:pic>
        <p:nvPicPr>
          <p:cNvPr id="217" name="Google Shape;217;p2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85271" y="2772967"/>
            <a:ext cx="5810235" cy="3893692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p28"/>
          <p:cNvPicPr preferRelativeResize="0"/>
          <p:nvPr/>
        </p:nvPicPr>
        <p:blipFill rotWithShape="1">
          <a:blip r:embed="rId4">
            <a:alphaModFix/>
          </a:blip>
          <a:srcRect l="21119" t="58694" r="22305" b="29520"/>
          <a:stretch/>
        </p:blipFill>
        <p:spPr>
          <a:xfrm>
            <a:off x="6102207" y="1926166"/>
            <a:ext cx="5776365" cy="767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9"/>
          <p:cNvSpPr txBox="1">
            <a:spLocks noGrp="1"/>
          </p:cNvSpPr>
          <p:nvPr>
            <p:ph type="title"/>
          </p:nvPr>
        </p:nvSpPr>
        <p:spPr>
          <a:xfrm>
            <a:off x="1484300" y="138200"/>
            <a:ext cx="10018800" cy="1258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Econométrico </a:t>
            </a:r>
            <a:endParaRPr sz="4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4" name="Google Shape;224;p29"/>
          <p:cNvSpPr txBox="1">
            <a:spLocks noGrp="1"/>
          </p:cNvSpPr>
          <p:nvPr>
            <p:ph type="body" idx="1"/>
          </p:nvPr>
        </p:nvSpPr>
        <p:spPr>
          <a:xfrm>
            <a:off x="1484310" y="795424"/>
            <a:ext cx="3923400" cy="19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Proyección del PBI</a:t>
            </a:r>
            <a:endParaRPr b="1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5" name="Google Shape;225;p29"/>
          <p:cNvSpPr txBox="1"/>
          <p:nvPr/>
        </p:nvSpPr>
        <p:spPr>
          <a:xfrm>
            <a:off x="1793250" y="2779325"/>
            <a:ext cx="2816400" cy="1983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i="1"/>
              <a:t>Aumento 2% - Periodo 1</a:t>
            </a:r>
            <a:endParaRPr sz="24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i="1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 i="1"/>
              <a:t>Caída 0,8% - Periodo 2</a:t>
            </a:r>
            <a:endParaRPr sz="2400" i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pic>
        <p:nvPicPr>
          <p:cNvPr id="226" name="Google Shape;226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66925" y="1679225"/>
            <a:ext cx="6073524" cy="4880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0"/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¿Qué es el huevo en polvo?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3600">
                <a:latin typeface="Arial"/>
                <a:ea typeface="Arial"/>
                <a:cs typeface="Arial"/>
                <a:sym typeface="Arial"/>
              </a:rPr>
              <a:t>Nuestro producto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30"/>
          <p:cNvSpPr txBox="1">
            <a:spLocks noGrp="1"/>
          </p:cNvSpPr>
          <p:nvPr>
            <p:ph type="title"/>
          </p:nvPr>
        </p:nvSpPr>
        <p:spPr>
          <a:xfrm>
            <a:off x="1602925" y="1633200"/>
            <a:ext cx="10495800" cy="473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lang="en-US" sz="3600" b="1" i="1">
                <a:latin typeface="Arial"/>
                <a:ea typeface="Arial"/>
                <a:cs typeface="Arial"/>
                <a:sym typeface="Arial"/>
              </a:rPr>
              <a:t>Ventajas de su uso</a:t>
            </a:r>
            <a:endParaRPr sz="36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lang="en-US" sz="3600" b="1" i="1">
                <a:latin typeface="Arial"/>
                <a:ea typeface="Arial"/>
                <a:cs typeface="Arial"/>
                <a:sym typeface="Arial"/>
              </a:rPr>
              <a:t>Relación huevo entero/en polvo</a:t>
            </a:r>
            <a:endParaRPr sz="36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600" b="1" i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457200" algn="l" rtl="0">
              <a:spcBef>
                <a:spcPts val="0"/>
              </a:spcBef>
              <a:spcAft>
                <a:spcPts val="0"/>
              </a:spcAft>
              <a:buSzPts val="3600"/>
              <a:buFont typeface="Arial"/>
              <a:buChar char="●"/>
            </a:pPr>
            <a:r>
              <a:rPr lang="en-US" sz="3600" b="1" i="1">
                <a:latin typeface="Arial"/>
                <a:ea typeface="Arial"/>
                <a:cs typeface="Arial"/>
                <a:sym typeface="Arial"/>
              </a:rPr>
              <a:t>Condiciones de almacenamiento</a:t>
            </a:r>
            <a:endParaRPr sz="36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0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1"/>
          <p:cNvSpPr txBox="1">
            <a:spLocks noGrp="1"/>
          </p:cNvSpPr>
          <p:nvPr>
            <p:ph type="title"/>
          </p:nvPr>
        </p:nvSpPr>
        <p:spPr>
          <a:xfrm>
            <a:off x="1341811" y="-11940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Proceso de fabricación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8" name="Google Shape;238;p31"/>
          <p:cNvSpPr txBox="1">
            <a:spLocks noGrp="1"/>
          </p:cNvSpPr>
          <p:nvPr>
            <p:ph type="title"/>
          </p:nvPr>
        </p:nvSpPr>
        <p:spPr>
          <a:xfrm>
            <a:off x="1567325" y="1633200"/>
            <a:ext cx="5178000" cy="47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 b="1" i="1">
                <a:latin typeface="Arial"/>
                <a:ea typeface="Arial"/>
                <a:cs typeface="Arial"/>
                <a:sym typeface="Arial"/>
              </a:rPr>
              <a:t>Recepción y clasificación</a:t>
            </a: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 b="1" i="1">
                <a:latin typeface="Arial"/>
                <a:ea typeface="Arial"/>
                <a:cs typeface="Arial"/>
                <a:sym typeface="Arial"/>
              </a:rPr>
              <a:t>Lavado</a:t>
            </a: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 b="1" i="1">
                <a:latin typeface="Arial"/>
                <a:ea typeface="Arial"/>
                <a:cs typeface="Arial"/>
                <a:sym typeface="Arial"/>
              </a:rPr>
              <a:t>Quebrado</a:t>
            </a: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 b="1" i="1">
                <a:latin typeface="Arial"/>
                <a:ea typeface="Arial"/>
                <a:cs typeface="Arial"/>
                <a:sym typeface="Arial"/>
              </a:rPr>
              <a:t>Filtrado</a:t>
            </a: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 b="1" i="1">
                <a:latin typeface="Arial"/>
                <a:ea typeface="Arial"/>
                <a:cs typeface="Arial"/>
                <a:sym typeface="Arial"/>
              </a:rPr>
              <a:t>Pasteurización</a:t>
            </a: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 b="1" i="1">
                <a:latin typeface="Arial"/>
                <a:ea typeface="Arial"/>
                <a:cs typeface="Arial"/>
                <a:sym typeface="Arial"/>
              </a:rPr>
              <a:t>Deshidratación</a:t>
            </a: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Arial"/>
              <a:buAutoNum type="arabicPeriod"/>
            </a:pPr>
            <a:r>
              <a:rPr lang="en-US" sz="2400" b="1" i="1">
                <a:latin typeface="Arial"/>
                <a:ea typeface="Arial"/>
                <a:cs typeface="Arial"/>
                <a:sym typeface="Arial"/>
              </a:rPr>
              <a:t>Envasado</a:t>
            </a:r>
            <a:endParaRPr sz="2400" b="1" i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4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9" name="Google Shape;239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9350" y="1440525"/>
            <a:ext cx="3772450" cy="4993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p32"/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Diagrama de distribución en planta ó Layout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5" name="Google Shape;245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74375" y="1752600"/>
            <a:ext cx="10536251" cy="3898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3"/>
          <p:cNvSpPr txBox="1">
            <a:spLocks noGrp="1"/>
          </p:cNvSpPr>
          <p:nvPr>
            <p:ph type="title"/>
          </p:nvPr>
        </p:nvSpPr>
        <p:spPr>
          <a:xfrm>
            <a:off x="1484300" y="0"/>
            <a:ext cx="10018800" cy="14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>
                <a:latin typeface="Arial"/>
                <a:ea typeface="Arial"/>
                <a:cs typeface="Arial"/>
                <a:sym typeface="Arial"/>
              </a:rPr>
              <a:t>Localización</a:t>
            </a:r>
            <a:endParaRPr sz="3600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1" name="Google Shape;251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220113" y="1238950"/>
            <a:ext cx="8547175" cy="52752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p34"/>
          <p:cNvSpPr txBox="1">
            <a:spLocks noGrp="1"/>
          </p:cNvSpPr>
          <p:nvPr>
            <p:ph type="title"/>
          </p:nvPr>
        </p:nvSpPr>
        <p:spPr>
          <a:xfrm>
            <a:off x="1473050" y="661275"/>
            <a:ext cx="10328700" cy="17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800" b="1">
                <a:latin typeface="Arial"/>
                <a:ea typeface="Arial"/>
                <a:cs typeface="Arial"/>
                <a:sym typeface="Arial"/>
              </a:rPr>
              <a:t>Envasado y distribución</a:t>
            </a:r>
            <a:endParaRPr sz="4800" b="1"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7" name="Google Shape;257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 rot="-5400000">
            <a:off x="4839675" y="1840550"/>
            <a:ext cx="3595450" cy="51363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2" name="Google Shape;262;p35"/>
          <p:cNvSpPr txBox="1">
            <a:spLocks noGrp="1"/>
          </p:cNvSpPr>
          <p:nvPr>
            <p:ph type="title"/>
          </p:nvPr>
        </p:nvSpPr>
        <p:spPr>
          <a:xfrm>
            <a:off x="905775" y="2176200"/>
            <a:ext cx="10872300" cy="210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6000" b="1">
                <a:latin typeface="Arial"/>
                <a:ea typeface="Arial"/>
                <a:cs typeface="Arial"/>
                <a:sym typeface="Arial"/>
              </a:rPr>
              <a:t>¡Muchas gracias!</a:t>
            </a:r>
            <a:endParaRPr sz="6000" b="1"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0"/>
          <p:cNvSpPr txBox="1">
            <a:spLocks noGrp="1"/>
          </p:cNvSpPr>
          <p:nvPr>
            <p:ph type="title"/>
          </p:nvPr>
        </p:nvSpPr>
        <p:spPr>
          <a:xfrm>
            <a:off x="1484300" y="248100"/>
            <a:ext cx="10018800" cy="59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Temas a abordar</a:t>
            </a:r>
            <a:endParaRPr sz="4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9" name="Google Shape;149;p20"/>
          <p:cNvSpPr txBox="1">
            <a:spLocks noGrp="1"/>
          </p:cNvSpPr>
          <p:nvPr>
            <p:ph type="body" idx="1"/>
          </p:nvPr>
        </p:nvSpPr>
        <p:spPr>
          <a:xfrm>
            <a:off x="1838350" y="1058900"/>
            <a:ext cx="9153000" cy="487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8034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lang="en-US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Rentabilidad. TIR, VAN, Flujo de Caja Acumulado, Cuadro de Resultados</a:t>
            </a:r>
            <a:endParaRPr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0340" algn="l" rtl="0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lang="en-US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Modelo Econométrico</a:t>
            </a:r>
            <a:endParaRPr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0340" algn="l" rtl="0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lang="en-US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de Sensibilidad, Montecarlo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0340" algn="l" rtl="0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lang="en-US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Inversión</a:t>
            </a:r>
            <a:endParaRPr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0340" algn="l" rtl="0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lang="en-US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Riesgo, Ke, Wacc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0340" algn="l" rtl="0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lang="en-US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Financiamiento</a:t>
            </a:r>
            <a:endParaRPr i="1">
              <a:latin typeface="Arial"/>
              <a:ea typeface="Arial"/>
              <a:cs typeface="Arial"/>
              <a:sym typeface="Arial"/>
            </a:endParaRPr>
          </a:p>
          <a:p>
            <a:pPr marL="285750" marR="0" lvl="0" indent="-180340" algn="l" rtl="0">
              <a:spcBef>
                <a:spcPts val="116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❖"/>
            </a:pPr>
            <a:r>
              <a:rPr lang="en-US" i="1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Proceso de fabricación</a:t>
            </a:r>
            <a:endParaRPr i="1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1"/>
          <p:cNvSpPr txBox="1">
            <a:spLocks noGrp="1"/>
          </p:cNvSpPr>
          <p:nvPr>
            <p:ph type="title"/>
          </p:nvPr>
        </p:nvSpPr>
        <p:spPr>
          <a:xfrm>
            <a:off x="1279358" y="-312245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Rentabilidad</a:t>
            </a:r>
            <a:endParaRPr sz="4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55" name="Google Shape;155;p21"/>
          <p:cNvSpPr txBox="1">
            <a:spLocks noGrp="1"/>
          </p:cNvSpPr>
          <p:nvPr>
            <p:ph type="body" idx="1"/>
          </p:nvPr>
        </p:nvSpPr>
        <p:spPr>
          <a:xfrm>
            <a:off x="1216274" y="79175"/>
            <a:ext cx="3916200" cy="7007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7907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1800"/>
              <a:buFont typeface="Arial"/>
              <a:buChar char="•"/>
            </a:pP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TIR Proyecto:  31,57%</a:t>
            </a:r>
            <a:b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1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(Mayor que el Wacc “18,5%”)</a:t>
            </a:r>
            <a:endParaRPr sz="1800" b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b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TIR Accionista: 34,91%</a:t>
            </a:r>
            <a:endParaRPr b="1"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None/>
            </a:pPr>
            <a:br>
              <a:rPr lang="en-US" sz="2400" b="0" i="0" u="none" strike="noStrike" cap="none">
                <a:solidFill>
                  <a:schemeClr val="dk1"/>
                </a:solidFill>
                <a:latin typeface="Corbel"/>
                <a:ea typeface="Corbel"/>
                <a:cs typeface="Corbel"/>
                <a:sym typeface="Corbel"/>
              </a:rPr>
            </a:br>
            <a:endParaRPr sz="2400" b="0" i="0" u="none" strike="noStrike" cap="none">
              <a:solidFill>
                <a:schemeClr val="dk1"/>
              </a:solidFill>
              <a:latin typeface="Corbel"/>
              <a:ea typeface="Corbel"/>
              <a:cs typeface="Corbel"/>
              <a:sym typeface="Corbel"/>
            </a:endParaRPr>
          </a:p>
          <a:p>
            <a:pPr marL="285750" marR="0" lvl="0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VAN</a:t>
            </a:r>
            <a:r>
              <a:rPr lang="en-US" sz="1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(WACC)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:  </a:t>
            </a:r>
            <a:r>
              <a:rPr lang="en-US" sz="3000" b="1">
                <a:latin typeface="Arial"/>
                <a:ea typeface="Arial"/>
                <a:cs typeface="Arial"/>
                <a:sym typeface="Arial"/>
              </a:rPr>
              <a:t>$</a:t>
            </a: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15.741.818 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56" name="Google Shape;156;p2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132563" y="3798391"/>
            <a:ext cx="7063083" cy="1257270"/>
          </a:xfrm>
          <a:prstGeom prst="rect">
            <a:avLst/>
          </a:prstGeom>
          <a:noFill/>
          <a:ln>
            <a:noFill/>
          </a:ln>
        </p:spPr>
      </p:pic>
      <p:pic>
        <p:nvPicPr>
          <p:cNvPr id="157" name="Google Shape;157;p2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968940" y="5055692"/>
            <a:ext cx="4221863" cy="11035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" name="Google Shape;158;p2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132563" y="1182414"/>
            <a:ext cx="7046495" cy="128112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9" name="Google Shape;159;p21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8356600" y="2464237"/>
            <a:ext cx="3832012" cy="125717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22"/>
          <p:cNvSpPr txBox="1">
            <a:spLocks noGrp="1"/>
          </p:cNvSpPr>
          <p:nvPr>
            <p:ph type="body" idx="1"/>
          </p:nvPr>
        </p:nvSpPr>
        <p:spPr>
          <a:xfrm>
            <a:off x="1577234" y="3934304"/>
            <a:ext cx="4302619" cy="121542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43509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US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Flujo de Caja</a:t>
            </a:r>
            <a:endParaRPr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65" name="Google Shape;165;p22"/>
          <p:cNvSpPr txBox="1"/>
          <p:nvPr/>
        </p:nvSpPr>
        <p:spPr>
          <a:xfrm>
            <a:off x="1577234" y="31531"/>
            <a:ext cx="4429500" cy="139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143509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</a:rPr>
              <a:t>Cuadro de Resultados</a:t>
            </a:r>
            <a:endParaRPr sz="2400" b="1"/>
          </a:p>
        </p:txBody>
      </p:sp>
      <p:pic>
        <p:nvPicPr>
          <p:cNvPr id="166" name="Google Shape;166;p2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497800" y="1317375"/>
            <a:ext cx="6168250" cy="2742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7" name="Google Shape;167;p22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7677806" y="1212790"/>
            <a:ext cx="4120297" cy="2846045"/>
          </a:xfrm>
          <a:prstGeom prst="rect">
            <a:avLst/>
          </a:prstGeom>
          <a:noFill/>
          <a:ln>
            <a:noFill/>
          </a:ln>
        </p:spPr>
      </p:pic>
      <p:pic>
        <p:nvPicPr>
          <p:cNvPr id="168" name="Google Shape;168;p22"/>
          <p:cNvPicPr preferRelativeResize="0"/>
          <p:nvPr/>
        </p:nvPicPr>
        <p:blipFill rotWithShape="1">
          <a:blip r:embed="rId5">
            <a:alphaModFix/>
          </a:blip>
          <a:srcRect l="20451" t="48207" r="5601" b="42069"/>
          <a:stretch/>
        </p:blipFill>
        <p:spPr>
          <a:xfrm>
            <a:off x="1577225" y="4914350"/>
            <a:ext cx="10137101" cy="871600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2"/>
          <p:cNvPicPr preferRelativeResize="0"/>
          <p:nvPr/>
        </p:nvPicPr>
        <p:blipFill rotWithShape="1">
          <a:blip r:embed="rId6">
            <a:alphaModFix/>
          </a:blip>
          <a:srcRect l="22225" t="60792" r="13290" b="31034"/>
          <a:stretch/>
        </p:blipFill>
        <p:spPr>
          <a:xfrm>
            <a:off x="4776952" y="5864770"/>
            <a:ext cx="6977664" cy="9244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3"/>
          <p:cNvSpPr txBox="1">
            <a:spLocks noGrp="1"/>
          </p:cNvSpPr>
          <p:nvPr>
            <p:ph type="title"/>
          </p:nvPr>
        </p:nvSpPr>
        <p:spPr>
          <a:xfrm>
            <a:off x="1069973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Montecarlo</a:t>
            </a:r>
            <a:endParaRPr sz="4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5" name="Google Shape;175;p23"/>
          <p:cNvSpPr txBox="1">
            <a:spLocks noGrp="1"/>
          </p:cNvSpPr>
          <p:nvPr>
            <p:ph type="body" idx="1"/>
          </p:nvPr>
        </p:nvSpPr>
        <p:spPr>
          <a:xfrm>
            <a:off x="1233045" y="1466193"/>
            <a:ext cx="4142993" cy="528144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Variables Input: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Capacidad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Precio de Venta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Huevo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Anticongelante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Mano de Obra</a:t>
            </a:r>
            <a:endParaRPr>
              <a:latin typeface="Arial"/>
              <a:ea typeface="Arial"/>
              <a:cs typeface="Arial"/>
              <a:sym typeface="Arial"/>
            </a:endParaRPr>
          </a:p>
          <a:p>
            <a:pPr marL="742950" marR="0" lvl="1" indent="-285750" algn="l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Energía Eléctrica</a:t>
            </a:r>
            <a:endParaRPr sz="24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6" name="Google Shape;176;p2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635062" y="1576552"/>
            <a:ext cx="7374843" cy="481284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24"/>
          <p:cNvSpPr txBox="1"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Montecarlo</a:t>
            </a:r>
            <a:endParaRPr sz="4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2" name="Google Shape;182;p24"/>
          <p:cNvSpPr txBox="1">
            <a:spLocks noGrp="1"/>
          </p:cNvSpPr>
          <p:nvPr>
            <p:ph type="body" idx="1"/>
          </p:nvPr>
        </p:nvSpPr>
        <p:spPr>
          <a:xfrm>
            <a:off x="1682374" y="1171800"/>
            <a:ext cx="27657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3480"/>
              <a:buFont typeface="Arial"/>
              <a:buChar char="•"/>
            </a:pPr>
            <a:r>
              <a:rPr lang="en-US" sz="24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Distribuciones</a:t>
            </a:r>
            <a:endParaRPr sz="24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3" name="Google Shape;183;p24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13050" y="1989776"/>
            <a:ext cx="5209175" cy="3261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84" name="Google Shape;184;p24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92526" y="1989775"/>
            <a:ext cx="5175474" cy="3261550"/>
          </a:xfrm>
          <a:prstGeom prst="rect">
            <a:avLst/>
          </a:prstGeom>
          <a:noFill/>
          <a:ln>
            <a:noFill/>
          </a:ln>
        </p:spPr>
      </p:pic>
      <p:sp>
        <p:nvSpPr>
          <p:cNvPr id="185" name="Google Shape;185;p24"/>
          <p:cNvSpPr txBox="1"/>
          <p:nvPr/>
        </p:nvSpPr>
        <p:spPr>
          <a:xfrm>
            <a:off x="8485375" y="5251289"/>
            <a:ext cx="37065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17170" algn="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Media: 13.215.556,53$</a:t>
            </a:r>
            <a:endParaRPr sz="2400" i="0" u="none" strike="noStrike" cap="none">
              <a:solidFill>
                <a:schemeClr val="dk1"/>
              </a:solidFill>
            </a:endParaRPr>
          </a:p>
          <a:p>
            <a:pPr marL="285750" marR="0" lvl="0" indent="-217170" algn="r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Max: 40.649.277,79$</a:t>
            </a:r>
            <a:endParaRPr sz="2400"/>
          </a:p>
          <a:p>
            <a:pPr marL="285750" marR="0" lvl="0" indent="-217170" algn="r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Min: -13.687.317$</a:t>
            </a:r>
            <a:endParaRPr sz="2400" i="0" u="none" strike="noStrike" cap="none">
              <a:solidFill>
                <a:schemeClr val="dk1"/>
              </a:solidFill>
            </a:endParaRPr>
          </a:p>
        </p:txBody>
      </p:sp>
      <p:sp>
        <p:nvSpPr>
          <p:cNvPr id="186" name="Google Shape;186;p24"/>
          <p:cNvSpPr txBox="1"/>
          <p:nvPr/>
        </p:nvSpPr>
        <p:spPr>
          <a:xfrm>
            <a:off x="2861374" y="5251313"/>
            <a:ext cx="3706500" cy="154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17170" algn="r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Media: 29,24%</a:t>
            </a:r>
            <a:endParaRPr sz="2400"/>
          </a:p>
          <a:p>
            <a:pPr marL="285750" marR="0" lvl="0" indent="-217170" algn="r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Max: 50,36%</a:t>
            </a:r>
            <a:endParaRPr sz="2400"/>
          </a:p>
          <a:p>
            <a:pPr marL="285750" marR="0" lvl="0" indent="-217170" algn="r" rtl="0">
              <a:spcBef>
                <a:spcPts val="1080"/>
              </a:spcBef>
              <a:spcAft>
                <a:spcPts val="0"/>
              </a:spcAft>
              <a:buClr>
                <a:srgbClr val="1186C3"/>
              </a:buClr>
              <a:buSzPts val="2400"/>
              <a:buFont typeface="Arial"/>
              <a:buChar char="•"/>
            </a:pPr>
            <a:r>
              <a:rPr lang="en-US" sz="2400" i="0" u="none" strike="noStrike" cap="none">
                <a:solidFill>
                  <a:schemeClr val="dk1"/>
                </a:solidFill>
              </a:rPr>
              <a:t>Min: -7,5%</a:t>
            </a:r>
            <a:endParaRPr sz="2400" i="0" u="none" strike="noStrike" cap="none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Montecarlo</a:t>
            </a:r>
            <a:endParaRPr sz="4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p2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949284" y="3005953"/>
            <a:ext cx="9088766" cy="5639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93" name="Google Shape;193;p2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949284" y="4053080"/>
            <a:ext cx="9088766" cy="567074"/>
          </a:xfrm>
          <a:prstGeom prst="rect">
            <a:avLst/>
          </a:prstGeom>
          <a:noFill/>
          <a:ln>
            <a:noFill/>
          </a:ln>
        </p:spPr>
      </p:pic>
      <p:sp>
        <p:nvSpPr>
          <p:cNvPr id="194" name="Google Shape;194;p25"/>
          <p:cNvSpPr txBox="1">
            <a:spLocks noGrp="1"/>
          </p:cNvSpPr>
          <p:nvPr>
            <p:ph type="body" idx="1"/>
          </p:nvPr>
        </p:nvSpPr>
        <p:spPr>
          <a:xfrm>
            <a:off x="1467374" y="1942000"/>
            <a:ext cx="7812000" cy="58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285750" marR="0" lvl="0" indent="-285750" algn="l" rtl="0">
              <a:spcBef>
                <a:spcPts val="0"/>
              </a:spcBef>
              <a:spcAft>
                <a:spcPts val="0"/>
              </a:spcAft>
              <a:buClr>
                <a:srgbClr val="1186C3"/>
              </a:buClr>
              <a:buSzPts val="4060"/>
              <a:buFont typeface="Arial"/>
              <a:buChar char="•"/>
            </a:pPr>
            <a:r>
              <a:rPr lang="en-US" sz="2800" b="1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Probabilidades de flujo de fondo negativo</a:t>
            </a:r>
            <a:endParaRPr sz="2800" b="1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9" name="Google Shape;199;p26"/>
          <p:cNvSpPr txBox="1">
            <a:spLocks noGrp="1"/>
          </p:cNvSpPr>
          <p:nvPr>
            <p:ph type="title"/>
          </p:nvPr>
        </p:nvSpPr>
        <p:spPr>
          <a:xfrm>
            <a:off x="1484311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Financiamiento</a:t>
            </a:r>
            <a:endParaRPr sz="4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0" name="Google Shape;200;p2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08075" y="4303099"/>
            <a:ext cx="10287575" cy="11476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1" name="Google Shape;201;p26"/>
          <p:cNvPicPr preferRelativeResize="0"/>
          <p:nvPr/>
        </p:nvPicPr>
        <p:blipFill rotWithShape="1">
          <a:blip r:embed="rId4">
            <a:alphaModFix amt="78000"/>
          </a:blip>
          <a:srcRect/>
          <a:stretch/>
        </p:blipFill>
        <p:spPr>
          <a:xfrm>
            <a:off x="3684858" y="1972441"/>
            <a:ext cx="5617623" cy="211082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>
            <a:spLocks noGrp="1"/>
          </p:cNvSpPr>
          <p:nvPr>
            <p:ph type="title"/>
          </p:nvPr>
        </p:nvSpPr>
        <p:spPr>
          <a:xfrm>
            <a:off x="1342642" y="0"/>
            <a:ext cx="10018713" cy="17525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orbel"/>
              <a:buNone/>
            </a:pPr>
            <a:r>
              <a:rPr lang="en-US" sz="400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Inversiones y Estructuración del Capital</a:t>
            </a:r>
            <a:endParaRPr sz="4000" i="0" u="none" strike="noStrike" cap="non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7" name="Google Shape;207;p27"/>
          <p:cNvPicPr preferRelativeResize="0"/>
          <p:nvPr/>
        </p:nvPicPr>
        <p:blipFill rotWithShape="1">
          <a:blip r:embed="rId3">
            <a:alphaModFix/>
          </a:blip>
          <a:srcRect b="10646"/>
          <a:stretch/>
        </p:blipFill>
        <p:spPr>
          <a:xfrm>
            <a:off x="709450" y="1403499"/>
            <a:ext cx="4508749" cy="5027237"/>
          </a:xfrm>
          <a:prstGeom prst="rect">
            <a:avLst/>
          </a:prstGeom>
          <a:noFill/>
          <a:ln>
            <a:noFill/>
          </a:ln>
        </p:spPr>
      </p:pic>
      <p:pic>
        <p:nvPicPr>
          <p:cNvPr id="208" name="Google Shape;208;p27"/>
          <p:cNvPicPr preferRelativeResize="0"/>
          <p:nvPr/>
        </p:nvPicPr>
        <p:blipFill rotWithShape="1">
          <a:blip r:embed="rId4">
            <a:alphaModFix/>
          </a:blip>
          <a:srcRect l="19335" b="22033"/>
          <a:stretch/>
        </p:blipFill>
        <p:spPr>
          <a:xfrm>
            <a:off x="5575755" y="1752602"/>
            <a:ext cx="6510100" cy="156851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9" name="Google Shape;209;p27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6021300" y="4275125"/>
            <a:ext cx="5340050" cy="712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Parallax">
  <a:themeElements>
    <a:clrScheme name="Parallax">
      <a:dk1>
        <a:srgbClr val="000000"/>
      </a:dk1>
      <a:lt1>
        <a:srgbClr val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243</Words>
  <Application>Microsoft Office PowerPoint</Application>
  <PresentationFormat>Panorámica</PresentationFormat>
  <Paragraphs>81</Paragraphs>
  <Slides>17</Slides>
  <Notes>17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17</vt:i4>
      </vt:variant>
    </vt:vector>
  </HeadingPairs>
  <TitlesOfParts>
    <vt:vector size="20" baseType="lpstr">
      <vt:lpstr>Corbel</vt:lpstr>
      <vt:lpstr>Arial</vt:lpstr>
      <vt:lpstr>Parallax</vt:lpstr>
      <vt:lpstr>Evaluación de Proyecto Planta productora de huevo en polvo “OVOTUVI” </vt:lpstr>
      <vt:lpstr>Temas a abordar</vt:lpstr>
      <vt:lpstr>Rentabilidad</vt:lpstr>
      <vt:lpstr>Presentación de PowerPoint</vt:lpstr>
      <vt:lpstr>Montecarlo</vt:lpstr>
      <vt:lpstr>Montecarlo</vt:lpstr>
      <vt:lpstr>Montecarlo</vt:lpstr>
      <vt:lpstr>Financiamiento</vt:lpstr>
      <vt:lpstr>Inversiones y Estructuración del Capital</vt:lpstr>
      <vt:lpstr>Modelo Econométrico</vt:lpstr>
      <vt:lpstr>Econométrico </vt:lpstr>
      <vt:lpstr>¿Qué es el huevo en polvo? Nuestro producto</vt:lpstr>
      <vt:lpstr>Proceso de fabricación</vt:lpstr>
      <vt:lpstr>Diagrama de distribución en planta ó Layout</vt:lpstr>
      <vt:lpstr>Localización</vt:lpstr>
      <vt:lpstr>Envasado y distribución</vt:lpstr>
      <vt:lpstr>¡Muchas 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Romina Elizalde</dc:creator>
  <cp:lastModifiedBy>Romina Elizalde</cp:lastModifiedBy>
  <cp:revision>1</cp:revision>
  <dcterms:modified xsi:type="dcterms:W3CDTF">2025-08-28T16:42:10Z</dcterms:modified>
</cp:coreProperties>
</file>