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Italics" panose="020B0604020202020204" charset="0"/>
      <p:regular r:id="rId13"/>
    </p:embeddedFont>
    <p:embeddedFont>
      <p:font typeface="Arimo" panose="020B0604020202020204" charset="0"/>
      <p:regular r:id="rId14"/>
    </p:embeddedFont>
    <p:embeddedFont>
      <p:font typeface="Segoe UI" panose="020B0502040204020203" pitchFamily="34" charset="0"/>
      <p:regular r:id="rId15"/>
      <p:bold r:id="rId16"/>
      <p:italic r:id="rId17"/>
      <p:boldItalic r:id="rId18"/>
    </p:embeddedFont>
    <p:embeddedFont>
      <p:font typeface="Aileron Heavy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Aileron Heavy Bold" panose="020B0604020202020204" charset="0"/>
      <p:regular r:id="rId24"/>
    </p:embeddedFont>
    <p:embeddedFont>
      <p:font typeface="Roboto Bold" panose="02000000000000000000" pitchFamily="2" charset="0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mailto:danilov_dev2.19@st.ithub.ru" TargetMode="External"/><Relationship Id="rId7" Type="http://schemas.openxmlformats.org/officeDocument/2006/relationships/image" Target="../media/image6.png"/><Relationship Id="rId2" Type="http://schemas.openxmlformats.org/officeDocument/2006/relationships/hyperlink" Target="mailto:gavriil.belov@yandex.ru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515366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28700" y="1504835"/>
            <a:ext cx="3237711" cy="3237711"/>
            <a:chOff x="0" y="0"/>
            <a:chExt cx="14400530" cy="144005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400530" cy="14399261"/>
            </a:xfrm>
            <a:custGeom>
              <a:avLst/>
              <a:gdLst/>
              <a:ahLst/>
              <a:cxnLst/>
              <a:rect l="l" t="t" r="r" b="b"/>
              <a:pathLst>
                <a:path w="14400530" h="14399261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4514457" y="1754964"/>
            <a:ext cx="3095939" cy="287922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800000">
            <a:off x="4622815" y="5402609"/>
            <a:ext cx="1892551" cy="337955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1295680" y="5510967"/>
            <a:ext cx="3095939" cy="2879223"/>
          </a:xfrm>
          <a:prstGeom prst="rect">
            <a:avLst/>
          </a:prstGeom>
        </p:spPr>
      </p:pic>
      <p:grpSp>
        <p:nvGrpSpPr>
          <p:cNvPr id="8" name="Group 8"/>
          <p:cNvGrpSpPr>
            <a:grpSpLocks noChangeAspect="1"/>
          </p:cNvGrpSpPr>
          <p:nvPr/>
        </p:nvGrpSpPr>
        <p:grpSpPr>
          <a:xfrm rot="5400000">
            <a:off x="1028700" y="8082026"/>
            <a:ext cx="700140" cy="700140"/>
            <a:chOff x="1371600" y="6705600"/>
            <a:chExt cx="10972800" cy="10972800"/>
          </a:xfrm>
        </p:grpSpPr>
        <p:sp>
          <p:nvSpPr>
            <p:cNvPr id="9" name="Freeform 9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002191" y="1028700"/>
            <a:ext cx="257109" cy="376665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8639464" y="2093226"/>
            <a:ext cx="7336182" cy="5682081"/>
            <a:chOff x="0" y="47625"/>
            <a:chExt cx="9781576" cy="757610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47625"/>
              <a:ext cx="9781576" cy="2273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224"/>
                </a:lnSpc>
              </a:pPr>
              <a:r>
                <a:rPr lang="en-US" sz="11499">
                  <a:solidFill>
                    <a:srgbClr val="F7F4FA"/>
                  </a:solidFill>
                  <a:latin typeface="Aileron Heavy"/>
                </a:rPr>
                <a:t>NeoBrain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955788"/>
              <a:ext cx="9781576" cy="4667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 dirty="0" err="1">
                  <a:solidFill>
                    <a:srgbClr val="F7F4FA"/>
                  </a:solidFill>
                  <a:latin typeface="Roboto"/>
                </a:rPr>
                <a:t>Социальная</a:t>
              </a:r>
              <a:r>
                <a:rPr lang="en-US" sz="2799" dirty="0">
                  <a:solidFill>
                    <a:srgbClr val="F7F4FA"/>
                  </a:solidFill>
                  <a:latin typeface="Roboto"/>
                </a:rPr>
                <a:t> </a:t>
              </a:r>
              <a:r>
                <a:rPr lang="en-US" sz="2799" dirty="0" err="1">
                  <a:solidFill>
                    <a:srgbClr val="F7F4FA"/>
                  </a:solidFill>
                  <a:latin typeface="Roboto"/>
                </a:rPr>
                <a:t>сеть</a:t>
              </a:r>
              <a:r>
                <a:rPr lang="en-US" sz="2799" dirty="0">
                  <a:solidFill>
                    <a:srgbClr val="F7F4FA"/>
                  </a:solidFill>
                  <a:latin typeface="Roboto"/>
                </a:rPr>
                <a:t> </a:t>
              </a:r>
              <a:r>
                <a:rPr lang="en-US" sz="2799" dirty="0" err="1">
                  <a:solidFill>
                    <a:srgbClr val="F7F4FA"/>
                  </a:solidFill>
                  <a:latin typeface="Roboto"/>
                </a:rPr>
                <a:t>для</a:t>
              </a:r>
              <a:r>
                <a:rPr lang="en-US" sz="2799" dirty="0">
                  <a:solidFill>
                    <a:srgbClr val="F7F4FA"/>
                  </a:solidFill>
                  <a:latin typeface="Roboto"/>
                </a:rPr>
                <a:t> </a:t>
              </a:r>
              <a:r>
                <a:rPr lang="en-US" sz="2799" dirty="0" err="1">
                  <a:solidFill>
                    <a:srgbClr val="F7F4FA"/>
                  </a:solidFill>
                  <a:latin typeface="Roboto"/>
                </a:rPr>
                <a:t>развития</a:t>
              </a:r>
              <a:endParaRPr lang="en-US" sz="2799" dirty="0">
                <a:solidFill>
                  <a:srgbClr val="F7F4FA"/>
                </a:solidFill>
                <a:latin typeface="Roboto"/>
              </a:endParaRPr>
            </a:p>
            <a:p>
              <a:pPr>
                <a:lnSpc>
                  <a:spcPts val="3919"/>
                </a:lnSpc>
              </a:pPr>
              <a:endParaRPr lang="en-US" sz="2799" dirty="0">
                <a:solidFill>
                  <a:srgbClr val="F7F4FA"/>
                </a:solidFill>
                <a:latin typeface="Roboto"/>
              </a:endParaRPr>
            </a:p>
            <a:p>
              <a:pPr>
                <a:lnSpc>
                  <a:spcPts val="3919"/>
                </a:lnSpc>
              </a:pPr>
              <a:r>
                <a:rPr lang="en-US" sz="2799" dirty="0" err="1" smtClean="0">
                  <a:solidFill>
                    <a:srgbClr val="F7F4FA"/>
                  </a:solidFill>
                  <a:latin typeface="Roboto"/>
                </a:rPr>
                <a:t>Город</a:t>
              </a:r>
              <a:r>
                <a:rPr lang="ru-RU" sz="2799" dirty="0" smtClean="0">
                  <a:solidFill>
                    <a:srgbClr val="F7F4FA"/>
                  </a:solidFill>
                  <a:latin typeface="Roboto"/>
                </a:rPr>
                <a:t>, площадка</a:t>
              </a:r>
              <a:r>
                <a:rPr lang="en-US" sz="2799" dirty="0" smtClean="0">
                  <a:solidFill>
                    <a:srgbClr val="F7F4FA"/>
                  </a:solidFill>
                  <a:latin typeface="Roboto"/>
                </a:rPr>
                <a:t>: </a:t>
              </a:r>
              <a:r>
                <a:rPr lang="en-US" sz="2799" dirty="0" err="1" smtClean="0">
                  <a:solidFill>
                    <a:srgbClr val="F7F4FA"/>
                  </a:solidFill>
                  <a:latin typeface="Roboto"/>
                </a:rPr>
                <a:t>Москва</a:t>
              </a:r>
              <a:r>
                <a:rPr lang="ru-RU" sz="2799" dirty="0" smtClean="0">
                  <a:solidFill>
                    <a:srgbClr val="F7F4FA"/>
                  </a:solidFill>
                  <a:latin typeface="Roboto"/>
                </a:rPr>
                <a:t>, </a:t>
              </a:r>
              <a:r>
                <a:rPr lang="en-US" sz="2799" dirty="0" smtClean="0">
                  <a:solidFill>
                    <a:srgbClr val="F7F4FA"/>
                  </a:solidFill>
                  <a:latin typeface="Roboto"/>
                </a:rPr>
                <a:t>ТОЦ </a:t>
              </a:r>
              <a:r>
                <a:rPr lang="en-US" sz="2799" dirty="0">
                  <a:solidFill>
                    <a:srgbClr val="F7F4FA"/>
                  </a:solidFill>
                  <a:latin typeface="Roboto"/>
                </a:rPr>
                <a:t>Samsung</a:t>
              </a:r>
            </a:p>
            <a:p>
              <a:pPr>
                <a:lnSpc>
                  <a:spcPts val="3919"/>
                </a:lnSpc>
              </a:pPr>
              <a:r>
                <a:rPr lang="en-US" sz="2799" dirty="0" err="1">
                  <a:solidFill>
                    <a:srgbClr val="F7F4FA"/>
                  </a:solidFill>
                  <a:latin typeface="Roboto"/>
                </a:rPr>
                <a:t>Авторы</a:t>
              </a:r>
              <a:r>
                <a:rPr lang="en-US" sz="2799" dirty="0">
                  <a:solidFill>
                    <a:srgbClr val="F7F4FA"/>
                  </a:solidFill>
                  <a:latin typeface="Roboto"/>
                </a:rPr>
                <a:t>: </a:t>
              </a:r>
              <a:r>
                <a:rPr lang="en-US" sz="2799" dirty="0" err="1">
                  <a:solidFill>
                    <a:srgbClr val="F7F4FA"/>
                  </a:solidFill>
                  <a:latin typeface="Roboto"/>
                </a:rPr>
                <a:t>Данилов</a:t>
              </a:r>
              <a:r>
                <a:rPr lang="en-US" sz="2799" dirty="0">
                  <a:solidFill>
                    <a:srgbClr val="F7F4FA"/>
                  </a:solidFill>
                  <a:latin typeface="Roboto"/>
                </a:rPr>
                <a:t> </a:t>
              </a:r>
              <a:r>
                <a:rPr lang="en-US" sz="2799" dirty="0" err="1">
                  <a:solidFill>
                    <a:srgbClr val="F7F4FA"/>
                  </a:solidFill>
                  <a:latin typeface="Roboto"/>
                </a:rPr>
                <a:t>Роман</a:t>
              </a:r>
              <a:r>
                <a:rPr lang="en-US" sz="2799" dirty="0">
                  <a:solidFill>
                    <a:srgbClr val="F7F4FA"/>
                  </a:solidFill>
                  <a:latin typeface="Roboto"/>
                </a:rPr>
                <a:t> </a:t>
              </a:r>
              <a:r>
                <a:rPr lang="en-US" sz="2799" dirty="0" err="1">
                  <a:solidFill>
                    <a:srgbClr val="F7F4FA"/>
                  </a:solidFill>
                  <a:latin typeface="Roboto"/>
                </a:rPr>
                <a:t>Владимирович</a:t>
              </a:r>
              <a:r>
                <a:rPr lang="en-US" sz="2799" dirty="0">
                  <a:solidFill>
                    <a:srgbClr val="F7F4FA"/>
                  </a:solidFill>
                  <a:latin typeface="Roboto"/>
                </a:rPr>
                <a:t>, </a:t>
              </a:r>
              <a:r>
                <a:rPr lang="en-US" sz="2799" dirty="0" err="1">
                  <a:solidFill>
                    <a:srgbClr val="F7F4FA"/>
                  </a:solidFill>
                  <a:latin typeface="Roboto"/>
                </a:rPr>
                <a:t>Купцов</a:t>
              </a:r>
              <a:r>
                <a:rPr lang="en-US" sz="2799" dirty="0">
                  <a:solidFill>
                    <a:srgbClr val="F7F4FA"/>
                  </a:solidFill>
                  <a:latin typeface="Roboto"/>
                </a:rPr>
                <a:t> </a:t>
              </a:r>
              <a:r>
                <a:rPr lang="en-US" sz="2799" dirty="0" err="1">
                  <a:solidFill>
                    <a:srgbClr val="F7F4FA"/>
                  </a:solidFill>
                  <a:latin typeface="Roboto"/>
                </a:rPr>
                <a:t>Гавриил</a:t>
              </a:r>
              <a:r>
                <a:rPr lang="en-US" sz="2799" dirty="0">
                  <a:solidFill>
                    <a:srgbClr val="F7F4FA"/>
                  </a:solidFill>
                  <a:latin typeface="Roboto"/>
                </a:rPr>
                <a:t> </a:t>
              </a:r>
              <a:r>
                <a:rPr lang="en-US" sz="2799" dirty="0" err="1">
                  <a:solidFill>
                    <a:srgbClr val="F7F4FA"/>
                  </a:solidFill>
                  <a:latin typeface="Roboto"/>
                </a:rPr>
                <a:t>Романович</a:t>
              </a:r>
              <a:endParaRPr lang="en-US" sz="2799" dirty="0">
                <a:solidFill>
                  <a:srgbClr val="F7F4FA"/>
                </a:solidFill>
                <a:latin typeface="Roboto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799" dirty="0" err="1">
                  <a:solidFill>
                    <a:srgbClr val="F7F4FA"/>
                  </a:solidFill>
                  <a:latin typeface="Roboto"/>
                </a:rPr>
                <a:t>Преподаватель</a:t>
              </a:r>
              <a:r>
                <a:rPr lang="en-US" sz="2799" dirty="0">
                  <a:solidFill>
                    <a:srgbClr val="F7F4FA"/>
                  </a:solidFill>
                  <a:latin typeface="Roboto"/>
                </a:rPr>
                <a:t>: </a:t>
              </a:r>
              <a:r>
                <a:rPr lang="en-US" sz="2799" dirty="0" err="1">
                  <a:solidFill>
                    <a:srgbClr val="F7F4FA"/>
                  </a:solidFill>
                  <a:latin typeface="Roboto"/>
                </a:rPr>
                <a:t>Степанов</a:t>
              </a:r>
              <a:r>
                <a:rPr lang="en-US" sz="2799" dirty="0">
                  <a:solidFill>
                    <a:srgbClr val="F7F4FA"/>
                  </a:solidFill>
                  <a:latin typeface="Roboto"/>
                </a:rPr>
                <a:t> </a:t>
              </a:r>
              <a:r>
                <a:rPr lang="en-US" sz="2799" dirty="0" err="1">
                  <a:solidFill>
                    <a:srgbClr val="F7F4FA"/>
                  </a:solidFill>
                  <a:latin typeface="Roboto"/>
                </a:rPr>
                <a:t>Павел</a:t>
              </a:r>
              <a:r>
                <a:rPr lang="en-US" sz="2799" dirty="0">
                  <a:solidFill>
                    <a:srgbClr val="F7F4FA"/>
                  </a:solidFill>
                  <a:latin typeface="Roboto"/>
                </a:rPr>
                <a:t> </a:t>
              </a:r>
              <a:r>
                <a:rPr lang="en-US" sz="2799" dirty="0" err="1">
                  <a:solidFill>
                    <a:srgbClr val="F7F4FA"/>
                  </a:solidFill>
                  <a:latin typeface="Roboto"/>
                </a:rPr>
                <a:t>Валерьевич</a:t>
              </a:r>
              <a:endParaRPr lang="en-US" sz="2799" dirty="0">
                <a:solidFill>
                  <a:srgbClr val="F7F4FA"/>
                </a:solidFill>
                <a:latin typeface="Roboto"/>
              </a:endParaRPr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598824" y="8229493"/>
            <a:ext cx="5689176" cy="2000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743502" y="825081"/>
            <a:ext cx="1892551" cy="337955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5400000">
            <a:off x="1230361" y="1137058"/>
            <a:ext cx="3095939" cy="287922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5400000">
            <a:off x="4631660" y="1137058"/>
            <a:ext cx="3095939" cy="2879223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 rot="-5400000">
            <a:off x="7212804" y="1427662"/>
            <a:ext cx="700140" cy="700140"/>
            <a:chOff x="1371600" y="6705600"/>
            <a:chExt cx="10972800" cy="10972800"/>
          </a:xfrm>
        </p:grpSpPr>
        <p:sp>
          <p:nvSpPr>
            <p:cNvPr id="6" name="Freeform 6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sp>
        <p:nvSpPr>
          <p:cNvPr id="7" name="AutoShape 7"/>
          <p:cNvSpPr/>
          <p:nvPr/>
        </p:nvSpPr>
        <p:spPr>
          <a:xfrm>
            <a:off x="9144000" y="0"/>
            <a:ext cx="9144000" cy="10294344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002191" y="8881635"/>
            <a:ext cx="257109" cy="376665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211763" y="4766912"/>
            <a:ext cx="6407478" cy="5520088"/>
            <a:chOff x="0" y="0"/>
            <a:chExt cx="8543304" cy="7360117"/>
          </a:xfrm>
        </p:grpSpPr>
        <p:sp>
          <p:nvSpPr>
            <p:cNvPr id="10" name="TextBox 10"/>
            <p:cNvSpPr txBox="1"/>
            <p:nvPr/>
          </p:nvSpPr>
          <p:spPr>
            <a:xfrm rot="-2700000">
              <a:off x="-98506" y="5729942"/>
              <a:ext cx="2110610" cy="446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7F4FA"/>
                  </a:solidFill>
                  <a:latin typeface="Arimo"/>
                </a:rPr>
                <a:t>Образование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 rot="-2700000">
              <a:off x="1960592" y="5709063"/>
              <a:ext cx="2051558" cy="446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7F4FA"/>
                  </a:solidFill>
                  <a:latin typeface="Arimo"/>
                </a:rPr>
                <a:t>Безработица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 rot="-2700000">
              <a:off x="3312148" y="5981259"/>
              <a:ext cx="2821442" cy="446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7F4FA"/>
                  </a:solidFill>
                  <a:latin typeface="Arimo"/>
                </a:rPr>
                <a:t>Здравоохранение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 rot="-2700000">
              <a:off x="6449310" y="5513831"/>
              <a:ext cx="1499358" cy="446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7F4FA"/>
                  </a:solidFill>
                  <a:latin typeface="Arimo"/>
                </a:rPr>
                <a:t>Политика</a:t>
              </a:r>
            </a:p>
          </p:txBody>
        </p:sp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0249" y="199565"/>
              <a:ext cx="7903055" cy="4655480"/>
              <a:chOff x="0" y="0"/>
              <a:chExt cx="10835270" cy="638277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-6350"/>
                <a:ext cx="1083527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835270" h="12700">
                    <a:moveTo>
                      <a:pt x="0" y="0"/>
                    </a:moveTo>
                    <a:lnTo>
                      <a:pt x="10835270" y="0"/>
                    </a:lnTo>
                    <a:lnTo>
                      <a:pt x="1083527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7F4FA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1270204"/>
                <a:ext cx="1083527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835270" h="12700">
                    <a:moveTo>
                      <a:pt x="0" y="0"/>
                    </a:moveTo>
                    <a:lnTo>
                      <a:pt x="10835270" y="0"/>
                    </a:lnTo>
                    <a:lnTo>
                      <a:pt x="1083527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7F4FA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2546758"/>
                <a:ext cx="1083527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835270" h="12700">
                    <a:moveTo>
                      <a:pt x="0" y="0"/>
                    </a:moveTo>
                    <a:lnTo>
                      <a:pt x="10835270" y="0"/>
                    </a:lnTo>
                    <a:lnTo>
                      <a:pt x="1083527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7F4FA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3823312"/>
                <a:ext cx="1083527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835270" h="12700">
                    <a:moveTo>
                      <a:pt x="0" y="0"/>
                    </a:moveTo>
                    <a:lnTo>
                      <a:pt x="10835270" y="0"/>
                    </a:lnTo>
                    <a:lnTo>
                      <a:pt x="1083527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7F4FA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0" y="5099866"/>
                <a:ext cx="1083527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835270" h="12700">
                    <a:moveTo>
                      <a:pt x="0" y="0"/>
                    </a:moveTo>
                    <a:lnTo>
                      <a:pt x="10835270" y="0"/>
                    </a:lnTo>
                    <a:lnTo>
                      <a:pt x="1083527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7F4FA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0" y="6376420"/>
                <a:ext cx="1083527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835270" h="12700">
                    <a:moveTo>
                      <a:pt x="0" y="0"/>
                    </a:moveTo>
                    <a:lnTo>
                      <a:pt x="10835270" y="0"/>
                    </a:lnTo>
                    <a:lnTo>
                      <a:pt x="1083527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7F4FA"/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0" y="-47625"/>
              <a:ext cx="470916" cy="446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F7F4FA"/>
                  </a:solidFill>
                  <a:latin typeface="Arimo"/>
                </a:rPr>
                <a:t>50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883471"/>
              <a:ext cx="470916" cy="446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F7F4FA"/>
                  </a:solidFill>
                  <a:latin typeface="Arimo"/>
                </a:rPr>
                <a:t>40 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1814567"/>
              <a:ext cx="470916" cy="446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F7F4FA"/>
                  </a:solidFill>
                  <a:latin typeface="Arimo"/>
                </a:rPr>
                <a:t>30 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2745663"/>
              <a:ext cx="470916" cy="446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F7F4FA"/>
                  </a:solidFill>
                  <a:latin typeface="Arimo"/>
                </a:rPr>
                <a:t>20 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3676759"/>
              <a:ext cx="470916" cy="446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F7F4FA"/>
                  </a:solidFill>
                  <a:latin typeface="Arimo"/>
                </a:rPr>
                <a:t>10 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88389" y="4607855"/>
              <a:ext cx="282526" cy="446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F7F4FA"/>
                  </a:solidFill>
                  <a:latin typeface="Arimo"/>
                </a:rPr>
                <a:t>0 </a:t>
              </a:r>
            </a:p>
          </p:txBody>
        </p:sp>
        <p:grpSp>
          <p:nvGrpSpPr>
            <p:cNvPr id="27" name="Group 27"/>
            <p:cNvGrpSpPr>
              <a:grpSpLocks noChangeAspect="1"/>
            </p:cNvGrpSpPr>
            <p:nvPr/>
          </p:nvGrpSpPr>
          <p:grpSpPr>
            <a:xfrm>
              <a:off x="640249" y="199565"/>
              <a:ext cx="7903055" cy="4655480"/>
              <a:chOff x="0" y="0"/>
              <a:chExt cx="10835270" cy="638277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3823312"/>
                <a:ext cx="2573377" cy="2559458"/>
              </a:xfrm>
              <a:custGeom>
                <a:avLst/>
                <a:gdLst/>
                <a:ahLst/>
                <a:cxnLst/>
                <a:rect l="l" t="t" r="r" b="b"/>
                <a:pathLst>
                  <a:path w="2573377" h="2559458">
                    <a:moveTo>
                      <a:pt x="0" y="2559458"/>
                    </a:moveTo>
                    <a:lnTo>
                      <a:pt x="0" y="205870"/>
                    </a:lnTo>
                    <a:lnTo>
                      <a:pt x="0" y="205870"/>
                    </a:lnTo>
                    <a:cubicBezTo>
                      <a:pt x="0" y="92171"/>
                      <a:pt x="92171" y="0"/>
                      <a:pt x="205870" y="0"/>
                    </a:cubicBezTo>
                    <a:lnTo>
                      <a:pt x="2367506" y="0"/>
                    </a:lnTo>
                    <a:cubicBezTo>
                      <a:pt x="2481205" y="0"/>
                      <a:pt x="2573377" y="92171"/>
                      <a:pt x="2573377" y="205870"/>
                    </a:cubicBezTo>
                    <a:lnTo>
                      <a:pt x="2573377" y="2559458"/>
                    </a:lnTo>
                    <a:close/>
                  </a:path>
                </a:pathLst>
              </a:custGeom>
              <a:solidFill>
                <a:srgbClr val="F7F4FA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2753964" y="1142548"/>
                <a:ext cx="2573377" cy="5240221"/>
              </a:xfrm>
              <a:custGeom>
                <a:avLst/>
                <a:gdLst/>
                <a:ahLst/>
                <a:cxnLst/>
                <a:rect l="l" t="t" r="r" b="b"/>
                <a:pathLst>
                  <a:path w="2573377" h="5240221">
                    <a:moveTo>
                      <a:pt x="0" y="5240222"/>
                    </a:moveTo>
                    <a:lnTo>
                      <a:pt x="0" y="205871"/>
                    </a:lnTo>
                    <a:cubicBezTo>
                      <a:pt x="0" y="92172"/>
                      <a:pt x="92172" y="1"/>
                      <a:pt x="205870" y="1"/>
                    </a:cubicBezTo>
                    <a:lnTo>
                      <a:pt x="2367507" y="1"/>
                    </a:lnTo>
                    <a:cubicBezTo>
                      <a:pt x="2422107" y="0"/>
                      <a:pt x="2474471" y="21690"/>
                      <a:pt x="2513079" y="60298"/>
                    </a:cubicBezTo>
                    <a:cubicBezTo>
                      <a:pt x="2551687" y="98907"/>
                      <a:pt x="2573377" y="151271"/>
                      <a:pt x="2573377" y="205871"/>
                    </a:cubicBezTo>
                    <a:lnTo>
                      <a:pt x="2573377" y="5240222"/>
                    </a:lnTo>
                    <a:close/>
                  </a:path>
                </a:pathLst>
              </a:custGeom>
              <a:solidFill>
                <a:srgbClr val="F7F4FA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5507929" y="3185035"/>
                <a:ext cx="2573376" cy="3197735"/>
              </a:xfrm>
              <a:custGeom>
                <a:avLst/>
                <a:gdLst/>
                <a:ahLst/>
                <a:cxnLst/>
                <a:rect l="l" t="t" r="r" b="b"/>
                <a:pathLst>
                  <a:path w="2573376" h="3197735">
                    <a:moveTo>
                      <a:pt x="0" y="3197735"/>
                    </a:moveTo>
                    <a:lnTo>
                      <a:pt x="0" y="205870"/>
                    </a:lnTo>
                    <a:cubicBezTo>
                      <a:pt x="0" y="92171"/>
                      <a:pt x="92171" y="0"/>
                      <a:pt x="205870" y="0"/>
                    </a:cubicBezTo>
                    <a:lnTo>
                      <a:pt x="2367507" y="0"/>
                    </a:lnTo>
                    <a:cubicBezTo>
                      <a:pt x="2481205" y="0"/>
                      <a:pt x="2573376" y="92171"/>
                      <a:pt x="2573376" y="205870"/>
                    </a:cubicBezTo>
                    <a:lnTo>
                      <a:pt x="2573376" y="3197735"/>
                    </a:lnTo>
                    <a:close/>
                  </a:path>
                </a:pathLst>
              </a:custGeom>
              <a:solidFill>
                <a:srgbClr val="F7F4FA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8261893" y="4461589"/>
                <a:ext cx="2573376" cy="1921181"/>
              </a:xfrm>
              <a:custGeom>
                <a:avLst/>
                <a:gdLst/>
                <a:ahLst/>
                <a:cxnLst/>
                <a:rect l="l" t="t" r="r" b="b"/>
                <a:pathLst>
                  <a:path w="2573376" h="1921181">
                    <a:moveTo>
                      <a:pt x="0" y="1921181"/>
                    </a:moveTo>
                    <a:lnTo>
                      <a:pt x="0" y="205870"/>
                    </a:lnTo>
                    <a:cubicBezTo>
                      <a:pt x="0" y="92171"/>
                      <a:pt x="92171" y="0"/>
                      <a:pt x="205870" y="0"/>
                    </a:cubicBezTo>
                    <a:lnTo>
                      <a:pt x="2367506" y="0"/>
                    </a:lnTo>
                    <a:cubicBezTo>
                      <a:pt x="2422107" y="0"/>
                      <a:pt x="2474470" y="21690"/>
                      <a:pt x="2513079" y="60298"/>
                    </a:cubicBezTo>
                    <a:cubicBezTo>
                      <a:pt x="2551686" y="98906"/>
                      <a:pt x="2573377" y="151270"/>
                      <a:pt x="2573377" y="205870"/>
                    </a:cubicBezTo>
                    <a:lnTo>
                      <a:pt x="2573377" y="1921181"/>
                    </a:lnTo>
                    <a:close/>
                  </a:path>
                </a:pathLst>
              </a:custGeom>
              <a:solidFill>
                <a:srgbClr val="F7F4FA"/>
              </a:solidFill>
            </p:spPr>
          </p:sp>
          <p:sp>
            <p:nvSpPr>
              <p:cNvPr id="32" name="Freeform 32"/>
              <p:cNvSpPr/>
              <p:nvPr/>
            </p:nvSpPr>
            <p:spPr>
              <a:xfrm>
                <a:off x="0" y="5486959"/>
                <a:ext cx="2573377" cy="895810"/>
              </a:xfrm>
              <a:custGeom>
                <a:avLst/>
                <a:gdLst/>
                <a:ahLst/>
                <a:cxnLst/>
                <a:rect l="l" t="t" r="r" b="b"/>
                <a:pathLst>
                  <a:path w="2573377" h="895810">
                    <a:moveTo>
                      <a:pt x="0" y="0"/>
                    </a:moveTo>
                    <a:lnTo>
                      <a:pt x="2573377" y="0"/>
                    </a:lnTo>
                    <a:lnTo>
                      <a:pt x="2573377" y="895811"/>
                    </a:lnTo>
                    <a:lnTo>
                      <a:pt x="0" y="895811"/>
                    </a:lnTo>
                    <a:close/>
                  </a:path>
                </a:pathLst>
              </a:custGeom>
              <a:solidFill>
                <a:srgbClr val="17161C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2753964" y="4976857"/>
                <a:ext cx="2573377" cy="1405913"/>
              </a:xfrm>
              <a:custGeom>
                <a:avLst/>
                <a:gdLst/>
                <a:ahLst/>
                <a:cxnLst/>
                <a:rect l="l" t="t" r="r" b="b"/>
                <a:pathLst>
                  <a:path w="2573377" h="1405913">
                    <a:moveTo>
                      <a:pt x="0" y="0"/>
                    </a:moveTo>
                    <a:lnTo>
                      <a:pt x="2573377" y="0"/>
                    </a:lnTo>
                    <a:lnTo>
                      <a:pt x="2573377" y="1405913"/>
                    </a:lnTo>
                    <a:lnTo>
                      <a:pt x="0" y="1405913"/>
                    </a:lnTo>
                    <a:close/>
                  </a:path>
                </a:pathLst>
              </a:custGeom>
              <a:solidFill>
                <a:srgbClr val="17161C"/>
              </a:solidFill>
            </p:spPr>
          </p:sp>
          <p:sp>
            <p:nvSpPr>
              <p:cNvPr id="34" name="Freeform 34"/>
              <p:cNvSpPr/>
              <p:nvPr/>
            </p:nvSpPr>
            <p:spPr>
              <a:xfrm>
                <a:off x="5507929" y="5359495"/>
                <a:ext cx="2573376" cy="1023275"/>
              </a:xfrm>
              <a:custGeom>
                <a:avLst/>
                <a:gdLst/>
                <a:ahLst/>
                <a:cxnLst/>
                <a:rect l="l" t="t" r="r" b="b"/>
                <a:pathLst>
                  <a:path w="2573376" h="1023275">
                    <a:moveTo>
                      <a:pt x="0" y="0"/>
                    </a:moveTo>
                    <a:lnTo>
                      <a:pt x="2573376" y="0"/>
                    </a:lnTo>
                    <a:lnTo>
                      <a:pt x="2573376" y="1023275"/>
                    </a:lnTo>
                    <a:lnTo>
                      <a:pt x="0" y="1023275"/>
                    </a:lnTo>
                    <a:close/>
                  </a:path>
                </a:pathLst>
              </a:custGeom>
              <a:solidFill>
                <a:srgbClr val="17161C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8261893" y="5998533"/>
                <a:ext cx="2573376" cy="384236"/>
              </a:xfrm>
              <a:custGeom>
                <a:avLst/>
                <a:gdLst/>
                <a:ahLst/>
                <a:cxnLst/>
                <a:rect l="l" t="t" r="r" b="b"/>
                <a:pathLst>
                  <a:path w="2573376" h="384236">
                    <a:moveTo>
                      <a:pt x="0" y="0"/>
                    </a:moveTo>
                    <a:lnTo>
                      <a:pt x="2573377" y="0"/>
                    </a:lnTo>
                    <a:lnTo>
                      <a:pt x="2573377" y="384237"/>
                    </a:lnTo>
                    <a:lnTo>
                      <a:pt x="0" y="384237"/>
                    </a:lnTo>
                    <a:close/>
                  </a:path>
                </a:pathLst>
              </a:custGeom>
              <a:solidFill>
                <a:srgbClr val="17161C"/>
              </a:solidFill>
            </p:spPr>
          </p:sp>
        </p:grpSp>
      </p:grpSp>
      <p:grpSp>
        <p:nvGrpSpPr>
          <p:cNvPr id="36" name="Group 36"/>
          <p:cNvGrpSpPr/>
          <p:nvPr/>
        </p:nvGrpSpPr>
        <p:grpSpPr>
          <a:xfrm>
            <a:off x="10134624" y="2932377"/>
            <a:ext cx="8153376" cy="4422246"/>
            <a:chOff x="0" y="0"/>
            <a:chExt cx="10871168" cy="5896328"/>
          </a:xfrm>
        </p:grpSpPr>
        <p:sp>
          <p:nvSpPr>
            <p:cNvPr id="37" name="TextBox 37"/>
            <p:cNvSpPr txBox="1"/>
            <p:nvPr/>
          </p:nvSpPr>
          <p:spPr>
            <a:xfrm>
              <a:off x="0" y="0"/>
              <a:ext cx="10871168" cy="486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599"/>
                </a:lnSpc>
              </a:pPr>
              <a:r>
                <a:rPr lang="en-US" sz="7999">
                  <a:solidFill>
                    <a:srgbClr val="17161C"/>
                  </a:solidFill>
                  <a:latin typeface="Aileron Heavy"/>
                </a:rPr>
                <a:t>Мир потихоньку сходит с ума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5311158"/>
              <a:ext cx="10871168" cy="5851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17161C"/>
                  </a:solidFill>
                  <a:latin typeface="Roboto"/>
                </a:rPr>
                <a:t>Пора бы это исправлять!</a:t>
              </a:r>
            </a:p>
          </p:txBody>
        </p:sp>
      </p:grpSp>
      <p:pic>
        <p:nvPicPr>
          <p:cNvPr id="39" name="Picture 3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623467" y="0"/>
            <a:ext cx="4664533" cy="16384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-10800000">
            <a:off x="1028700" y="8558160"/>
            <a:ext cx="700140" cy="700140"/>
            <a:chOff x="1371600" y="6705600"/>
            <a:chExt cx="10972800" cy="10972800"/>
          </a:xfrm>
        </p:grpSpPr>
        <p:sp>
          <p:nvSpPr>
            <p:cNvPr id="3" name="Freeform 3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002191" y="8881635"/>
            <a:ext cx="257109" cy="376665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 rot="-5400000">
            <a:off x="2544110" y="5378598"/>
            <a:ext cx="3503037" cy="3503037"/>
            <a:chOff x="0" y="0"/>
            <a:chExt cx="14400530" cy="144005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400530" cy="14399261"/>
            </a:xfrm>
            <a:custGeom>
              <a:avLst/>
              <a:gdLst/>
              <a:ahLst/>
              <a:cxnLst/>
              <a:rect l="l" t="t" r="r" b="b"/>
              <a:pathLst>
                <a:path w="14400530" h="14399261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44110" y="1781411"/>
            <a:ext cx="3349648" cy="311517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91468" y="5378598"/>
            <a:ext cx="3349648" cy="3115173"/>
          </a:xfrm>
          <a:prstGeom prst="rect">
            <a:avLst/>
          </a:prstGeom>
        </p:spPr>
      </p:pic>
      <p:grpSp>
        <p:nvGrpSpPr>
          <p:cNvPr id="9" name="Group 9"/>
          <p:cNvGrpSpPr>
            <a:grpSpLocks noChangeAspect="1"/>
          </p:cNvGrpSpPr>
          <p:nvPr/>
        </p:nvGrpSpPr>
        <p:grpSpPr>
          <a:xfrm rot="5400000">
            <a:off x="6914773" y="1393546"/>
            <a:ext cx="3503037" cy="3503037"/>
            <a:chOff x="0" y="0"/>
            <a:chExt cx="14400530" cy="144005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400530" cy="14399261"/>
            </a:xfrm>
            <a:custGeom>
              <a:avLst/>
              <a:gdLst/>
              <a:ahLst/>
              <a:cxnLst/>
              <a:rect l="l" t="t" r="r" b="b"/>
              <a:pathLst>
                <a:path w="14400530" h="14399261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1535323" y="2908614"/>
            <a:ext cx="6476443" cy="4469772"/>
            <a:chOff x="0" y="0"/>
            <a:chExt cx="8635257" cy="5959696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8635257" cy="33411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599"/>
                </a:lnSpc>
              </a:pPr>
              <a:r>
                <a:rPr lang="en-US" sz="5499">
                  <a:solidFill>
                    <a:srgbClr val="17161C"/>
                  </a:solidFill>
                  <a:latin typeface="Aileron Heavy"/>
                </a:rPr>
                <a:t>Лучший инструмент для улучшения мира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3526307"/>
              <a:ext cx="8635257" cy="24333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17161C"/>
                  </a:solidFill>
                  <a:latin typeface="Roboto Italics"/>
                </a:rPr>
                <a:t>"Не нужно доказывать, что образование - самое великое благо для человека. Без образования люди и грубы, и бедны, и несчастны"</a:t>
              </a:r>
              <a:r>
                <a:rPr lang="en-US" sz="2600">
                  <a:solidFill>
                    <a:srgbClr val="17161C"/>
                  </a:solidFill>
                  <a:latin typeface="Roboto"/>
                </a:rPr>
                <a:t> </a:t>
              </a:r>
              <a:r>
                <a:rPr lang="en-US" sz="2600">
                  <a:solidFill>
                    <a:srgbClr val="17161C"/>
                  </a:solidFill>
                  <a:latin typeface="Roboto Bold"/>
                </a:rPr>
                <a:t>Николай Чернышевский</a:t>
              </a:r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20534" y="1217660"/>
            <a:ext cx="10720853" cy="804064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0" y="29514"/>
            <a:ext cx="4664533" cy="16384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743502" y="825081"/>
            <a:ext cx="1892551" cy="337955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5400000">
            <a:off x="920342" y="1137058"/>
            <a:ext cx="3095939" cy="287922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5400000">
            <a:off x="4321641" y="1137058"/>
            <a:ext cx="3095939" cy="2879223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 rot="-5400000">
            <a:off x="6902785" y="1427662"/>
            <a:ext cx="700140" cy="700140"/>
            <a:chOff x="1371600" y="6705600"/>
            <a:chExt cx="10972800" cy="10972800"/>
          </a:xfrm>
        </p:grpSpPr>
        <p:sp>
          <p:nvSpPr>
            <p:cNvPr id="6" name="Freeform 6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id="7" name="AutoShape 7"/>
          <p:cNvSpPr/>
          <p:nvPr/>
        </p:nvSpPr>
        <p:spPr>
          <a:xfrm>
            <a:off x="9144000" y="0"/>
            <a:ext cx="9144000" cy="10294344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8" name="Group 8"/>
          <p:cNvGrpSpPr/>
          <p:nvPr/>
        </p:nvGrpSpPr>
        <p:grpSpPr>
          <a:xfrm>
            <a:off x="1028700" y="7618162"/>
            <a:ext cx="6574224" cy="1640138"/>
            <a:chOff x="0" y="0"/>
            <a:chExt cx="8765632" cy="2186851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8765632" cy="1113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599"/>
                </a:lnSpc>
              </a:pPr>
              <a:r>
                <a:rPr lang="en-US" sz="5499">
                  <a:solidFill>
                    <a:srgbClr val="F7F4FA"/>
                  </a:solidFill>
                  <a:latin typeface="Aileron Heavy"/>
                </a:rPr>
                <a:t>Чем мы лучше?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601681"/>
              <a:ext cx="8765632" cy="5851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F7F4FA"/>
                  </a:solidFill>
                  <a:latin typeface="Roboto"/>
                </a:rPr>
                <a:t>ВКонтакте, Facebook, TikTok, Instagram...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002191" y="8881635"/>
            <a:ext cx="257109" cy="376665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1022430" y="2523028"/>
            <a:ext cx="1113757" cy="1113757"/>
            <a:chOff x="0" y="0"/>
            <a:chExt cx="1485009" cy="1485009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0"/>
              <a:ext cx="1485009" cy="1485009"/>
              <a:chOff x="1371600" y="6705600"/>
              <a:chExt cx="10972800" cy="1097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2255FF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316387" y="352056"/>
              <a:ext cx="852236" cy="7713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61"/>
                </a:lnSpc>
              </a:pPr>
              <a:r>
                <a:rPr lang="en-US" sz="3801">
                  <a:solidFill>
                    <a:srgbClr val="F7F4FA"/>
                  </a:solidFill>
                  <a:latin typeface="Aileron Heavy"/>
                </a:rPr>
                <a:t>1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022430" y="4586622"/>
            <a:ext cx="1113757" cy="1113757"/>
            <a:chOff x="0" y="0"/>
            <a:chExt cx="1485009" cy="1485009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0" y="0"/>
              <a:ext cx="1485009" cy="1485009"/>
              <a:chOff x="1371600" y="6705600"/>
              <a:chExt cx="10972800" cy="1097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2255FF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316387" y="352056"/>
              <a:ext cx="852236" cy="7713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61"/>
                </a:lnSpc>
              </a:pPr>
              <a:r>
                <a:rPr lang="en-US" sz="3801">
                  <a:solidFill>
                    <a:srgbClr val="F7F4FA"/>
                  </a:solidFill>
                  <a:latin typeface="Aileron Heavy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022430" y="6613577"/>
            <a:ext cx="1113757" cy="1113757"/>
            <a:chOff x="0" y="0"/>
            <a:chExt cx="1485009" cy="1485009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0" y="0"/>
              <a:ext cx="1485009" cy="1485009"/>
              <a:chOff x="1371600" y="6705600"/>
              <a:chExt cx="10972800" cy="1097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2255FF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316387" y="352056"/>
              <a:ext cx="852236" cy="7713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61"/>
                </a:lnSpc>
              </a:pPr>
              <a:r>
                <a:rPr lang="en-US" sz="3801">
                  <a:solidFill>
                    <a:srgbClr val="F7F4FA"/>
                  </a:solidFill>
                  <a:latin typeface="Aileron Heavy"/>
                </a:rPr>
                <a:t>3</a:t>
              </a:r>
            </a:p>
          </p:txBody>
        </p:sp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623467" y="0"/>
            <a:ext cx="4664533" cy="1638417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12879742" y="2560612"/>
            <a:ext cx="3135258" cy="1038589"/>
            <a:chOff x="0" y="0"/>
            <a:chExt cx="4180344" cy="1384785"/>
          </a:xfrm>
        </p:grpSpPr>
        <p:sp>
          <p:nvSpPr>
            <p:cNvPr id="26" name="TextBox 26"/>
            <p:cNvSpPr txBox="1"/>
            <p:nvPr/>
          </p:nvSpPr>
          <p:spPr>
            <a:xfrm>
              <a:off x="0" y="0"/>
              <a:ext cx="4180344" cy="701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3499">
                  <a:solidFill>
                    <a:srgbClr val="17161C"/>
                  </a:solidFill>
                  <a:latin typeface="Aileron Heavy Bold"/>
                </a:rPr>
                <a:t>Развиваем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822605"/>
              <a:ext cx="4180344" cy="5621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17161C"/>
                  </a:solidFill>
                  <a:latin typeface="Roboto"/>
                </a:rPr>
                <a:t>develop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2879742" y="4624205"/>
            <a:ext cx="3135258" cy="1038589"/>
            <a:chOff x="0" y="0"/>
            <a:chExt cx="4180344" cy="1384785"/>
          </a:xfrm>
        </p:grpSpPr>
        <p:sp>
          <p:nvSpPr>
            <p:cNvPr id="29" name="TextBox 29"/>
            <p:cNvSpPr txBox="1"/>
            <p:nvPr/>
          </p:nvSpPr>
          <p:spPr>
            <a:xfrm>
              <a:off x="0" y="0"/>
              <a:ext cx="4180344" cy="701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3499">
                  <a:solidFill>
                    <a:srgbClr val="17161C"/>
                  </a:solidFill>
                  <a:latin typeface="Aileron Heavy Bold"/>
                </a:rPr>
                <a:t>Обучаем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832130"/>
              <a:ext cx="4180344" cy="5526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17161C"/>
                  </a:solidFill>
                  <a:latin typeface="Roboto"/>
                </a:rPr>
                <a:t>teach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2879742" y="6689425"/>
            <a:ext cx="3135258" cy="1035337"/>
            <a:chOff x="0" y="0"/>
            <a:chExt cx="4180344" cy="1380449"/>
          </a:xfrm>
        </p:grpSpPr>
        <p:sp>
          <p:nvSpPr>
            <p:cNvPr id="32" name="TextBox 32"/>
            <p:cNvSpPr txBox="1"/>
            <p:nvPr/>
          </p:nvSpPr>
          <p:spPr>
            <a:xfrm>
              <a:off x="0" y="0"/>
              <a:ext cx="4180344" cy="701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3499">
                  <a:solidFill>
                    <a:srgbClr val="17161C"/>
                  </a:solidFill>
                  <a:latin typeface="Aileron Heavy Bold"/>
                </a:rPr>
                <a:t>Улучшаем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822605"/>
              <a:ext cx="4180344" cy="557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17161C"/>
                  </a:solidFill>
                  <a:latin typeface="Roboto"/>
                </a:rPr>
                <a:t>improving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1886120" cy="10287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800000">
            <a:off x="9234696" y="4774804"/>
            <a:ext cx="3095939" cy="287922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800000">
            <a:off x="9234696" y="1378770"/>
            <a:ext cx="3095939" cy="287922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2239432"/>
            <a:ext cx="5644905" cy="5808138"/>
            <a:chOff x="0" y="0"/>
            <a:chExt cx="7526540" cy="7744183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7526540" cy="10626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599"/>
                </a:lnSpc>
              </a:pPr>
              <a:r>
                <a:rPr lang="en-US" sz="5499" dirty="0" smtClean="0">
                  <a:solidFill>
                    <a:srgbClr val="17161C"/>
                  </a:solidFill>
                  <a:latin typeface="Aileron Heavy"/>
                </a:rPr>
                <a:t>Python</a:t>
              </a:r>
              <a:endParaRPr lang="en-US" sz="5499" dirty="0">
                <a:solidFill>
                  <a:srgbClr val="17161C"/>
                </a:solidFill>
                <a:latin typeface="Aileron Heavy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23741"/>
              <a:ext cx="7526540" cy="5851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17161C"/>
                  </a:solidFill>
                  <a:latin typeface="Roboto"/>
                </a:rPr>
                <a:t>Сервер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967636"/>
              <a:ext cx="7526540" cy="10626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599"/>
                </a:lnSpc>
              </a:pPr>
              <a:r>
                <a:rPr lang="en-US" sz="5499" dirty="0" smtClean="0">
                  <a:solidFill>
                    <a:srgbClr val="17161C"/>
                  </a:solidFill>
                  <a:latin typeface="Aileron Heavy"/>
                </a:rPr>
                <a:t>Java</a:t>
              </a:r>
              <a:endParaRPr lang="en-US" sz="5499" dirty="0">
                <a:solidFill>
                  <a:srgbClr val="17161C"/>
                </a:solidFill>
                <a:latin typeface="Aileron Heavy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191377"/>
              <a:ext cx="7526540" cy="5851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17161C"/>
                  </a:solidFill>
                  <a:latin typeface="Roboto"/>
                </a:rPr>
                <a:t>Клиент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935273"/>
              <a:ext cx="7526540" cy="10626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599"/>
                </a:lnSpc>
              </a:pPr>
              <a:r>
                <a:rPr lang="en-US" sz="5499" dirty="0" smtClean="0">
                  <a:solidFill>
                    <a:srgbClr val="17161C"/>
                  </a:solidFill>
                  <a:latin typeface="Aileron Heavy"/>
                </a:rPr>
                <a:t>SQLite</a:t>
              </a:r>
              <a:endParaRPr lang="en-US" sz="5499" dirty="0">
                <a:solidFill>
                  <a:srgbClr val="17161C"/>
                </a:solidFill>
                <a:latin typeface="Aileron Heavy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159013"/>
              <a:ext cx="7526540" cy="5851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17161C"/>
                  </a:solidFill>
                  <a:latin typeface="Roboto"/>
                </a:rPr>
                <a:t>База данных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-10800000">
            <a:off x="11886120" y="0"/>
            <a:ext cx="6401880" cy="10287000"/>
          </a:xfrm>
          <a:prstGeom prst="rect">
            <a:avLst/>
          </a:prstGeom>
          <a:solidFill>
            <a:srgbClr val="2255FF"/>
          </a:solidFill>
        </p:spPr>
      </p:sp>
      <p:grpSp>
        <p:nvGrpSpPr>
          <p:cNvPr id="13" name="Group 13"/>
          <p:cNvGrpSpPr/>
          <p:nvPr/>
        </p:nvGrpSpPr>
        <p:grpSpPr>
          <a:xfrm>
            <a:off x="11886119" y="2932377"/>
            <a:ext cx="6401881" cy="3588647"/>
            <a:chOff x="-1" y="0"/>
            <a:chExt cx="8535841" cy="4784862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8535840" cy="3282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599"/>
                </a:lnSpc>
              </a:pPr>
              <a:r>
                <a:rPr lang="ru-RU" sz="7999" dirty="0" smtClean="0">
                  <a:solidFill>
                    <a:srgbClr val="F7F4FA"/>
                  </a:solidFill>
                  <a:latin typeface="Aileron Heavy"/>
                </a:rPr>
                <a:t>Текущий</a:t>
              </a:r>
              <a:r>
                <a:rPr lang="en-US" sz="7999" dirty="0" smtClean="0">
                  <a:solidFill>
                    <a:srgbClr val="F7F4FA"/>
                  </a:solidFill>
                  <a:latin typeface="Aileron Heavy"/>
                </a:rPr>
                <a:t> </a:t>
              </a:r>
              <a:r>
                <a:rPr lang="en-US" sz="7999" dirty="0" err="1">
                  <a:solidFill>
                    <a:srgbClr val="F7F4FA"/>
                  </a:solidFill>
                  <a:latin typeface="Aileron Heavy"/>
                </a:rPr>
                <a:t>стек</a:t>
              </a:r>
              <a:r>
                <a:rPr lang="en-US" sz="7999" dirty="0">
                  <a:solidFill>
                    <a:srgbClr val="F7F4FA"/>
                  </a:solidFill>
                  <a:latin typeface="Aileron Heavy"/>
                </a:rPr>
                <a:t> </a:t>
              </a:r>
              <a:r>
                <a:rPr lang="en-US" sz="7999" dirty="0" err="1">
                  <a:solidFill>
                    <a:srgbClr val="F7F4FA"/>
                  </a:solidFill>
                  <a:latin typeface="Aileron Heavy"/>
                </a:rPr>
                <a:t>технологий</a:t>
              </a:r>
              <a:endParaRPr lang="en-US" sz="7999" dirty="0">
                <a:solidFill>
                  <a:srgbClr val="F7F4FA"/>
                </a:solidFill>
                <a:latin typeface="Aileron Heavy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-1" y="4199691"/>
              <a:ext cx="8535840" cy="5851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639"/>
                </a:lnSpc>
                <a:spcBef>
                  <a:spcPct val="0"/>
                </a:spcBef>
              </a:pPr>
              <a:r>
                <a:rPr lang="ru-RU" sz="2599" dirty="0" smtClean="0">
                  <a:solidFill>
                    <a:srgbClr val="F7F4FA"/>
                  </a:solidFill>
                  <a:latin typeface="Roboto"/>
                </a:rPr>
                <a:t>Пока такой, а позже лучше будет</a:t>
              </a:r>
              <a:endParaRPr lang="en-US" sz="2599" dirty="0">
                <a:solidFill>
                  <a:srgbClr val="F7F4FA"/>
                </a:solidFill>
                <a:latin typeface="Roboto"/>
              </a:endParaRPr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 rot="-10800000">
            <a:off x="8925011" y="1028700"/>
            <a:ext cx="700140" cy="700140"/>
            <a:chOff x="1371600" y="6705600"/>
            <a:chExt cx="10972800" cy="10972800"/>
          </a:xfrm>
        </p:grpSpPr>
        <p:sp>
          <p:nvSpPr>
            <p:cNvPr id="17" name="Freeform 17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993568" y="6914788"/>
            <a:ext cx="1892551" cy="3379556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623467" y="8604566"/>
            <a:ext cx="4664533" cy="16384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6436541" y="5920649"/>
            <a:ext cx="3095939" cy="287922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9122992" y="5920649"/>
            <a:ext cx="3095939" cy="2879223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 rot="5400000">
            <a:off x="7634441" y="8558160"/>
            <a:ext cx="700140" cy="700140"/>
            <a:chOff x="1371600" y="6705600"/>
            <a:chExt cx="10972800" cy="10972800"/>
          </a:xfrm>
        </p:grpSpPr>
        <p:sp>
          <p:nvSpPr>
            <p:cNvPr id="6" name="Freeform 6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577552" y="2972876"/>
            <a:ext cx="1187797" cy="102942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623398" y="1028700"/>
            <a:ext cx="1141951" cy="114195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28700" y="1967951"/>
            <a:ext cx="1254479" cy="1254479"/>
          </a:xfrm>
          <a:prstGeom prst="rect">
            <a:avLst/>
          </a:prstGeom>
          <a:solidFill>
            <a:srgbClr val="2255FF"/>
          </a:solidFill>
          <a:ln>
            <a:noFill/>
          </a:ln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-10800000">
            <a:off x="9144000" y="0"/>
            <a:ext cx="1892551" cy="3379556"/>
          </a:xfrm>
          <a:prstGeom prst="rect">
            <a:avLst/>
          </a:prstGeom>
        </p:spPr>
      </p:pic>
      <p:grpSp>
        <p:nvGrpSpPr>
          <p:cNvPr id="11" name="Group 11"/>
          <p:cNvGrpSpPr>
            <a:grpSpLocks noChangeAspect="1"/>
          </p:cNvGrpSpPr>
          <p:nvPr/>
        </p:nvGrpSpPr>
        <p:grpSpPr>
          <a:xfrm rot="5400000">
            <a:off x="10349075" y="5493527"/>
            <a:ext cx="700140" cy="700140"/>
            <a:chOff x="1371600" y="6705600"/>
            <a:chExt cx="10972800" cy="10972800"/>
          </a:xfrm>
        </p:grpSpPr>
        <p:sp>
          <p:nvSpPr>
            <p:cNvPr id="12" name="Freeform 12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028700" y="6752463"/>
            <a:ext cx="4291307" cy="2505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9"/>
              </a:lnSpc>
            </a:pPr>
            <a:r>
              <a:rPr lang="en-US" sz="5499">
                <a:solidFill>
                  <a:srgbClr val="F7F4FA"/>
                </a:solidFill>
                <a:latin typeface="Aileron Heavy"/>
              </a:rPr>
              <a:t>Голосовой помощник - Анна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3623467" y="0"/>
            <a:ext cx="4664533" cy="1638417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2555226" y="2682976"/>
            <a:ext cx="5372100" cy="4921047"/>
            <a:chOff x="723900" y="968477"/>
            <a:chExt cx="5372100" cy="4921047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00B0F0"/>
                </a:gs>
                <a:gs pos="92000">
                  <a:srgbClr val="6672E4"/>
                </a:gs>
                <a:gs pos="28000">
                  <a:srgbClr val="0070C0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1E3ADA"/>
                </a:gs>
                <a:gs pos="13000">
                  <a:srgbClr val="6672E4"/>
                </a:gs>
                <a:gs pos="99000">
                  <a:srgbClr val="00B0F0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00B0F0"/>
                </a:gs>
                <a:gs pos="92000">
                  <a:srgbClr val="6672E4"/>
                </a:gs>
                <a:gs pos="28000">
                  <a:srgbClr val="0070C0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8" descr="Это изображение содержит значок с тремя взаимодействующими с друг другом людьми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00B0F0"/>
                </a:gs>
                <a:gs pos="42000">
                  <a:srgbClr val="6672E4"/>
                </a:gs>
                <a:gs pos="0">
                  <a:srgbClr val="0070C0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9" descr="Это изображение содержит значок трех человек и символа, который отображает подключение к Интернету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71000">
                  <a:srgbClr val="6672E4"/>
                </a:gs>
                <a:gs pos="100000">
                  <a:srgbClr val="0070C0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20" descr="Это изображение содержит значок с тремя людьми и шаром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71000">
                  <a:srgbClr val="6672E4"/>
                </a:gs>
                <a:gs pos="100000">
                  <a:srgbClr val="0070C0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21" descr="Это изображение содержит значок с четырьмя взаимодействующими с друг другом людьми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71000">
                  <a:srgbClr val="6672E4"/>
                </a:gs>
                <a:gs pos="100000">
                  <a:srgbClr val="0070C0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3" name="Надпись 23">
              <a:extLst>
                <a:ext uri="{FF2B5EF4-FFF2-40B4-BE49-F238E27FC236}">
                  <a16:creationId xmlns:a16="http://schemas.microsoft.com/office/drawing/2014/main" id="{76037B9F-F7D4-490B-B8D1-723E759320EF}"/>
                </a:ext>
              </a:extLst>
            </p:cNvPr>
            <p:cNvSpPr txBox="1"/>
            <p:nvPr/>
          </p:nvSpPr>
          <p:spPr>
            <a:xfrm>
              <a:off x="3128505" y="3909005"/>
              <a:ext cx="59881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dirty="0" smtClean="0">
                  <a:solidFill>
                    <a:schemeClr val="bg1"/>
                  </a:solidFill>
                </a:rPr>
                <a:t>АННА</a:t>
              </a:r>
              <a:endParaRPr lang="ru-RU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64" name="Овал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5" name="Полилиния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6" name="Овал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7" name="Полилиния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8" name="Овал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9" name="Полилиния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0" name="Овал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1" name="Полилиния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2" name="Овал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3" name="Полилиния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4" name="Полилиния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5" name="Линия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50" name="Полилиния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1" name="Полилиния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2" name="Овал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4" name="Полилиния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5" name="Полилиния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6" name="Овал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7" name="Полилиния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8" name="Полилиния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9" name="Полилиния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0" name="Овал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1" name="Полилиния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2" name="Линия 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3" name="Линия 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41" name="Овал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2" name="Полилиния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3" name="Овал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4" name="Полилиния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5" name="Овал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6" name="Полилиния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7" name="Полилиния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8" name="Полилиния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9" name="Полилиния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27" name="Прямоугольник 26" descr="Это изображение трех перекрывающихся кругов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458359" y="4501642"/>
              <a:ext cx="1363198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Анна, 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что там по уведомлениям?</a:t>
              </a:r>
            </a:p>
          </p:txBody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31" name="Полилиния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2" name="Полилиния 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3" name="Полилиния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4" name="Линия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5" name="Линия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6" name="Линия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7" name="Овал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8" name="Овал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9" name="Овал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0" name="Полилиния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31941" y="4371635"/>
              <a:ext cx="1260332" cy="98488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Анют</a:t>
              </a:r>
              <a:r>
                <a:rPr lang="ru-RU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сколько моих подруг уже вышло замуж?</a:t>
              </a:r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762503" y="1264636"/>
              <a:ext cx="1260332" cy="98488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Ань, 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прочитай новые сообщения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2957608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4005988"/>
            <a:ext cx="7969937" cy="5252313"/>
            <a:chOff x="0" y="0"/>
            <a:chExt cx="10626583" cy="7003084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0626583" cy="3239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599"/>
                </a:lnSpc>
              </a:pPr>
              <a:r>
                <a:rPr lang="en-US" sz="7999">
                  <a:solidFill>
                    <a:srgbClr val="17161C"/>
                  </a:solidFill>
                  <a:latin typeface="Aileron Heavy"/>
                </a:rPr>
                <a:t>Готовы к сотрудничеству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273671"/>
              <a:ext cx="10626583" cy="619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799" dirty="0">
                  <a:solidFill>
                    <a:srgbClr val="17161C"/>
                  </a:solidFill>
                  <a:latin typeface="Roboto"/>
                  <a:hlinkClick r:id="rId2"/>
                </a:rPr>
                <a:t>gavriil.belov@yandex.ru</a:t>
              </a:r>
              <a:endParaRPr lang="en-US" sz="2799" dirty="0">
                <a:solidFill>
                  <a:srgbClr val="17161C"/>
                </a:solidFill>
                <a:latin typeface="Roboto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358488"/>
              <a:ext cx="10626583" cy="6445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17161C"/>
                  </a:solidFill>
                  <a:latin typeface="Roboto"/>
                </a:rPr>
                <a:t>Ссылка на Google Play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188854"/>
              <a:ext cx="10626583" cy="619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799" dirty="0">
                  <a:solidFill>
                    <a:srgbClr val="17161C"/>
                  </a:solidFill>
                  <a:latin typeface="Roboto"/>
                  <a:hlinkClick r:id="rId3"/>
                </a:rPr>
                <a:t>danilov_dev2.19@st.ithub.ru</a:t>
              </a:r>
              <a:endParaRPr lang="en-US" sz="2799" dirty="0">
                <a:solidFill>
                  <a:srgbClr val="17161C"/>
                </a:solidFill>
                <a:latin typeface="Roboto"/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5400000">
            <a:off x="743502" y="-743502"/>
            <a:ext cx="1892551" cy="337955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267078" y="-410912"/>
            <a:ext cx="3095939" cy="2879223"/>
          </a:xfrm>
          <a:prstGeom prst="rect">
            <a:avLst/>
          </a:prstGeom>
        </p:spPr>
      </p:pic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6470999" y="2061875"/>
            <a:ext cx="700140" cy="700140"/>
            <a:chOff x="1371600" y="6705600"/>
            <a:chExt cx="10972800" cy="10972800"/>
          </a:xfrm>
        </p:grpSpPr>
        <p:sp>
          <p:nvSpPr>
            <p:cNvPr id="11" name="Freeform 11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-10800000">
            <a:off x="16395449" y="6907444"/>
            <a:ext cx="1892551" cy="337955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-10800000">
            <a:off x="14163361" y="4851624"/>
            <a:ext cx="3095939" cy="2879223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-10800000">
            <a:off x="14163361" y="1322403"/>
            <a:ext cx="3095939" cy="2879223"/>
          </a:xfrm>
          <a:prstGeom prst="rect">
            <a:avLst/>
          </a:prstGeom>
        </p:spPr>
      </p:pic>
      <p:grpSp>
        <p:nvGrpSpPr>
          <p:cNvPr id="15" name="Group 15"/>
          <p:cNvGrpSpPr>
            <a:grpSpLocks noChangeAspect="1"/>
          </p:cNvGrpSpPr>
          <p:nvPr/>
        </p:nvGrpSpPr>
        <p:grpSpPr>
          <a:xfrm rot="-10800000">
            <a:off x="14562323" y="1028700"/>
            <a:ext cx="700140" cy="700140"/>
            <a:chOff x="1371600" y="6705600"/>
            <a:chExt cx="10972800" cy="10972800"/>
          </a:xfrm>
        </p:grpSpPr>
        <p:sp>
          <p:nvSpPr>
            <p:cNvPr id="16" name="Freeform 16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-10800000">
            <a:off x="14163361" y="8380846"/>
            <a:ext cx="3095939" cy="2879223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821069" y="-410912"/>
            <a:ext cx="3095939" cy="2879223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8293075" y="8597222"/>
            <a:ext cx="4664533" cy="1638417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8146669" y="7508704"/>
            <a:ext cx="1441824" cy="1279291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4989354" y="9055247"/>
            <a:ext cx="3663431" cy="722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153</Words>
  <Application>Microsoft Office PowerPoint</Application>
  <PresentationFormat>Произвольный</PresentationFormat>
  <Paragraphs>48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7" baseType="lpstr">
      <vt:lpstr>Roboto</vt:lpstr>
      <vt:lpstr>Roboto Italics</vt:lpstr>
      <vt:lpstr>Arimo</vt:lpstr>
      <vt:lpstr>Segoe UI</vt:lpstr>
      <vt:lpstr>Arial</vt:lpstr>
      <vt:lpstr>Aileron Heavy</vt:lpstr>
      <vt:lpstr>Calibri</vt:lpstr>
      <vt:lpstr>Aileron Heavy Bold</vt:lpstr>
      <vt:lpstr>Roboto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NeoBrain</dc:title>
  <cp:lastModifiedBy>Romka Best</cp:lastModifiedBy>
  <cp:revision>12</cp:revision>
  <dcterms:created xsi:type="dcterms:W3CDTF">2006-08-16T00:00:00Z</dcterms:created>
  <dcterms:modified xsi:type="dcterms:W3CDTF">2020-07-09T16:34:02Z</dcterms:modified>
  <dc:identifier>DAEBOtUJqPo</dc:identifier>
</cp:coreProperties>
</file>