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10287000" cx="18288000"/>
  <p:notesSz cx="6858000" cy="9144000"/>
  <p:embeddedFontLs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nathan Bowden"/>
  <p:cmAuthor clrIdx="1" id="1" initials="" lastIdx="1" name="Puny Pixel Privateer"/>
  <p:cmAuthor clrIdx="2" id="2" initials="" lastIdx="1" name="Ben Tristem"/>
  <p:cmAuthor clrIdx="3" id="3" initials="" lastIdx="1" name="Christi Richards"/>
  <p:cmAuthor clrIdx="4" id="4" initials="" lastIdx="2" name="Jason Sparc"/>
  <p:cmAuthor clrIdx="5" id="5" initials="" lastIdx="1" name="bowde03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18E77E-361F-4508-B36A-5286D8984527}">
  <a:tblStyle styleId="{D218E77E-361F-4508-B36A-5286D8984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HelveticaNeue-regular.fntdata"/><Relationship Id="rId47" Type="http://schemas.openxmlformats.org/officeDocument/2006/relationships/slide" Target="slides/slide40.xml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06T19:48:40.662">
    <p:pos x="6000" y="0"/>
    <p:text>I had the same issue as Puny Pixel in that it would only let me download one at a time, and one of the downloads also had me restart my computer completely as well. It wasn't too much of a hiccup and I was able to resume the course without a problem.</p:text>
  </p:cm>
  <p:cm authorId="1" idx="1" dt="2017-01-04T17:49:05.721">
    <p:pos x="6000" y="100"/>
    <p:text>In the video, it tells us to install both at once. I am not able to do that, Unreal says "You cannot install two things at once."</p:text>
  </p:cm>
  <p:cm authorId="2" idx="1" dt="2017-01-04T17:49:05.721">
    <p:pos x="6000" y="200"/>
    <p:text>Thank you for this, hopefully you managed doing one at a time?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3" idx="1" dt="2017-02-08T05:42:37.005">
    <p:pos x="541" y="1394"/>
    <p:text>I didn't see this mentioned anywhere, but there is also the option of using CLion using their early access program (free):  https://confluence.jetbrains.com/display/CLION/Early+Access+Program  There is a great article from JetBrains' blog about it:  https://blog.jetbrains.com/clion/2016/10/clion-and-ue4/  What's great about this is that you will have the option of refactoring and Oculus support.</p:text>
  </p:cm>
  <p:cm authorId="4" idx="1" dt="2017-02-08T05:41:46.168">
    <p:pos x="541" y="1494"/>
    <p:text>_Marked as resolved_</p:text>
  </p:cm>
  <p:cm authorId="4" idx="2" dt="2017-02-08T05:42:37.005">
    <p:pos x="541" y="1594"/>
    <p:text>_Re-opened_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5" idx="1" dt="2017-11-06T00:06:52.329">
    <p:pos x="541" y="1394"/>
    <p:text>Edit&gt;Maps and Modes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b="0" i="0" lang="en-GB" sz="3000" u="none" cap="none" strike="noStrike">
                <a:latin typeface="Arial"/>
                <a:ea typeface="Arial"/>
                <a:cs typeface="Arial"/>
                <a:sym typeface="Arial"/>
              </a:rPr>
              <a:t>Remember iOS and Android apps</a:t>
            </a: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3000"/>
              <a:t>Introduce yourself while waiting for download.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b="0" i="0" lang="en-GB" sz="3000" u="none" cap="none" strike="noStrike">
                <a:latin typeface="Arial"/>
                <a:ea typeface="Arial"/>
                <a:cs typeface="Arial"/>
                <a:sym typeface="Arial"/>
              </a:rPr>
              <a:t>Remember iOS and Android apps</a:t>
            </a: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3000"/>
              <a:t>Introduce yourself while waiting for download.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b="0" i="0" lang="en-GB" sz="3000" u="none" cap="none" strike="noStrike">
                <a:latin typeface="Arial"/>
                <a:ea typeface="Arial"/>
                <a:cs typeface="Arial"/>
                <a:sym typeface="Arial"/>
              </a:rPr>
              <a:t>Remember iOS and Android apps</a:t>
            </a: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GB" sz="3000"/>
              <a:t>Introduce yourself while waiting for download.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10400"/>
            </a:lvl1pPr>
            <a:lvl2pPr lvl="1" algn="ctr">
              <a:spcBef>
                <a:spcPts val="0"/>
              </a:spcBef>
              <a:buSzPct val="100000"/>
              <a:defRPr sz="10400"/>
            </a:lvl2pPr>
            <a:lvl3pPr lvl="2" algn="ctr">
              <a:spcBef>
                <a:spcPts val="0"/>
              </a:spcBef>
              <a:buSzPct val="100000"/>
              <a:defRPr sz="10400"/>
            </a:lvl3pPr>
            <a:lvl4pPr lvl="3" algn="ctr">
              <a:spcBef>
                <a:spcPts val="0"/>
              </a:spcBef>
              <a:buSzPct val="100000"/>
              <a:defRPr sz="10400"/>
            </a:lvl4pPr>
            <a:lvl5pPr lvl="4" algn="ctr">
              <a:spcBef>
                <a:spcPts val="0"/>
              </a:spcBef>
              <a:buSzPct val="100000"/>
              <a:defRPr sz="10400"/>
            </a:lvl5pPr>
            <a:lvl6pPr lvl="5" algn="ctr">
              <a:spcBef>
                <a:spcPts val="0"/>
              </a:spcBef>
              <a:buSzPct val="100000"/>
              <a:defRPr sz="10400"/>
            </a:lvl6pPr>
            <a:lvl7pPr lvl="6" algn="ctr">
              <a:spcBef>
                <a:spcPts val="0"/>
              </a:spcBef>
              <a:buSzPct val="100000"/>
              <a:defRPr sz="10400"/>
            </a:lvl7pPr>
            <a:lvl8pPr lvl="7" algn="ctr">
              <a:spcBef>
                <a:spcPts val="0"/>
              </a:spcBef>
              <a:buSzPct val="100000"/>
              <a:defRPr sz="10400"/>
            </a:lvl8pPr>
            <a:lvl9pPr lvl="8" algn="ctr">
              <a:spcBef>
                <a:spcPts val="0"/>
              </a:spcBef>
              <a:buSzPct val="100000"/>
              <a:defRPr sz="10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24000"/>
            </a:lvl1pPr>
            <a:lvl2pPr lvl="1" algn="ctr">
              <a:spcBef>
                <a:spcPts val="0"/>
              </a:spcBef>
              <a:buSzPct val="100000"/>
              <a:defRPr sz="24000"/>
            </a:lvl2pPr>
            <a:lvl3pPr lvl="2" algn="ctr">
              <a:spcBef>
                <a:spcPts val="0"/>
              </a:spcBef>
              <a:buSzPct val="100000"/>
              <a:defRPr sz="24000"/>
            </a:lvl3pPr>
            <a:lvl4pPr lvl="3" algn="ctr">
              <a:spcBef>
                <a:spcPts val="0"/>
              </a:spcBef>
              <a:buSzPct val="100000"/>
              <a:defRPr sz="24000"/>
            </a:lvl4pPr>
            <a:lvl5pPr lvl="4" algn="ctr">
              <a:spcBef>
                <a:spcPts val="0"/>
              </a:spcBef>
              <a:buSzPct val="100000"/>
              <a:defRPr sz="24000"/>
            </a:lvl5pPr>
            <a:lvl6pPr lvl="5" algn="ctr">
              <a:spcBef>
                <a:spcPts val="0"/>
              </a:spcBef>
              <a:buSzPct val="100000"/>
              <a:defRPr sz="24000"/>
            </a:lvl6pPr>
            <a:lvl7pPr lvl="6" algn="ctr">
              <a:spcBef>
                <a:spcPts val="0"/>
              </a:spcBef>
              <a:buSzPct val="100000"/>
              <a:defRPr sz="24000"/>
            </a:lvl7pPr>
            <a:lvl8pPr lvl="7" algn="ctr">
              <a:spcBef>
                <a:spcPts val="0"/>
              </a:spcBef>
              <a:buSzPct val="100000"/>
              <a:defRPr sz="24000"/>
            </a:lvl8pPr>
            <a:lvl9pPr lvl="8" algn="ctr">
              <a:spcBef>
                <a:spcPts val="0"/>
              </a:spcBef>
              <a:buSzPct val="100000"/>
              <a:defRPr sz="24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0614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 sz="2400">
                <a:solidFill>
                  <a:srgbClr val="FFFFFF"/>
                </a:solidFill>
              </a:rPr>
              <a:t>View and comment online at </a:t>
            </a:r>
            <a:r>
              <a:rPr lang="en-GB" sz="2400" u="sng">
                <a:solidFill>
                  <a:srgbClr val="FFFFFF"/>
                </a:solidFill>
                <a:hlinkClick r:id="rId3"/>
              </a:rPr>
              <a:t>http://bit.ly/UnrealSlides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17145000" y="9165666"/>
            <a:ext cx="797720" cy="952501"/>
            <a:chOff x="8572500" y="4506633"/>
            <a:chExt cx="398860" cy="476250"/>
          </a:xfrm>
        </p:grpSpPr>
        <p:sp>
          <p:nvSpPr>
            <p:cNvPr id="70" name="Shape 70"/>
            <p:cNvSpPr/>
            <p:nvPr/>
          </p:nvSpPr>
          <p:spPr>
            <a:xfrm>
              <a:off x="8572500" y="4506633"/>
              <a:ext cx="135334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836025" y="4506633"/>
              <a:ext cx="135335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2" name="Shape 7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9600"/>
            </a:lvl1pPr>
            <a:lvl2pPr lvl="1">
              <a:spcBef>
                <a:spcPts val="0"/>
              </a:spcBef>
              <a:buSzPct val="100000"/>
              <a:defRPr sz="9600"/>
            </a:lvl2pPr>
            <a:lvl3pPr lvl="2">
              <a:spcBef>
                <a:spcPts val="0"/>
              </a:spcBef>
              <a:buSzPct val="100000"/>
              <a:defRPr sz="9600"/>
            </a:lvl3pPr>
            <a:lvl4pPr lvl="3">
              <a:spcBef>
                <a:spcPts val="0"/>
              </a:spcBef>
              <a:buSzPct val="100000"/>
              <a:defRPr sz="9600"/>
            </a:lvl4pPr>
            <a:lvl5pPr lvl="4">
              <a:spcBef>
                <a:spcPts val="0"/>
              </a:spcBef>
              <a:buSzPct val="100000"/>
              <a:defRPr sz="9600"/>
            </a:lvl5pPr>
            <a:lvl6pPr lvl="5">
              <a:spcBef>
                <a:spcPts val="0"/>
              </a:spcBef>
              <a:buSzPct val="100000"/>
              <a:defRPr sz="9600"/>
            </a:lvl6pPr>
            <a:lvl7pPr lvl="6">
              <a:spcBef>
                <a:spcPts val="0"/>
              </a:spcBef>
              <a:buSzPct val="100000"/>
              <a:defRPr sz="9600"/>
            </a:lvl7pPr>
            <a:lvl8pPr lvl="7">
              <a:spcBef>
                <a:spcPts val="0"/>
              </a:spcBef>
              <a:buSzPct val="100000"/>
              <a:defRPr sz="9600"/>
            </a:lvl8pPr>
            <a:lvl9pPr lvl="8">
              <a:spcBef>
                <a:spcPts val="0"/>
              </a:spcBef>
              <a:buSzPct val="100000"/>
              <a:defRPr sz="9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8400"/>
            </a:lvl1pPr>
            <a:lvl2pPr lvl="1" algn="ctr">
              <a:spcBef>
                <a:spcPts val="0"/>
              </a:spcBef>
              <a:buSzPct val="100000"/>
              <a:defRPr sz="8400"/>
            </a:lvl2pPr>
            <a:lvl3pPr lvl="2" algn="ctr">
              <a:spcBef>
                <a:spcPts val="0"/>
              </a:spcBef>
              <a:buSzPct val="100000"/>
              <a:defRPr sz="8400"/>
            </a:lvl3pPr>
            <a:lvl4pPr lvl="3" algn="ctr">
              <a:spcBef>
                <a:spcPts val="0"/>
              </a:spcBef>
              <a:buSzPct val="100000"/>
              <a:defRPr sz="8400"/>
            </a:lvl4pPr>
            <a:lvl5pPr lvl="4" algn="ctr">
              <a:spcBef>
                <a:spcPts val="0"/>
              </a:spcBef>
              <a:buSzPct val="100000"/>
              <a:defRPr sz="8400"/>
            </a:lvl5pPr>
            <a:lvl6pPr lvl="5" algn="ctr">
              <a:spcBef>
                <a:spcPts val="0"/>
              </a:spcBef>
              <a:buSzPct val="100000"/>
              <a:defRPr sz="8400"/>
            </a:lvl6pPr>
            <a:lvl7pPr lvl="6" algn="ctr">
              <a:spcBef>
                <a:spcPts val="0"/>
              </a:spcBef>
              <a:buSzPct val="100000"/>
              <a:defRPr sz="8400"/>
            </a:lvl7pPr>
            <a:lvl8pPr lvl="7" algn="ctr">
              <a:spcBef>
                <a:spcPts val="0"/>
              </a:spcBef>
              <a:buSzPct val="100000"/>
              <a:defRPr sz="8400"/>
            </a:lvl8pPr>
            <a:lvl9pPr lvl="8" algn="ctr">
              <a:spcBef>
                <a:spcPts val="0"/>
              </a:spcBef>
              <a:buSzPct val="100000"/>
              <a:defRPr sz="84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2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gEO7kcJPvWjGySQjxD7z0OcGNpFUNccEvR9cCJG04D0/edit#slide=id.gf8b855009_5_1" TargetMode="External"/><Relationship Id="rId4" Type="http://schemas.openxmlformats.org/officeDocument/2006/relationships/hyperlink" Target="http://www.unrealcourse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olframalpha.com/input/?i=13GB+at+10+mbp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5.jpg"/><Relationship Id="rId7" Type="http://schemas.openxmlformats.org/officeDocument/2006/relationships/image" Target="../media/image4.png"/><Relationship Id="rId8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Unreal Course Section 1 Slides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&gt;&gt; To Section 2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>
                <a:solidFill>
                  <a:srgbClr val="FFFFFF"/>
                </a:solidFill>
                <a:hlinkClick r:id="rId4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See me develop the slides as I write the course…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/>
              <a:t>Right click or Insert &gt; Comment to comment, especially if you see a typo</a:t>
            </a: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-GB" sz="3600"/>
              <a:t>The slides will update immediately as I change things.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Enjoy your stay!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Ben Tristem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rtl="0"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Configure Visual Studio Community 2017.</a:t>
            </a:r>
          </a:p>
          <a:p>
            <a:pPr indent="-673100" lvl="0" marL="685800" rtl="0"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If you’re on MacOS skip ahead 2 mins.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-GB">
                <a:solidFill>
                  <a:schemeClr val="lt1"/>
                </a:solidFill>
              </a:rPr>
              <a:t>Visual Studio 2015 Configuration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73100" lvl="0" marL="685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Programming Languages &gt; Visual C++.</a:t>
            </a:r>
          </a:p>
          <a:p>
            <a:pPr indent="-673100" lvl="0" marL="685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Common Tools &gt; VS Tools … Update 1.</a:t>
            </a:r>
          </a:p>
          <a:p>
            <a:pPr indent="-673100" lvl="0" marL="6858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Carry on watching while it downloads.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i="1" lang="en-GB">
                <a:solidFill>
                  <a:schemeClr val="lt1"/>
                </a:solidFill>
              </a:rPr>
              <a:t>If already installed then check update flag, and above install options.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Unreal Development Environment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73100" lvl="0" marL="6858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Start Unreal Engine Downloading too.</a:t>
            </a:r>
          </a:p>
          <a:p>
            <a:pPr indent="-673100" lvl="0" marL="6858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An overview of the Unreal install process.</a:t>
            </a:r>
          </a:p>
          <a:p>
            <a:pPr indent="-673100" lvl="0" marL="68580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What is an IDE and why you need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Start the Unreal Engine Download</a:t>
            </a: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the Epic Games Launcher.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Sign-in or register Epic.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Unreal Engine 4.10 or higher downloading.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Carry on watching the video.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Approximate Install Time-scale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Times on an SSD, with 100 Mb/s connection...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1472400" y="35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{D218E77E-361F-4508-B36A-5286D8984527}</a:tableStyleId>
              </a:tblPr>
              <a:tblGrid>
                <a:gridCol w="9652750"/>
                <a:gridCol w="3159300"/>
                <a:gridCol w="2607250"/>
              </a:tblGrid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Rough Time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Download &amp; Install VS 2015 with C++ (on Windows)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About 4 GB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1 hour*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Download &amp; Install Xcode (on MacOS)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About 3GB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45 min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Download Epic Games Launcher.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Small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5 min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Download &amp; install Unreal Editor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1 hour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sp>
        <p:nvSpPr>
          <p:cNvPr id="162" name="Shape 162"/>
          <p:cNvSpPr txBox="1"/>
          <p:nvPr/>
        </p:nvSpPr>
        <p:spPr>
          <a:xfrm>
            <a:off x="1472400" y="7800850"/>
            <a:ext cx="140448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-GB" sz="2800">
                <a:solidFill>
                  <a:srgbClr val="FFFFFF"/>
                </a:solidFill>
              </a:rPr>
              <a:t>Handy conversion: </a:t>
            </a:r>
            <a:r>
              <a:rPr i="1" lang="en-GB" sz="2800" u="sng">
                <a:solidFill>
                  <a:srgbClr val="FFFFFF"/>
                </a:solidFill>
                <a:hlinkClick r:id="rId3"/>
              </a:rPr>
              <a:t>http://www.wolframalpha.com/input/?i=13GB+at+10+mbps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-GB" sz="2800">
                <a:solidFill>
                  <a:srgbClr val="FFFFFF"/>
                </a:solidFill>
              </a:rPr>
              <a:t>* May vary from 20 minutes to 3+ hours depending on machine and broadband.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-471365" y="-394016"/>
            <a:ext cx="19230600" cy="1107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7081" y="6798350"/>
            <a:ext cx="2980200" cy="2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273" y="655513"/>
            <a:ext cx="8641500" cy="3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4836" y="4572287"/>
            <a:ext cx="4838400" cy="14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1350" y="6798300"/>
            <a:ext cx="6599310" cy="298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3849541" y="6798275"/>
            <a:ext cx="5715000" cy="2980358"/>
            <a:chOff x="0" y="0"/>
            <a:chExt cx="7620000" cy="3973811"/>
          </a:xfrm>
        </p:grpSpPr>
        <p:sp>
          <p:nvSpPr>
            <p:cNvPr id="173" name="Shape 173"/>
            <p:cNvSpPr/>
            <p:nvPr/>
          </p:nvSpPr>
          <p:spPr>
            <a:xfrm>
              <a:off x="267890" y="0"/>
              <a:ext cx="7084220" cy="3973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81905"/>
              <a:ext cx="7620000" cy="3810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Shape 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90341" y="6913841"/>
            <a:ext cx="2749250" cy="27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Windows and MacOS Compared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398575" y="33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{D218E77E-361F-4508-B36A-5286D8984527}</a:tableStyleId>
              </a:tblPr>
              <a:tblGrid>
                <a:gridCol w="6559700"/>
                <a:gridCol w="3200300"/>
                <a:gridCol w="2583700"/>
                <a:gridCol w="3147100"/>
              </a:tblGrid>
              <a:tr h="1040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Mac OS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Windows (VM on Mac)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Windows (Native)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Refactoring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No (Xcode)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6AA84F"/>
                          </a:solidFill>
                        </a:rPr>
                        <a:t>Yes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6AA84F"/>
                          </a:solidFill>
                        </a:rPr>
                        <a:t>Yes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Oculus SDK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9900"/>
                          </a:solidFill>
                        </a:rPr>
                        <a:t>Yes, slow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6AA84F"/>
                          </a:solidFill>
                        </a:rPr>
                        <a:t>Yes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Oculus Min Spec.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9900"/>
                          </a:solidFill>
                        </a:rPr>
                        <a:t>No*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6AA84F"/>
                          </a:solidFill>
                        </a:rPr>
                        <a:t>Maybe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1398600" y="6937700"/>
            <a:ext cx="123822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VM = Virtual Machine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*Assuming you’re not running a naughty Hackintosh!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Choosing Your Operating System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Windows on a PC or Mac.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Mac using Xcode.</a:t>
            </a:r>
          </a:p>
          <a:p>
            <a:pPr indent="-800100" lvl="0" marL="914400" rtl="0">
              <a:spcBef>
                <a:spcPts val="0"/>
              </a:spcBef>
              <a:buAutoNum type="arabicPeriod"/>
            </a:pPr>
            <a:r>
              <a:rPr lang="en-GB"/>
              <a:t>Something else (Linux, other IDE*).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* IDE = Integrated Development Environment.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/>
              <a:t>See lecture resources for further reading.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 to Visual Studio 2015 on PC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 Video &amp; Games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Visual Studio running.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Xcode is covered in the next video.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your first line of C++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the code “compiles”.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Learn where to find the Output log.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 “Hello World” Working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</a:t>
            </a:r>
            <a:r>
              <a:rPr b="1" lang="en-GB">
                <a:solidFill>
                  <a:srgbClr val="FFFF00"/>
                </a:solidFill>
              </a:rPr>
              <a:t>cout &lt;&lt; “Hello World\n”;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Run your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the console.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Tell us in the Discussions that you did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 to Xcode on MacOS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Xcode running.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your first line of C++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the code “compiles”.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Learn where to find the Output.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“Hello World” Working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</a:t>
            </a:r>
            <a:r>
              <a:rPr b="1" lang="en-GB">
                <a:solidFill>
                  <a:srgbClr val="FFFF00"/>
                </a:solidFill>
              </a:rPr>
              <a:t>cout &lt;&lt; “Hello World\n”;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Run your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the console.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Tell us in the Discussions that you did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How to Ask Good Questions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Expected vs Observed behaviour.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Creating a Minimal Viable Test case.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Useful information to include.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Explaining what has already been tried.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Sharing code the smart way.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Using Udemy Q&amp;A effectively.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Ask the Rubber Duck First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60050" y="2214250"/>
            <a:ext cx="109944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Explain your problem out loud.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Walk through your understanding.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sensei will be enigmatic.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 3 things to test your understanding.</a:t>
            </a:r>
          </a:p>
        </p:txBody>
      </p:sp>
      <p:pic>
        <p:nvPicPr>
          <p:cNvPr descr="Rubber duck debugging" id="241" name="Shape 241"/>
          <p:cNvPicPr preferRelativeResize="0"/>
          <p:nvPr/>
        </p:nvPicPr>
        <p:blipFill rotWithShape="1">
          <a:blip r:embed="rId3">
            <a:alphaModFix/>
          </a:blip>
          <a:srcRect b="0" l="19452" r="0" t="0"/>
          <a:stretch/>
        </p:blipFill>
        <p:spPr>
          <a:xfrm>
            <a:off x="11707150" y="2092895"/>
            <a:ext cx="5796917" cy="71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Structure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Expected behaviour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Observed behaviour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Steps to reproduce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has been tried already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Useful info: versions, etc.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Screenshots and Code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 screenshots when useful.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E.g. Unreal editor windows.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a Gist if there’s lots of code.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this course is all about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you would want to take this course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What you will need to get started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games you will build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What you will learn.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Minimal Viable Test Case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Don’t include extra steps.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Minimum steps to reproduce.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 a Q&amp;A Ninja!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Summarise in your title.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Stay responsive.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Mark a top answer.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Share if you solve it.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Answer other people.</a:t>
            </a:r>
          </a:p>
        </p:txBody>
      </p:sp>
      <p:pic>
        <p:nvPicPr>
          <p:cNvPr descr="Ninja, Fighter, Japanese ...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101" y="838900"/>
            <a:ext cx="7177966" cy="94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Find a question in the previous videos.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Try to provide some suggestion.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How well do you think the question was asked?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Go and Answer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Quick Tour </a:t>
            </a:r>
            <a:r>
              <a:rPr lang="en-GB"/>
              <a:t>o</a:t>
            </a:r>
            <a:r>
              <a:rPr b="1" i="0" lang="en-GB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</a:t>
            </a:r>
            <a:r>
              <a:rPr lang="en-GB"/>
              <a:t>Unreal</a:t>
            </a:r>
            <a:r>
              <a:rPr b="1" i="0" lang="en-GB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new Basic C++ project.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 a quick look around Unreal.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Learn about saving and scenes.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Customise the Unreal Editor interface.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2nd object to the scene.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scene.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the Unreal editor.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Re-open and ensure the object is there.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Congratulate yourself!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2nd Object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Wrap-Up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 done getting setup.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 yourself in the discussions.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Going from C# to C++.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the next section NOW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Going From C# to C++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what you know will transfer.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into the header files (.h) mindset.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do cool bitwise operations.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worry about memory management yet.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used to </a:t>
            </a:r>
            <a:r>
              <a:rPr b="1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::</a:t>
            </a: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you expect a dot.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Instructor Hangout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Intro, Notes &amp; Assets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We answer your questions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Thanks for the intros.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Visual Studio on Mac?</a:t>
            </a:r>
          </a:p>
          <a:p>
            <a:pPr indent="-673100" lvl="0" marL="685800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Ben’s Momentum plugin.</a:t>
            </a:r>
          </a:p>
          <a:p>
            <a:pPr indent="-673100" lvl="0" marL="685800" rtl="0"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en-GB">
                <a:solidFill>
                  <a:schemeClr val="lt1"/>
                </a:solidFill>
              </a:rPr>
              <a:t>And more.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Awkward paws...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Slide handouts</a:t>
            </a: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attached</a:t>
            </a:r>
            <a:r>
              <a:rPr lang="en-GB"/>
              <a:t>, and live on Google.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gets the most from this course</a:t>
            </a:r>
            <a:r>
              <a:rPr lang="en-GB"/>
              <a:t>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Introduce yourself in the discussions now.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we’ll help. </a:t>
            </a:r>
            <a:r>
              <a:rPr lang="en-GB" sz="5400"/>
              <a:t>How to </a:t>
            </a: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each other</a:t>
            </a:r>
            <a:r>
              <a:rPr lang="en-GB" sz="5400"/>
              <a:t>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I'm more experienced?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</a:t>
            </a:r>
            <a:r>
              <a:rPr lang="en-GB"/>
              <a:t>A</a:t>
            </a: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 </a:t>
            </a:r>
            <a:r>
              <a:rPr lang="en-GB"/>
              <a:t>G</a:t>
            </a: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ood </a:t>
            </a:r>
            <a:r>
              <a:rPr lang="en-GB"/>
              <a:t>Q</a:t>
            </a: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uestions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 sz="5400">
                <a:solidFill>
                  <a:schemeClr val="lt1"/>
                </a:solidFill>
              </a:rPr>
              <a:t>Paste exact error text into Google first.</a:t>
            </a:r>
          </a:p>
          <a:p>
            <a:pPr indent="-673100" lvl="0" marL="68580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en-GB" sz="5400">
                <a:solidFill>
                  <a:schemeClr val="lt1"/>
                </a:solidFill>
              </a:rPr>
              <a:t>If you still need help, include error with code.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the problem reproducible.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as possible, long as necessary.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GB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 other people’s questions.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A Note On Unreal Versions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GB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Video...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Use the latest versions of Unreal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They work well with the latest Visual Studio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Why the videos use older versions</a:t>
            </a:r>
          </a:p>
          <a:p>
            <a:pPr indent="-6731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GB"/>
              <a:t>What to do if something is different.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14501" y="7480700"/>
            <a:ext cx="149412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GB"/>
              <a:t>Setup Visual Studio or XCode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