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</p:sldIdLst>
  <p:sldSz cy="10287000" cx="18288000"/>
  <p:notesSz cx="6858000" cy="9144000"/>
  <p:embeddedFontLst>
    <p:embeddedFont>
      <p:font typeface="Helvetica Neue"/>
      <p:regular r:id="rId163"/>
      <p:bold r:id="rId164"/>
      <p:italic r:id="rId165"/>
      <p:boldItalic r:id="rId1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07A5A0-2B7A-42D1-9D57-107A79E18CC0}">
  <a:tblStyle styleId="{8E07A5A0-2B7A-42D1-9D57-107A79E18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HelveticaNeue-italic.fntdata"/><Relationship Id="rId69" Type="http://schemas.openxmlformats.org/officeDocument/2006/relationships/slide" Target="slides/slide63.xml"/><Relationship Id="rId164" Type="http://schemas.openxmlformats.org/officeDocument/2006/relationships/font" Target="fonts/HelveticaNeue-bold.fntdata"/><Relationship Id="rId163" Type="http://schemas.openxmlformats.org/officeDocument/2006/relationships/font" Target="fonts/HelveticaNeue-regular.fntdata"/><Relationship Id="rId162" Type="http://schemas.openxmlformats.org/officeDocument/2006/relationships/slide" Target="slides/slide156.xml"/><Relationship Id="rId166" Type="http://schemas.openxmlformats.org/officeDocument/2006/relationships/font" Target="fonts/HelveticaNeue-bold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http://www.papg.com/word-bullcow.html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http://www.papg.com/word-bullcow.html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://bit.ly/UnrealSlide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10400"/>
            </a:lvl1pPr>
            <a:lvl2pPr lvl="1" algn="ctr">
              <a:spcBef>
                <a:spcPts val="0"/>
              </a:spcBef>
              <a:buSzPct val="100000"/>
              <a:defRPr sz="10400"/>
            </a:lvl2pPr>
            <a:lvl3pPr lvl="2" algn="ctr">
              <a:spcBef>
                <a:spcPts val="0"/>
              </a:spcBef>
              <a:buSzPct val="100000"/>
              <a:defRPr sz="10400"/>
            </a:lvl3pPr>
            <a:lvl4pPr lvl="3" algn="ctr">
              <a:spcBef>
                <a:spcPts val="0"/>
              </a:spcBef>
              <a:buSzPct val="100000"/>
              <a:defRPr sz="10400"/>
            </a:lvl4pPr>
            <a:lvl5pPr lvl="4" algn="ctr">
              <a:spcBef>
                <a:spcPts val="0"/>
              </a:spcBef>
              <a:buSzPct val="100000"/>
              <a:defRPr sz="10400"/>
            </a:lvl5pPr>
            <a:lvl6pPr lvl="5" algn="ctr">
              <a:spcBef>
                <a:spcPts val="0"/>
              </a:spcBef>
              <a:buSzPct val="100000"/>
              <a:defRPr sz="10400"/>
            </a:lvl6pPr>
            <a:lvl7pPr lvl="6" algn="ctr">
              <a:spcBef>
                <a:spcPts val="0"/>
              </a:spcBef>
              <a:buSzPct val="100000"/>
              <a:defRPr sz="10400"/>
            </a:lvl7pPr>
            <a:lvl8pPr lvl="7" algn="ctr">
              <a:spcBef>
                <a:spcPts val="0"/>
              </a:spcBef>
              <a:buSzPct val="100000"/>
              <a:defRPr sz="10400"/>
            </a:lvl8pPr>
            <a:lvl9pPr lvl="8" algn="ctr">
              <a:spcBef>
                <a:spcPts val="0"/>
              </a:spcBef>
              <a:buSzPct val="100000"/>
              <a:defRPr sz="10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6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24000"/>
            </a:lvl1pPr>
            <a:lvl2pPr lvl="1" algn="ctr">
              <a:spcBef>
                <a:spcPts val="0"/>
              </a:spcBef>
              <a:buSzPct val="100000"/>
              <a:defRPr sz="24000"/>
            </a:lvl2pPr>
            <a:lvl3pPr lvl="2" algn="ctr">
              <a:spcBef>
                <a:spcPts val="0"/>
              </a:spcBef>
              <a:buSzPct val="100000"/>
              <a:defRPr sz="24000"/>
            </a:lvl3pPr>
            <a:lvl4pPr lvl="3" algn="ctr">
              <a:spcBef>
                <a:spcPts val="0"/>
              </a:spcBef>
              <a:buSzPct val="100000"/>
              <a:defRPr sz="24000"/>
            </a:lvl4pPr>
            <a:lvl5pPr lvl="4" algn="ctr">
              <a:spcBef>
                <a:spcPts val="0"/>
              </a:spcBef>
              <a:buSzPct val="100000"/>
              <a:defRPr sz="24000"/>
            </a:lvl5pPr>
            <a:lvl6pPr lvl="5" algn="ctr">
              <a:spcBef>
                <a:spcPts val="0"/>
              </a:spcBef>
              <a:buSzPct val="100000"/>
              <a:defRPr sz="24000"/>
            </a:lvl6pPr>
            <a:lvl7pPr lvl="6" algn="ctr">
              <a:spcBef>
                <a:spcPts val="0"/>
              </a:spcBef>
              <a:buSzPct val="100000"/>
              <a:defRPr sz="24000"/>
            </a:lvl7pPr>
            <a:lvl8pPr lvl="7" algn="ctr">
              <a:spcBef>
                <a:spcPts val="0"/>
              </a:spcBef>
              <a:buSzPct val="100000"/>
              <a:defRPr sz="24000"/>
            </a:lvl8pPr>
            <a:lvl9pPr lvl="8" algn="ctr">
              <a:spcBef>
                <a:spcPts val="0"/>
              </a:spcBef>
              <a:buSzPct val="100000"/>
              <a:defRPr sz="24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Intr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312" y="7053445"/>
            <a:ext cx="14596800" cy="3309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714493" y="7480707"/>
            <a:ext cx="133500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727110" y="8770976"/>
            <a:ext cx="13750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E8E8E8"/>
              </a:buClr>
              <a:buSzPct val="25000"/>
              <a:buFont typeface="Helvetica Neue"/>
              <a:buNone/>
            </a:pP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@GameDevTV :: </a:t>
            </a:r>
            <a:r>
              <a:rPr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</a:t>
            </a:r>
            <a:r>
              <a:rPr b="1" lang="en-GB" sz="3600">
                <a:solidFill>
                  <a:srgbClr val="E8E8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community.GameDev.tv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○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4" name="Shape 64"/>
          <p:cNvSpPr txBox="1"/>
          <p:nvPr/>
        </p:nvSpPr>
        <p:spPr>
          <a:xfrm>
            <a:off x="3099585" y="9689150"/>
            <a:ext cx="121650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and comment online at </a:t>
            </a:r>
            <a:r>
              <a:rPr lang="en-GB" sz="2400" u="sng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http://bit.ly/UnrealSlides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hallenge &amp; Sha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587256" y="597866"/>
            <a:ext cx="17113500" cy="9091200"/>
          </a:xfrm>
          <a:prstGeom prst="rect">
            <a:avLst/>
          </a:prstGeom>
          <a:solidFill>
            <a:srgbClr val="000000">
              <a:alpha val="84705"/>
            </a:srgbClr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-224850" y="-247500"/>
            <a:ext cx="18792000" cy="10782000"/>
          </a:xfrm>
          <a:prstGeom prst="rect">
            <a:avLst/>
          </a:prstGeom>
          <a:noFill/>
          <a:ln cap="flat" cmpd="sng" w="889000">
            <a:solidFill>
              <a:srgbClr val="39567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6551573" y="8562777"/>
            <a:ext cx="3038400" cy="3038400"/>
          </a:xfrm>
          <a:prstGeom prst="ellipse">
            <a:avLst/>
          </a:prstGeom>
          <a:solidFill>
            <a:srgbClr val="395677"/>
          </a:solidFill>
          <a:ln>
            <a:noFill/>
          </a:ln>
        </p:spPr>
        <p:txBody>
          <a:bodyPr anchorCtr="0" anchor="ctr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17145000" y="9165666"/>
            <a:ext cx="797720" cy="952501"/>
            <a:chOff x="8572500" y="4506633"/>
            <a:chExt cx="398860" cy="476250"/>
          </a:xfrm>
        </p:grpSpPr>
        <p:sp>
          <p:nvSpPr>
            <p:cNvPr id="71" name="Shape 71"/>
            <p:cNvSpPr/>
            <p:nvPr/>
          </p:nvSpPr>
          <p:spPr>
            <a:xfrm>
              <a:off x="8572500" y="4506633"/>
              <a:ext cx="135334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836025" y="4506633"/>
              <a:ext cx="135335" cy="4762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53550" lIns="53550" rIns="53550" wrap="square" tIns="53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3" name="Shape 7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●"/>
              <a:defRPr b="0" i="0" sz="5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buSzPct val="100000"/>
              <a:defRPr sz="9600"/>
            </a:lvl1pPr>
            <a:lvl2pPr lvl="1">
              <a:spcBef>
                <a:spcPts val="0"/>
              </a:spcBef>
              <a:buSzPct val="100000"/>
              <a:defRPr sz="9600"/>
            </a:lvl2pPr>
            <a:lvl3pPr lvl="2">
              <a:spcBef>
                <a:spcPts val="0"/>
              </a:spcBef>
              <a:buSzPct val="100000"/>
              <a:defRPr sz="9600"/>
            </a:lvl3pPr>
            <a:lvl4pPr lvl="3">
              <a:spcBef>
                <a:spcPts val="0"/>
              </a:spcBef>
              <a:buSzPct val="100000"/>
              <a:defRPr sz="9600"/>
            </a:lvl4pPr>
            <a:lvl5pPr lvl="4">
              <a:spcBef>
                <a:spcPts val="0"/>
              </a:spcBef>
              <a:buSzPct val="100000"/>
              <a:defRPr sz="9600"/>
            </a:lvl5pPr>
            <a:lvl6pPr lvl="5">
              <a:spcBef>
                <a:spcPts val="0"/>
              </a:spcBef>
              <a:buSzPct val="100000"/>
              <a:defRPr sz="9600"/>
            </a:lvl6pPr>
            <a:lvl7pPr lvl="6">
              <a:spcBef>
                <a:spcPts val="0"/>
              </a:spcBef>
              <a:buSzPct val="100000"/>
              <a:defRPr sz="9600"/>
            </a:lvl7pPr>
            <a:lvl8pPr lvl="7">
              <a:spcBef>
                <a:spcPts val="0"/>
              </a:spcBef>
              <a:buSzPct val="100000"/>
              <a:defRPr sz="9600"/>
            </a:lvl8pPr>
            <a:lvl9pPr lvl="8">
              <a:spcBef>
                <a:spcPts val="0"/>
              </a:spcBef>
              <a:buSzPct val="100000"/>
              <a:defRPr sz="96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rIns="182850" wrap="square" tIns="182850"/>
          <a:lstStyle>
            <a:lvl1pPr lvl="0" algn="ctr">
              <a:spcBef>
                <a:spcPts val="0"/>
              </a:spcBef>
              <a:buSzPct val="100000"/>
              <a:defRPr sz="8400"/>
            </a:lvl1pPr>
            <a:lvl2pPr lvl="1" algn="ctr">
              <a:spcBef>
                <a:spcPts val="0"/>
              </a:spcBef>
              <a:buSzPct val="100000"/>
              <a:defRPr sz="8400"/>
            </a:lvl2pPr>
            <a:lvl3pPr lvl="2" algn="ctr">
              <a:spcBef>
                <a:spcPts val="0"/>
              </a:spcBef>
              <a:buSzPct val="100000"/>
              <a:defRPr sz="8400"/>
            </a:lvl3pPr>
            <a:lvl4pPr lvl="3" algn="ctr">
              <a:spcBef>
                <a:spcPts val="0"/>
              </a:spcBef>
              <a:buSzPct val="100000"/>
              <a:defRPr sz="8400"/>
            </a:lvl4pPr>
            <a:lvl5pPr lvl="4" algn="ctr">
              <a:spcBef>
                <a:spcPts val="0"/>
              </a:spcBef>
              <a:buSzPct val="100000"/>
              <a:defRPr sz="8400"/>
            </a:lvl5pPr>
            <a:lvl6pPr lvl="5" algn="ctr">
              <a:spcBef>
                <a:spcPts val="0"/>
              </a:spcBef>
              <a:buSzPct val="100000"/>
              <a:defRPr sz="8400"/>
            </a:lvl6pPr>
            <a:lvl7pPr lvl="6" algn="ctr">
              <a:spcBef>
                <a:spcPts val="0"/>
              </a:spcBef>
              <a:buSzPct val="100000"/>
              <a:defRPr sz="8400"/>
            </a:lvl7pPr>
            <a:lvl8pPr lvl="7" algn="ctr">
              <a:spcBef>
                <a:spcPts val="0"/>
              </a:spcBef>
              <a:buSzPct val="100000"/>
              <a:defRPr sz="8400"/>
            </a:lvl8pPr>
            <a:lvl9pPr lvl="8" algn="ctr">
              <a:spcBef>
                <a:spcPts val="0"/>
              </a:spcBef>
              <a:buSzPct val="100000"/>
              <a:defRPr sz="84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rIns="182850" wrap="square" tIns="1828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rIns="182850" wrap="square" tIns="18285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●"/>
              <a:defRPr sz="2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○"/>
              <a:defRPr sz="2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chemeClr val="dk2"/>
              </a:buClr>
              <a:buSzPct val="1000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rIns="182850" wrap="square" tIns="18285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2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52593" y="4098577"/>
            <a:ext cx="16782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625453" y="5304234"/>
            <a:ext cx="11037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177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3556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508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6858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636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041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●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1938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○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3716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1250"/>
              <a:buFont typeface="Helvetica Neue"/>
              <a:buChar char="■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951861" y="9764613"/>
            <a:ext cx="370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550" lIns="53550" rIns="53550" wrap="square" tIns="53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GB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unrealcourse.com" TargetMode="External"/><Relationship Id="rId4" Type="http://schemas.openxmlformats.org/officeDocument/2006/relationships/hyperlink" Target="https://docs.google.com/presentation/d/1YsX9u3t1WAj7zXnHWsSkfVIxwlPekT2tnSHTpiWm7yc/edit#slide=id.gf8b855009_5_1" TargetMode="External"/><Relationship Id="rId5" Type="http://schemas.openxmlformats.org/officeDocument/2006/relationships/hyperlink" Target="https://docs.google.com/presentation/d/1pu1wPXdnj0vEI7fz4goEooIMybHquP3TTcgGK78Wmx0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://stackoverflow.com/questions/9107516/sorting-characters-of-a-c-string" TargetMode="External"/><Relationship Id="rId4" Type="http://schemas.openxmlformats.org/officeDocument/2006/relationships/hyperlink" Target="http://en.cppreference.com/w/cpp/algorithm/sort" TargetMode="External"/><Relationship Id="rId5" Type="http://schemas.openxmlformats.org/officeDocument/2006/relationships/hyperlink" Target="http://www.wolframalpha.com/input/?i=n%5E2+vs+%28n+log+n%29+vs+n%2C+n%3D2+to+17" TargetMode="External"/><Relationship Id="rId6" Type="http://schemas.openxmlformats.org/officeDocument/2006/relationships/hyperlink" Target="https://en.wikipedia.org/wiki/Sorting_algorithm" TargetMode="External"/><Relationship Id="rId7" Type="http://schemas.openxmlformats.org/officeDocument/2006/relationships/hyperlink" Target="https://en.wikipedia.org/wiki/Big_O_notation" TargetMode="External"/><Relationship Id="rId8" Type="http://schemas.openxmlformats.org/officeDocument/2006/relationships/hyperlink" Target="https://en.wikipedia.org/wiki/Isogram" TargetMode="Externa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www.unrealengine.com/blog/ranged-based-for-loop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Relationship Id="rId3" Type="http://schemas.openxmlformats.org/officeDocument/2006/relationships/hyperlink" Target="https://github.com/UnrealCourse/02_BullCowGame/archive/master.zip" TargetMode="Externa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1" Type="http://schemas.openxmlformats.org/officeDocument/2006/relationships/hyperlink" Target="http://stackoverflow.com/questions/6662395/xcode-intellisense-meaning-of-letters-in-colored-boxes-like-f-t-c-m-p-c-k-etc" TargetMode="External"/><Relationship Id="rId10" Type="http://schemas.openxmlformats.org/officeDocument/2006/relationships/hyperlink" Target="https://msdn.microsoft.com/en-us/library/y47ychfe.aspx" TargetMode="External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://www.cprogramming.com/tutorial/c++-iostreams.html" TargetMode="External"/><Relationship Id="rId4" Type="http://schemas.openxmlformats.org/officeDocument/2006/relationships/hyperlink" Target="http://www.cprogramming.com/tutorial/c++-iostreams.html" TargetMode="Externa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Relationship Id="rId3" Type="http://schemas.openxmlformats.org/officeDocument/2006/relationships/hyperlink" Target="http://stackoverflow.com/questions/156767/whats-the-difference-between-an-argument-and-a-parameter" TargetMode="Externa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docs.unrealengine.com/latest/INT/Programming/Development/CodingStandard/index.html" TargetMode="Externa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ckoverflow.com/questions/2872543/printf-vs-cout-in-c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unrealengine.com/latest/INT/Programming/Development/CodingStandard/index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cplusplus.com/doc/tutorial/control" TargetMode="External"/><Relationship Id="rId4" Type="http://schemas.openxmlformats.org/officeDocument/2006/relationships/hyperlink" Target="https://msdn.microsoft.com/en-us/library/b80153d8.aspx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www.cplusplus.com/doc/tutorial/control" TargetMode="External"/><Relationship Id="rId4" Type="http://schemas.openxmlformats.org/officeDocument/2006/relationships/hyperlink" Target="https://msdn.microsoft.com/en-us/library/b0kk5few.aspx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://gameprogrammingpatterns.com/data-locality.html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ctr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/>
              <a:t>UnrealCourse.com Section 2 Slides - Bull Cow Game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These are the slides that accompany</a:t>
            </a:r>
            <a:r>
              <a:rPr lang="en-GB" sz="3600">
                <a:solidFill>
                  <a:srgbClr val="FFFFFF"/>
                </a:solidFill>
              </a:rPr>
              <a:t> the 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Complete Unreal Developer Course</a:t>
            </a:r>
            <a:r>
              <a:rPr lang="en-GB" sz="3600">
                <a:solidFill>
                  <a:srgbClr val="FFFFFF"/>
                </a:solidFill>
              </a:rPr>
              <a:t>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See me develop the slides as I write the course…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600"/>
              <a:t>Right click or Insert &gt; Comment to comment, especially if you see a typo</a:t>
            </a: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-GB" sz="3600"/>
              <a:t>The slides will update immediately as I change things.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Enjoy your stay!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600"/>
              <a:t>Ben Tristem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895200" y="20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{8E07A5A0-2B7A-42D1-9D57-107A79E18CC0}</a:tableStyleId>
              </a:tblPr>
              <a:tblGrid>
                <a:gridCol w="8179150"/>
                <a:gridCol w="8179150"/>
              </a:tblGrid>
              <a:tr h="7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3600" u="sng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4"/>
                        </a:rPr>
                        <a:t>&lt;&lt; To Section 1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3600" u="sng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To Section 3 &gt;&gt;</a:t>
                      </a:r>
                    </a:p>
                  </a:txBody>
                  <a:tcPr marT="182850" marB="182850" marR="182850" marL="1828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Up The Requirements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will the </a:t>
            </a:r>
            <a:r>
              <a:rPr b="1" lang="en-GB"/>
              <a:t>inputs </a:t>
            </a:r>
            <a:r>
              <a:rPr lang="en-GB"/>
              <a:t>be? In what format?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will the </a:t>
            </a:r>
            <a:r>
              <a:rPr b="1" lang="en-GB"/>
              <a:t>outputs </a:t>
            </a:r>
            <a:r>
              <a:rPr lang="en-GB"/>
              <a:t>be?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</a:t>
            </a:r>
            <a:r>
              <a:rPr b="1" lang="en-GB"/>
              <a:t>tasks </a:t>
            </a:r>
            <a:r>
              <a:rPr lang="en-GB"/>
              <a:t>will the user be asked to do?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Any </a:t>
            </a:r>
            <a:r>
              <a:rPr b="1" lang="en-GB"/>
              <a:t>performance</a:t>
            </a:r>
            <a:r>
              <a:rPr lang="en-GB"/>
              <a:t> limits worth mentioning?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What </a:t>
            </a:r>
            <a:r>
              <a:rPr b="1" lang="en-GB"/>
              <a:t>assets </a:t>
            </a:r>
            <a:r>
              <a:rPr lang="en-GB"/>
              <a:t>(art, sound, story text) do we need?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</a:t>
            </a:r>
            <a:r>
              <a:rPr lang="en-GB">
                <a:solidFill>
                  <a:srgbClr val="FFFF00"/>
                </a:solidFill>
              </a:rPr>
              <a:t>enum</a:t>
            </a:r>
            <a:r>
              <a:rPr lang="en-GB"/>
              <a:t>erations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GB"/>
              <a:t>erated type consists of named values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instead of coded meaning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Makes the code more readable and meaningful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Only defined values can be used - more robust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benefit of C++ 11’s strongly typed enums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Creating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enum class</a:t>
            </a:r>
            <a:r>
              <a:rPr lang="en-GB"/>
              <a:t> for error checking.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Finish the error value list</a:t>
            </a:r>
          </a:p>
        </p:txBody>
      </p:sp>
      <p:sp>
        <p:nvSpPr>
          <p:cNvPr id="663" name="Shape 66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at least two more error values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Think about what could break the game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… or try weird input and see what DOES break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Writing Error Checking Code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GB"/>
              <a:t> for the first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Outline 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</a:t>
            </a:r>
            <a:r>
              <a:rPr lang="en-GB"/>
              <a:t>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working code for checking guess length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the debugger to test the return values.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the word length check</a:t>
            </a:r>
          </a:p>
        </p:txBody>
      </p:sp>
      <p:sp>
        <p:nvSpPr>
          <p:cNvPr id="680" name="Shape 68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 need to call any “helper methods”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!= for “not equals”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GetHiddenWordLength()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the value using the debugger.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our error values to communicate with user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 our user interaction is via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GameManager.cpp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We’ll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 </a:t>
            </a:r>
            <a:r>
              <a:rPr lang="en-GB"/>
              <a:t>in this file, as it’s UI text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We can “switch” what we say based on the error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Remember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lang="en-GB"/>
              <a:t>keywords!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statement syntax</a:t>
            </a:r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 (expression)  // expression is what we switch based 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case constant1: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break;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case constant2: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break;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default: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statement(s);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Write the rest of the errors</a:t>
            </a:r>
          </a:p>
        </p:txBody>
      </p:sp>
      <p:sp>
        <p:nvSpPr>
          <p:cNvPr id="703" name="Shape 70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 message to the user for each error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Tell them how to get it right next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Remember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GB"/>
              <a:t> statements!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the console output for wrong word length.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Plain text instructions for all interactions.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Code to help the player make a valid guess (e.g. all lowercase, an isogram, right length).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Code to check the number of Bulls and Cows in the guess, compared to the hidden word.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Code to keep track of the number of valid guesses.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Warm Fuzzy Feelings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i="1" lang="en-GB"/>
              <a:t>Don’t</a:t>
            </a:r>
            <a:r>
              <a:rPr lang="en-GB"/>
              <a:t> get comfortable with compiler warnings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Refactor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  <a:r>
              <a:rPr lang="en-GB"/>
              <a:t> to remove warning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Rename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SubmitGuess()</a:t>
            </a:r>
            <a:r>
              <a:rPr lang="en-GB">
                <a:solidFill>
                  <a:schemeClr val="lt1"/>
                </a:solidFill>
              </a:rPr>
              <a:t>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Improve readability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Get a warm fuzzy feeling!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Try and remove the warning</a:t>
            </a:r>
          </a:p>
        </p:txBody>
      </p:sp>
      <p:sp>
        <p:nvSpPr>
          <p:cNvPr id="720" name="Shape 72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and remove the warning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your code still runs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Watch my suggested method.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Handling Game Win Condition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Change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PlayGame()</a:t>
            </a:r>
            <a:r>
              <a:rPr lang="en-GB"/>
              <a:t> loop to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Implement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IsGameWon()</a:t>
            </a:r>
            <a:r>
              <a:rPr lang="en-GB"/>
              <a:t> function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IsGameWon()</a:t>
            </a:r>
          </a:p>
        </p:txBody>
      </p:sp>
      <p:sp>
        <p:nvSpPr>
          <p:cNvPr id="737" name="Shape 73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Define the appropriate getter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private variable, prefixed with b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private variable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SubmitValidGuess()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you can now win the game.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Win or Lose "Screen"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Write a method to print a game summary to the screen once the game is over.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PrintGameSummary()</a:t>
            </a:r>
          </a:p>
        </p:txBody>
      </p:sp>
      <p:sp>
        <p:nvSpPr>
          <p:cNvPr id="754" name="Shape 75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Arrange for a “You won / bad luck” message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Decide where in the program it goes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 function for it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it works.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Introducing Big O Notation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Possible Future Ideas (The NO List)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Give feedback on every key press.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Have a large dictionary of hidden words.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User selectable word length, and difficulty.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Checking the user’s guess is a dictionary isogram.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Providing a time limit for the guesses.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 hint system, spend a turn for a hint.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Algorithm: the recipe for solving a problem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or: 45th US Vice President’s dance style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the complexity of algorithms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quick introduction to “Big O” notation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Comparing three ways of checking for isograms.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order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  <a:r>
              <a:rPr lang="en-GB"/>
              <a:t> at best?</a:t>
            </a:r>
          </a:p>
        </p:txBody>
      </p:sp>
      <p:sp>
        <p:nvSpPr>
          <p:cNvPr id="771" name="Shape 77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Vote for O(n), O(n log n) or O(n^2)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Share your vote in the discussions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Explain why you think that’s as fast as possible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Carry on watching.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Further reading</a:t>
            </a:r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http://stackoverflow.com/questions/9107516/sorting-characters-of-a-c-string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http://en.cppreference.com/w/cpp/algorithm/sort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5"/>
              </a:rPr>
              <a:t>http://www.wolframalpha.com/input/?i=n%5E2+vs+%28n+log+n%29+vs+n%2C+n%3D2+to+17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6"/>
              </a:rPr>
              <a:t>https://en.wikipedia.org/wiki/Sorting_algorithm</a:t>
            </a:r>
          </a:p>
          <a:p>
            <a:pPr indent="-6858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7"/>
              </a:rPr>
              <a:t>https://en.wikipedia.org/wiki/Big_O_notation</a:t>
            </a:r>
          </a:p>
          <a:p>
            <a:pPr indent="-685800" lvl="0" marL="9144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600" u="sng">
                <a:solidFill>
                  <a:srgbClr val="FFFFFF"/>
                </a:solidFill>
                <a:hlinkClick r:id="rId8"/>
              </a:rPr>
              <a:t>https://en.wikipedia.org/wiki/Isogram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TMap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Data Structure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importance of knowing your data types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data type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#define TMap std::map</a:t>
            </a:r>
            <a:r>
              <a:rPr lang="en-GB"/>
              <a:t> to keep it ‘Unreal’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we’ll be using the map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Wiring-up and pseudocoding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we’re using a map...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the word hApPy as an example...</a:t>
            </a:r>
          </a:p>
        </p:txBody>
      </p:sp>
      <p:graphicFrame>
        <p:nvGraphicFramePr>
          <p:cNvPr id="795" name="Shape 795"/>
          <p:cNvGraphicFramePr/>
          <p:nvPr/>
        </p:nvGraphicFramePr>
        <p:xfrm>
          <a:off x="4061600" y="404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{8E07A5A0-2B7A-42D1-9D57-107A79E18CC0}</a:tableStyleId>
              </a:tblPr>
              <a:tblGrid>
                <a:gridCol w="4270300"/>
                <a:gridCol w="2216050"/>
                <a:gridCol w="3754500"/>
              </a:tblGrid>
              <a:tr h="829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Key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Note</a:t>
                      </a: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h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a </a:t>
                      </a:r>
                      <a:r>
                        <a:rPr lang="en-GB" sz="2800">
                          <a:solidFill>
                            <a:schemeClr val="lt1"/>
                          </a:solidFill>
                        </a:rPr>
                        <a:t>(translated from A)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9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21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 (translated from P)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GB" sz="28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 false;</a:t>
                      </a: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“Wire-up” </a:t>
            </a:r>
            <a:r>
              <a:rPr lang="en-GB">
                <a:solidFill>
                  <a:srgbClr val="FFFF00"/>
                </a:solidFill>
              </a:rPr>
              <a:t>IsIsogram()</a:t>
            </a:r>
          </a:p>
        </p:txBody>
      </p:sp>
      <p:sp>
        <p:nvSpPr>
          <p:cNvPr id="801" name="Shape 80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Create a private </a:t>
            </a:r>
            <a:r>
              <a:rPr i="1" lang="en-GB"/>
              <a:t>function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Decide if it should be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or not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Call it from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</a:t>
            </a:r>
            <a:r>
              <a:rPr lang="en-GB"/>
              <a:t>*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Simply return true for now inside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</a:p>
          <a:p>
            <a:pPr lvl="0">
              <a:spcBef>
                <a:spcPts val="0"/>
              </a:spcBef>
              <a:buNone/>
            </a:pPr>
            <a:r>
              <a:rPr i="1" lang="en-GB"/>
              <a:t>Hint: you may need a not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i="1" lang="en-GB"/>
              <a:t> operator.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Pseudocode </a:t>
            </a:r>
            <a:r>
              <a:rPr lang="en-GB">
                <a:solidFill>
                  <a:srgbClr val="FFFF00"/>
                </a:solidFill>
              </a:rPr>
              <a:t>IsIsogram()</a:t>
            </a:r>
          </a:p>
        </p:txBody>
      </p:sp>
      <p:sp>
        <p:nvSpPr>
          <p:cNvPr id="807" name="Shape 80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Only write comments for now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Indent the comments as necessary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Avoid code in the comments, work at a high level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Run through mentally with some examples.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Range-based </a:t>
            </a:r>
            <a:r>
              <a:rPr lang="en-GB">
                <a:solidFill>
                  <a:srgbClr val="FFFF00"/>
                </a:solidFill>
              </a:rPr>
              <a:t>for </a:t>
            </a:r>
            <a:r>
              <a:rPr lang="en-GB"/>
              <a:t>Loop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In This Video...</a:t>
            </a:r>
          </a:p>
        </p:txBody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Introducing containers and iterators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a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 in Unreal*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Gently 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GB"/>
              <a:t>keyword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Finishing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https://www.unrealengine.com/blog/ranged-based-for-loops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Solutions &amp; Projects Relate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std::map</a:t>
            </a:r>
            <a:r>
              <a:rPr lang="en-GB"/>
              <a:t> syntax</a:t>
            </a: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TMap&lt;char, bool&gt; LetterSeen;</a:t>
            </a:r>
            <a:r>
              <a:rPr lang="en-GB">
                <a:solidFill>
                  <a:schemeClr val="lt1"/>
                </a:solidFill>
              </a:rPr>
              <a:t> to declare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LetterSeen[Letter]</a:t>
            </a:r>
            <a:r>
              <a:rPr lang="en-GB">
                <a:solidFill>
                  <a:schemeClr val="lt1"/>
                </a:solidFill>
              </a:rPr>
              <a:t> to access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You can assign to the map element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e.g.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LetterSeen[Letter] = true;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std::unordered_set</a:t>
            </a:r>
            <a:r>
              <a:rPr lang="en-GB">
                <a:solidFill>
                  <a:srgbClr val="FFFFFF"/>
                </a:solidFill>
              </a:rPr>
              <a:t> or Unreal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TSet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/>
              <a:t>is a valid alternative. M</a:t>
            </a:r>
            <a:r>
              <a:rPr lang="en-GB">
                <a:solidFill>
                  <a:srgbClr val="FFFFFF"/>
                </a:solidFill>
              </a:rPr>
              <a:t>ap is a more </a:t>
            </a:r>
            <a:r>
              <a:rPr lang="en-GB"/>
              <a:t>versatile.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IsIsogram()</a:t>
            </a:r>
          </a:p>
        </p:txBody>
      </p:sp>
      <p:sp>
        <p:nvSpPr>
          <p:cNvPr id="830" name="Shape 83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Finish the function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it thoroughly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entering just \0 as a guess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a blank string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Try mixed case e.g. Aa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Share your implementation in the discussions.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Design a Helper Function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Gain confidence with a multi-stage challenge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 word on implicit dependencies.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Get lowercase checking working</a:t>
            </a:r>
          </a:p>
        </p:txBody>
      </p:sp>
      <p:sp>
        <p:nvSpPr>
          <p:cNvPr id="847" name="Shape 84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Declare and define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IsLowercase()</a:t>
            </a:r>
            <a:r>
              <a:rPr lang="en-GB">
                <a:solidFill>
                  <a:schemeClr val="lt1"/>
                </a:solidFill>
              </a:rPr>
              <a:t> helper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a range-based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>
                <a:solidFill>
                  <a:schemeClr val="lt1"/>
                </a:solidFill>
              </a:rPr>
              <a:t>loop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lang="en-GB">
                <a:solidFill>
                  <a:schemeClr val="lt1"/>
                </a:solidFill>
              </a:rPr>
              <a:t>keyword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Handle strings of zero length, ‘\0’ and spaces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Hint: a method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islower()</a:t>
            </a:r>
            <a:r>
              <a:rPr lang="en-GB">
                <a:solidFill>
                  <a:schemeClr val="lt1"/>
                </a:solidFill>
              </a:rPr>
              <a:t> may help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Share your solution for discussion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Succeed of F.A.I.L. - pat yourself on the back.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Avoid Implicit dependencies</a:t>
            </a:r>
          </a:p>
        </p:txBody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Implicit</a:t>
            </a:r>
            <a:r>
              <a:rPr lang="en-GB"/>
              <a:t>: suggested though not directly expressed.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Dependent</a:t>
            </a:r>
            <a:r>
              <a:rPr lang="en-GB"/>
              <a:t>: reliant on something else.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An implicit dependency is when it’s not completely clear that one thing depends on another. For example the order of checks in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CheckGuessValidity().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Playtesting Your Game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Having someone else play test your game is vital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Silently take notes, or record screen if possible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Immediately go away and fix obvious bugs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improvements consider 2nd or 3rd opinion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Repeat until the bug / issue rate plateaus.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Playtest the game</a:t>
            </a:r>
          </a:p>
        </p:txBody>
      </p:sp>
      <p:sp>
        <p:nvSpPr>
          <p:cNvPr id="870" name="Shape 87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Find somebody else, Skype if needed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Share the bugs / improvements in Discussions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Make it clear which version you’re commenting on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Also play-test my game, download from…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https://github.com/UnrealCourse/02_BullCowGame/archive/master.zip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playtesting actions (thanks Lizzie)</a:t>
            </a:r>
          </a:p>
        </p:txBody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Remove new line before bull cow count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Tell user how many guesses they have left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 a bit “left brain”, needs some ASCII art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Spelling error in “Better luck ne</a:t>
            </a:r>
            <a:r>
              <a:rPr lang="en-GB">
                <a:solidFill>
                  <a:srgbClr val="FF0000"/>
                </a:solidFill>
              </a:rPr>
              <a:t>x</a:t>
            </a:r>
            <a:r>
              <a:rPr lang="en-GB"/>
              <a:t>t time!”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projects and solutions relate.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Setting up a new command line project.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 overview of the structure of our solution.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(Adding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main.cpp</a:t>
            </a:r>
            <a:r>
              <a:rPr lang="en-GB"/>
              <a:t> to our project).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Difficulty &amp; Play Tuning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About the flow channel*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GB"/>
              <a:t> word length to max tries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Play test to determine correct difficulty.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-GB" sz="3600"/>
              <a:t>* Read more in Sylvester, T. Designing Games - O’Reilly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Map word length to max tries</a:t>
            </a:r>
          </a:p>
        </p:txBody>
      </p:sp>
      <p:sp>
        <p:nvSpPr>
          <p:cNvPr id="893" name="Shape 89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Populate your word length : max tries map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 more play testing to find the “sweet spot”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 this for at least 4-6 letter words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Optionally: let user select word length.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Polishing &amp; Packaging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First impressions count (think reviews)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Don’t ship a half-baked product, even if digital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Check through your code (polish)</a:t>
            </a:r>
          </a:p>
          <a:p>
            <a:pPr indent="-800100" lvl="0" marL="91440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Ship to your customers (package).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Polish your game</a:t>
            </a:r>
          </a:p>
        </p:txBody>
      </p:sp>
      <p:sp>
        <p:nvSpPr>
          <p:cNvPr id="910" name="Shape 91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Comment with “why”, remove obvious comments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Introduce your classes with block comments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#pragma once</a:t>
            </a:r>
            <a:r>
              <a:rPr lang="en-GB">
                <a:solidFill>
                  <a:schemeClr val="lt1"/>
                </a:solidFill>
              </a:rPr>
              <a:t> at the top of each file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Deal with or delete any TODO items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Capture future ideas / improvements.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Ship your game</a:t>
            </a:r>
          </a:p>
        </p:txBody>
      </p:sp>
      <p:sp>
        <p:nvSpPr>
          <p:cNvPr id="916" name="Shape 91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Zip up </a:t>
            </a:r>
            <a:r>
              <a:rPr b="1" lang="en-GB">
                <a:solidFill>
                  <a:schemeClr val="lt1"/>
                </a:solidFill>
              </a:rPr>
              <a:t>source code </a:t>
            </a:r>
            <a:r>
              <a:rPr lang="en-GB">
                <a:solidFill>
                  <a:srgbClr val="FF0000"/>
                </a:solidFill>
              </a:rPr>
              <a:t>(not .exe or .app)</a:t>
            </a:r>
            <a:r>
              <a:rPr lang="en-GB">
                <a:solidFill>
                  <a:schemeClr val="lt1"/>
                </a:solidFill>
              </a:rPr>
              <a:t> and share in discussions via DropBox, Drive, YouSendIt etc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Ensure code is in runnable state and archive</a:t>
            </a:r>
          </a:p>
          <a:p>
            <a:pPr indent="-800100" lvl="0" marL="91440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Celebrate your success - seriously.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Section Wrap-Up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HUGE congratulations on your progress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Over 6 hours of pure C++ learning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Over 30 challenges you’ve completed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journey has only just begun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Share your source code for others to play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Here are some suggested improvements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Next we take the game logic into Unreal :-)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Suggested improvements</a:t>
            </a: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Easy, medium, hard which changes max tries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Explain what an isogram is in the text*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Define bulls and cows to the user*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Explain the rules of the game more fully*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-GB"/>
              <a:t>* consider only doing these on the 1st play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Projects &amp; Solutions Relate</a:t>
            </a:r>
          </a:p>
        </p:txBody>
      </p:sp>
      <p:sp>
        <p:nvSpPr>
          <p:cNvPr id="163" name="Shape 163"/>
          <p:cNvSpPr/>
          <p:nvPr/>
        </p:nvSpPr>
        <p:spPr>
          <a:xfrm>
            <a:off x="1530450" y="2816500"/>
            <a:ext cx="11600400" cy="6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800"/>
              <a:t>SOLUTION</a:t>
            </a:r>
          </a:p>
        </p:txBody>
      </p:sp>
      <p:sp>
        <p:nvSpPr>
          <p:cNvPr id="164" name="Shape 164"/>
          <p:cNvSpPr/>
          <p:nvPr/>
        </p:nvSpPr>
        <p:spPr>
          <a:xfrm>
            <a:off x="2829350" y="3999400"/>
            <a:ext cx="3485400" cy="403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800"/>
              <a:t>PROJECT 1</a:t>
            </a:r>
          </a:p>
        </p:txBody>
      </p:sp>
      <p:sp>
        <p:nvSpPr>
          <p:cNvPr id="165" name="Shape 165"/>
          <p:cNvSpPr/>
          <p:nvPr/>
        </p:nvSpPr>
        <p:spPr>
          <a:xfrm>
            <a:off x="7558300" y="3999400"/>
            <a:ext cx="3485400" cy="4038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800"/>
              <a:t>PROJECT 2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Further Reading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Symbols In Your IDE</a:t>
            </a:r>
          </a:p>
        </p:txBody>
      </p:sp>
      <p:graphicFrame>
        <p:nvGraphicFramePr>
          <p:cNvPr id="944" name="Shape 944"/>
          <p:cNvGraphicFramePr/>
          <p:nvPr/>
        </p:nvGraphicFramePr>
        <p:xfrm>
          <a:off x="860050" y="24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{8E07A5A0-2B7A-42D1-9D57-107A79E18CC0}</a:tableStyleId>
              </a:tblPr>
              <a:tblGrid>
                <a:gridCol w="10237950"/>
                <a:gridCol w="2034150"/>
                <a:gridCol w="2205900"/>
              </a:tblGrid>
              <a:tr h="801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Meaning of symbol in autocomplete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VS 2015</a:t>
                      </a:r>
                      <a:r>
                        <a:rPr b="1" baseline="30000" lang="en-GB" sz="28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2800">
                          <a:solidFill>
                            <a:srgbClr val="FFFFFF"/>
                          </a:solidFill>
                        </a:rPr>
                        <a:t>Xcode</a:t>
                      </a:r>
                      <a:r>
                        <a:rPr b="1" baseline="30000" lang="en-GB" sz="28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Class or Struct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Property or Field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Method or Function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Namespace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  <a:tr h="809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2800">
                          <a:solidFill>
                            <a:srgbClr val="FFFFFF"/>
                          </a:solidFill>
                        </a:rPr>
                        <a:t>Macro </a:t>
                      </a:r>
                      <a:r>
                        <a:rPr lang="en-GB" sz="2800">
                          <a:solidFill>
                            <a:srgbClr val="B7B7B7"/>
                          </a:solidFill>
                        </a:rPr>
                        <a:t>e.g. UPROPERTY() or #include</a:t>
                      </a: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T="182850" marB="182850" marR="182850" marL="182850"/>
                </a:tc>
              </a:tr>
            </a:tbl>
          </a:graphicData>
        </a:graphic>
      </p:graphicFrame>
      <p:pic>
        <p:nvPicPr>
          <p:cNvPr id="945" name="Shape 9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8625" y="3477306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Shape 9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5361" y="3459103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Shape 9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4400" y="3459103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Shape 9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95300" y="4255731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Shape 9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38625" y="5099024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95300" y="5060924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38625" y="4284306"/>
            <a:ext cx="3619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Shape 952"/>
          <p:cNvSpPr txBox="1"/>
          <p:nvPr/>
        </p:nvSpPr>
        <p:spPr>
          <a:xfrm>
            <a:off x="859100" y="7602750"/>
            <a:ext cx="160638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rIns="182850" wrap="square" tIns="182850">
            <a:noAutofit/>
          </a:bodyPr>
          <a:lstStyle/>
          <a:p>
            <a:pPr indent="-6350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-GB" sz="2800" u="sng">
                <a:solidFill>
                  <a:srgbClr val="FFFFFF"/>
                </a:solidFill>
                <a:hlinkClick r:id="rId10"/>
              </a:rPr>
              <a:t>https://msdn.microsoft.com/en-us/library/y47ychfe.aspx</a:t>
            </a:r>
          </a:p>
          <a:p>
            <a:pPr indent="-635000" lvl="0" marL="91440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-GB" sz="2800" u="sng">
                <a:solidFill>
                  <a:srgbClr val="FFFFFF"/>
                </a:solidFill>
                <a:hlinkClick r:id="rId11"/>
              </a:rPr>
              <a:t>http://stackoverflow.com/questions/6662395/xcode-intellisense-meaning-of-letters-in-colored-boxes-like-f-t-c-m-p-c-k-etc</a:t>
            </a:r>
          </a:p>
        </p:txBody>
      </p:sp>
      <p:pic>
        <p:nvPicPr>
          <p:cNvPr id="953" name="Shape 9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95300" y="5862368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38625" y="5902893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895300" y="6671397"/>
            <a:ext cx="419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038625" y="6712288"/>
            <a:ext cx="3619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Streams &amp; Flushing</a:t>
            </a:r>
          </a:p>
        </p:txBody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std::cout &lt;&lt; std::endl; // Equivalent to...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std::cout &lt;&lt; '\n' &lt;&lt; std::flush;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http://www.cprogramming.com/tutorial/c++-iostreams.html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http://www.cprogramming.com/tutorial/c++-iostreams.html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Parameter vs. Argument</a:t>
            </a:r>
          </a:p>
        </p:txBody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They are two sides of the same coin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They often get used interchangeably, but strictly...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</a:t>
            </a:r>
            <a:r>
              <a:rPr b="1" lang="en-GB"/>
              <a:t>define parameters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call</a:t>
            </a:r>
            <a:r>
              <a:rPr b="1" lang="en-GB"/>
              <a:t> </a:t>
            </a:r>
            <a:r>
              <a:rPr lang="en-GB"/>
              <a:t>with</a:t>
            </a:r>
            <a:r>
              <a:rPr b="1" lang="en-GB"/>
              <a:t> argument(s)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http://stackoverflow.com/questions/156767/whats-the-difference-between-an-argument-and-a-parameter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Unreal Coding Standards</a:t>
            </a:r>
          </a:p>
        </p:txBody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will use a slightly different { } strategy.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to save vertical space on the screen.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Otherwise we’ll generally stick to these*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FFFFFF"/>
                </a:solidFill>
                <a:hlinkClick r:id="rId3"/>
              </a:rPr>
              <a:t>https://docs.unrealengine.com/latest/INT/Programming/Development/CodingStandard/index.html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Unreal’s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TSet</a:t>
            </a:r>
            <a:r>
              <a:rPr lang="en-GB"/>
              <a:t> 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std::unordered_set</a:t>
            </a:r>
          </a:p>
        </p:txBody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“Unordered sets are containers that store unique elements in no particular order, and which allow for fast retrieval of individual elements based on their value.”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This is ideal alternative for 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SeenLetters</a:t>
            </a:r>
            <a:r>
              <a:rPr lang="en-GB"/>
              <a:t> container. Thanks to Daniel for bringing this up.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{24};</a:t>
            </a:r>
            <a:r>
              <a:rPr lang="en-GB">
                <a:solidFill>
                  <a:schemeClr val="lt1"/>
                </a:solidFill>
              </a:rPr>
              <a:t> initialisation syntax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Prevents “narrowing conversions” e.g.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{24.3};</a:t>
            </a:r>
            <a:r>
              <a:rPr lang="en-GB">
                <a:solidFill>
                  <a:schemeClr val="lt1"/>
                </a:solidFill>
              </a:rPr>
              <a:t> ⇐ error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 AgeInYears = 24.3;</a:t>
            </a:r>
            <a:r>
              <a:rPr lang="en-GB">
                <a:solidFill>
                  <a:schemeClr val="lt1"/>
                </a:solidFill>
              </a:rPr>
              <a:t> ⇐ narrows to 24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Defaults to the right empty value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e.g. char PreviousChar {}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/>
              <a:t>Compatible with lists and other containers.</a:t>
            </a:r>
          </a:p>
        </p:txBody>
      </p:sp>
      <p:sp>
        <p:nvSpPr>
          <p:cNvPr id="986" name="Shape 98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Braced Initializers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Creating the project in Xcode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25" y="2285000"/>
            <a:ext cx="10386449" cy="7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Setup Your Project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want to end up with…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UnrealCourse &gt; Section_02  </a:t>
            </a:r>
            <a:r>
              <a:rPr lang="en-GB"/>
              <a:t>&lt;= section / solution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Section_02 &gt; BullCowGame</a:t>
            </a:r>
            <a:r>
              <a:rPr lang="en-GB"/>
              <a:t>  &lt;= project folder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BullCowGame &gt; BullCowGame.vcxproj</a:t>
            </a:r>
          </a:p>
          <a:p>
            <a:pPr indent="-800100" lvl="0" marL="914400" rtl="0">
              <a:spcBef>
                <a:spcPts val="0"/>
              </a:spcBef>
            </a:pPr>
            <a:r>
              <a:rPr b="1" lang="en-GB"/>
              <a:t>BullCowGame &gt; main.cpp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C++ Function Syntax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difference between an engine and a library.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this relates to this console application.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is building / compiling code?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the console knows where to find our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syntax of a function in C++.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the minimal C++ program to remove error.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Testing our application runs without 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Intro, Notes &amp; Assets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Building (running) in Xcode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400" y="2386300"/>
            <a:ext cx="11681299" cy="7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syntax of a function in C++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DoubleMe(int number)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return number*2;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&lt;return_type&gt; &lt;name&gt; (&lt;parameters&gt;)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914400" lvl="0" rtl="0">
              <a:spcBef>
                <a:spcPts val="0"/>
              </a:spcBef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&lt;statements&gt;</a:t>
            </a:r>
          </a:p>
          <a:p>
            <a:pPr lvl="0">
              <a:spcBef>
                <a:spcPts val="0"/>
              </a:spcBef>
              <a:buNone/>
            </a:pPr>
            <a:r>
              <a:rPr lang="en-GB" sz="4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the minimal C++ program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Return type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GB"/>
              <a:t>(short for integer).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Function name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GB"/>
              <a:t> (lowercase m).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Takes no parameters.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Extra credit: make it return 0.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Test by running and see if the error goes away.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Using,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GB"/>
              <a:t> and Namespaces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GB"/>
              <a:t> represents a “preprocessor directive”.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GB"/>
              <a:t>copies-and-pastes other code.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The idea of using library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&lt;&gt; for standard libraries.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“ “ for files you have created yourself.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Notice the namespace icon in autocomplete.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Import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GB"/>
              <a:t> library and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GB"/>
              <a:t> namespace.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cout vs printf()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There are pros and cons.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You’ll see both in other people’s code.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Read more at the link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http://stackoverflow.com/questions/2872543/printf-vs-cout-in-c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GB"/>
              <a:t> namespace</a:t>
            </a:r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appropriate use of the using statement.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by removing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</a:t>
            </a:r>
            <a:r>
              <a:rPr lang="en-GB"/>
              <a:t> prefix from your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cout.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Explain the risk in the discussions.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Magic Numbers and Constants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a “magic number” is.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it’s a good idea to avoid them.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-GB"/>
              <a:t> means “evaluated at compile time”.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Introduce coding standards*.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a constant for the word length.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*</a:t>
            </a:r>
            <a:r>
              <a:rPr lang="en-GB" sz="3600" u="sng">
                <a:solidFill>
                  <a:srgbClr val="EFEFEF"/>
                </a:solidFill>
                <a:hlinkClick r:id="rId3"/>
              </a:rPr>
              <a:t>https://docs.unrealengine.com/latest/INT/Programming/Development/CodingStandard/index.html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Include word length in intro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Include the WORD_LENGTH in the intro text.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it prints with spaces properly.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Welcome to the first actual coding video.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we’re doing this in the IDE only.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you’ll be building, see resources.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You’ll learn types, loops, routines, classes.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We’ll follow Unreal’s coding style, and re-use.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Notes and resources are attached.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Variables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for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The difference between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GB">
                <a:solidFill>
                  <a:schemeClr val="lt1"/>
                </a:solidFill>
              </a:rPr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pseudocode programming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Why we need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#import &lt;string&gt;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Getting input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>
                <a:solidFill>
                  <a:schemeClr val="lt1"/>
                </a:solidFill>
              </a:rPr>
              <a:t> 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Discovering woes with our input buffer.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Take and repeat back the guess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Ask the user for their guess.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to take guess on the same line.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On the next line, repeat back the guess.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Re-cap the problem we have.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 </a:t>
            </a:r>
            <a:r>
              <a:rPr lang="en-GB"/>
              <a:t>is useful here.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/>
              <a:t>Where to find C++ documentation.</a:t>
            </a:r>
          </a:p>
          <a:p>
            <a:pPr indent="-800100" lvl="0" marL="914400" rtl="0">
              <a:spcBef>
                <a:spcPts val="0"/>
              </a:spcBef>
              <a:buClr>
                <a:schemeClr val="lt1"/>
              </a:buClr>
            </a:pPr>
            <a:r>
              <a:rPr lang="en-GB"/>
              <a:t>A word on non-obvious solutions.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getline()</a:t>
            </a:r>
            <a:r>
              <a:rPr lang="en-GB"/>
              <a:t> is useful here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 will read through any spaces by default.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 will discard the input stream once it reaches the new-line character.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Read about it by searching for getline at www.cplusplus.com.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Find out about this sort of thing by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Fix the input problem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Replace both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GB"/>
              <a:t> lines.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Test that donkey kong is accepted as a guess.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Simplifying With Functions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Programming is all about managing complexity.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 want to think about a few things at a time.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idea of abstraction and encapsulation.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functions help us simplify.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and call your first functions.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warning about “side-effects” of functions.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Always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/>
              <a:t>at the end of your functions.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Abstraction and encapsulation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major goal in writing software is to manage complexity.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Abstraction</a:t>
            </a:r>
            <a:r>
              <a:rPr lang="en-GB"/>
              <a:t> is a technique for managing complexity, by considering things at a higher level.</a:t>
            </a:r>
          </a:p>
          <a:p>
            <a:pPr indent="-800100" lvl="0" marL="914400">
              <a:spcBef>
                <a:spcPts val="0"/>
              </a:spcBef>
            </a:pPr>
            <a:r>
              <a:rPr b="1" lang="en-GB"/>
              <a:t>Encapsulation</a:t>
            </a:r>
            <a:r>
              <a:rPr lang="en-GB"/>
              <a:t> is a way of making sure your abstractions are adhered to.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lt1"/>
                </a:solidFill>
              </a:rPr>
              <a:t>Bull Cow Game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/>
              <a:t> in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/>
              <a:t> functions - pros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Makes you think about where you leave the function.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It's consistent with code Visual Studio creates for you.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can return earlier than the end (for example an error check fails).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/>
              <a:t> in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/>
              <a:t> functions - cons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It's extra code, and less code is generally better.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Somebody may write statements below it later, which never get executed.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string GetGuess()</a:t>
            </a: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Save your code so you can go back.</a:t>
            </a:r>
          </a:p>
          <a:p>
            <a:pPr indent="-8001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Write a function to get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GB"/>
              <a:t>it as a string.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Restore your code to its former working glory.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Iterating With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&amp;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/>
              <a:t>Loops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we need loops.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When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vs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Think carefully about the first &amp; last loop.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Write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 to repeat the game.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When to 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/>
              <a:t>vs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Pick a standard to keep yourself sane, e.g.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b="1" lang="en-GB"/>
              <a:t>“Know what you’re in 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” - you know at compile time how many times it will loop.</a:t>
            </a:r>
          </a:p>
          <a:p>
            <a:pPr indent="-800100" lvl="0" marL="914400" rtl="0">
              <a:spcBef>
                <a:spcPts val="0"/>
              </a:spcBef>
            </a:pPr>
            <a:r>
              <a:rPr b="1" lang="en-GB"/>
              <a:t>“May be looping for a </a:t>
            </a:r>
            <a:r>
              <a:rPr b="1"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” - you’re not sure how many times it will loop.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(initialization; condition; increase)</a:t>
            </a:r>
          </a:p>
          <a:p>
            <a:pPr indent="914400" lv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</a:p>
          <a:p>
            <a:pPr indent="-139700" lvl="0" mar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(int count = 1; count &lt;= limit; count++)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&lt;the code you want to repeat&gt;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http://www.cplusplus.com/doc/tutorial/control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https://msdn.microsoft.com/en-us/library/b80153d8.aspx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Make the game take 5 guesses</a:t>
            </a:r>
          </a:p>
        </p:txBody>
      </p:sp>
      <p:sp>
        <p:nvSpPr>
          <p:cNvPr id="350" name="Shape 35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what you’ve learnt so far to make the game take 5 guesses in a row.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GetGuess() should appear as a function call only once inside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/>
              <a:t> loop.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Bonus: remember what I said about magic numbers.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Clarity is Worth Fighting For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More about levels of abstraction.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word on being clever.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Using Visual Studio’s Extract “Extract Function”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a header file (.h) is.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What’s refactoring, and why we do it.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Removing side-effects.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Where to find the course code on GitHub.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</a:pPr>
            <a:r>
              <a:rPr lang="en-GB"/>
              <a:t>You will be getting comfortable with Visual Studio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 write your first C++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We’ll have a simple and fun console game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You’ll be ready to dive into Unreal.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 aviation quote...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-GB"/>
              <a:t>“Truly superior pilots are those who use their superior judgment to avoid those situations where they might have to use their superior skills.”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Remove the side-effect</a:t>
            </a:r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Rename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GetGuessAndPrintBack()</a:t>
            </a:r>
            <a:r>
              <a:rPr lang="en-GB"/>
              <a:t>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Move the offending code.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it all still works.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Are  you very happy with how your code reads?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eans and comparisons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/>
              <a:t>ean is, and how to use it.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Only use when completely clear what you mean.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/>
              <a:t> for comparison.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GB"/>
              <a:t> for logical AND.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/>
              <a:t> for logical OR.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[n]</a:t>
            </a:r>
            <a:r>
              <a:rPr lang="en-GB">
                <a:solidFill>
                  <a:schemeClr val="lt1"/>
                </a:solidFill>
              </a:rPr>
              <a:t> to access a string, starting at n=0.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‘ ‘</a:t>
            </a:r>
            <a:r>
              <a:rPr lang="en-GB"/>
              <a:t> for characters,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“ “</a:t>
            </a:r>
            <a:r>
              <a:rPr lang="en-GB"/>
              <a:t> for strings.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rest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AskToPlayAgain()</a:t>
            </a:r>
          </a:p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Allow for ‘y’ or ‘Y’ as the first letter.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You can ignore the rest of the letters.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Return true for for yes, false for no*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* This is on the limit of what’s “obvious”.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 in C++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 is.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it executes code one or more times.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Making our game play multiple times.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syntax of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indent="914400" lvl="0" mar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&lt;the code you want to repeat&gt;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4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 (condition);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code gets executed once before the check.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3"/>
              </a:rPr>
              <a:t>http://www.cplusplus.com/doc/tutorial/control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u="sng">
                <a:solidFill>
                  <a:srgbClr val="FFFFFF"/>
                </a:solidFill>
                <a:hlinkClick r:id="rId4"/>
              </a:rPr>
              <a:t>https://msdn.microsoft.com/en-us/library/b0kk5few.aspx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Make the game play multiple times</a:t>
            </a:r>
          </a:p>
        </p:txBody>
      </p:sp>
      <p:sp>
        <p:nvSpPr>
          <p:cNvPr id="413" name="Shape 41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Put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 while</a:t>
            </a:r>
            <a:r>
              <a:rPr lang="en-GB"/>
              <a:t> loop in main.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Refer to example on previous slide for syntax.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Test you can play as many times as you like.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Game Design Document (GDD)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Lookup the Turing machine.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 quick overview of the MVC pattern.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User defined types (classes).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About working at an interface level (black box).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An overview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 FBullCowGame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 around the topic</a:t>
            </a: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Read around these topics…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Model View Controller (MVC) pattern.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Turing machines (e.g. Computerphile on YouTube).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Header Files as Contracts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Introducing .h header files in C++.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the added complexity is worth it.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Defining the interface to our class.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Writing our first draft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FBullCowGame.h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all the methods you can</a:t>
            </a:r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as many simple signatures as you can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Don’t worry about getting it “right”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There is no right anyway, the point is to think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Enjoy working at a higher level.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Including Our Own Header File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9144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7200"/>
              <a:t>NEVER use using namespace in a .h</a:t>
            </a:r>
          </a:p>
          <a:p>
            <a:pPr indent="-9144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7200"/>
              <a:t>In fact, why use it at all?</a:t>
            </a:r>
          </a:p>
          <a:p>
            <a:pPr indent="-9144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7200"/>
              <a:t>Create your .cpp files and </a:t>
            </a:r>
            <a:r>
              <a:rPr lang="en-GB" sz="7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</a:p>
          <a:p>
            <a:pPr indent="-914400" lvl="0" marL="914400">
              <a:spcBef>
                <a:spcPts val="0"/>
              </a:spcBef>
              <a:buSzPct val="100000"/>
            </a:pPr>
            <a:r>
              <a:rPr lang="en-GB" sz="7200">
                <a:solidFill>
                  <a:schemeClr val="lt1"/>
                </a:solidFill>
              </a:rPr>
              <a:t>Don’t create chains of includes.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Finish writing blank definitions</a:t>
            </a:r>
          </a:p>
        </p:txBody>
      </p:sp>
      <p:sp>
        <p:nvSpPr>
          <p:cNvPr id="464" name="Shape 464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blank definitions for all methods.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Ensure there are no warnings in the .h file.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Instantiating Your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Relax, they’re just user defined types!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string FirstName;</a:t>
            </a:r>
            <a:r>
              <a:rPr lang="en-GB"/>
              <a:t> creates a string object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 BCGame;</a:t>
            </a:r>
            <a:r>
              <a:rPr lang="en-GB"/>
              <a:t> works the same way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These instances are initialised by “constructors”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Instantiating means “creating an instance of”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So we’re simply creating a game instance.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much planning should we do?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Define the emotional </a:t>
            </a:r>
            <a:r>
              <a:rPr b="1" lang="en-GB"/>
              <a:t>problem </a:t>
            </a:r>
            <a:r>
              <a:rPr lang="en-GB"/>
              <a:t>the game solves*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Choose concept, rules &amp; </a:t>
            </a:r>
            <a:r>
              <a:rPr b="1" lang="en-GB"/>
              <a:t>requirements</a:t>
            </a:r>
            <a:r>
              <a:rPr lang="en-GB"/>
              <a:t>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Start to think about the </a:t>
            </a:r>
            <a:r>
              <a:rPr b="1" lang="en-GB"/>
              <a:t>architecture</a:t>
            </a:r>
            <a:r>
              <a:rPr lang="en-GB"/>
              <a:t>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i="1" lang="en-GB"/>
              <a:t>Copy </a:t>
            </a:r>
            <a:r>
              <a:rPr lang="en-GB"/>
              <a:t>as much as possible into the code!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Document now what may change later.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-GB" sz="3600"/>
              <a:t>* McConnell, Steve. </a:t>
            </a:r>
            <a:r>
              <a:rPr i="1" lang="en-GB" sz="3600"/>
              <a:t>Code Complete. </a:t>
            </a:r>
            <a:r>
              <a:rPr lang="en-GB" sz="3600"/>
              <a:t>Microsoft Press 2004. Chapter 3.3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a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BCGame</a:t>
            </a:r>
            <a:r>
              <a:rPr lang="en-GB"/>
              <a:t> instance</a:t>
            </a:r>
          </a:p>
        </p:txBody>
      </p:sp>
      <p:sp>
        <p:nvSpPr>
          <p:cNvPr id="481" name="Shape 481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 the first line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PlayGame()</a:t>
            </a:r>
            <a:r>
              <a:rPr lang="en-GB"/>
              <a:t> for now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Declare a new object called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BCGame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its type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FBullCowGame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Don’t worry about “initialising” it yet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Make sure you code still runs.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&amp; Using Getter Methods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What is a getter method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we never access variables directly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How to call a method using the dot operator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Pros and cons of initialising in at compile time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“Rebuild Project” to make VS behave!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GetCurrentTry()</a:t>
            </a:r>
          </a:p>
        </p:txBody>
      </p:sp>
      <p:sp>
        <p:nvSpPr>
          <p:cNvPr id="498" name="Shape 498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Initialise the value to 1 in the header file (for now)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it works by printing the try from </a:t>
            </a:r>
            <a:r>
              <a:rPr lang="en-GB">
                <a:solidFill>
                  <a:srgbClr val="FFFF00"/>
                </a:solidFill>
              </a:rPr>
              <a:t>GetGuess()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For example: “</a:t>
            </a:r>
            <a:r>
              <a:rPr b="1" lang="en-GB">
                <a:solidFill>
                  <a:schemeClr val="lt1"/>
                </a:solidFill>
              </a:rPr>
              <a:t>Try 1. </a:t>
            </a:r>
            <a:r>
              <a:rPr lang="en-GB">
                <a:solidFill>
                  <a:schemeClr val="lt1"/>
                </a:solidFill>
              </a:rPr>
              <a:t>Enter your guess: “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>
                <a:solidFill>
                  <a:schemeClr val="lt1"/>
                </a:solidFill>
              </a:rPr>
              <a:t>where 1 is the value of </a:t>
            </a:r>
            <a:r>
              <a:rPr lang="en-GB">
                <a:solidFill>
                  <a:srgbClr val="FFFF00"/>
                </a:solidFill>
              </a:rPr>
              <a:t>MyCurrentTry</a:t>
            </a:r>
            <a:r>
              <a:rPr lang="en-GB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Keyword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>
                <a:solidFill>
                  <a:schemeClr val="lt1"/>
                </a:solidFill>
              </a:rPr>
              <a:t>’s meaning depends on context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Generally means “I promise not to change this”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What this is depends on exactly where it appears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-GB">
                <a:solidFill>
                  <a:schemeClr val="lt1"/>
                </a:solidFill>
              </a:rPr>
              <a:t>At the end of a member function, for example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GetCurrentTry() const; </a:t>
            </a:r>
            <a:r>
              <a:rPr lang="en-GB"/>
              <a:t>it prevents the function from modifying any member variables</a:t>
            </a:r>
          </a:p>
          <a:p>
            <a:pPr indent="-800100" lvl="0" marL="914400">
              <a:spcBef>
                <a:spcPts val="0"/>
              </a:spcBef>
              <a:buClr>
                <a:schemeClr val="lt1"/>
              </a:buClr>
            </a:pPr>
            <a:r>
              <a:rPr lang="en-GB"/>
              <a:t>This is a good safety feature.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Apply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 to all your getters</a:t>
            </a:r>
          </a:p>
        </p:txBody>
      </p:sp>
      <p:sp>
        <p:nvSpPr>
          <p:cNvPr id="515" name="Shape 515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all getter methods const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Check it still runs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Are any of the other functions we’ve written so far candidates for the use of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/>
              <a:t>? If so please suggest which (if any) in the discussions.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Constructors For Initialisation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Default constructor called when object created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Initialize in constructor when decided at runtime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Initialize</a:t>
            </a:r>
            <a:r>
              <a:rPr lang="en-GB"/>
              <a:t> in declaration if known at compile time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Constructor syntax simply: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ClassName();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Set the member variables in constructor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Test this has worked.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and test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Reset()</a:t>
            </a:r>
          </a:p>
        </p:txBody>
      </p:sp>
      <p:sp>
        <p:nvSpPr>
          <p:cNvPr id="532" name="Shape 532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Initialise all the member variables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the max tries to 8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the appropriate constant for the magic #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Check that it works by 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GB"/>
              <a:t>as needed.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want a mental challenge.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want to feel smart.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miss word puzzles.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want to prove myself.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 want to challenge (feel superior to) someone!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Etc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Pseudocode Programming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More on Pseudocode Programming Practice (PPP)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Reviewing our code and architecture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Using 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// TODO</a:t>
            </a:r>
            <a:r>
              <a:rPr lang="en-GB"/>
              <a:t>  as a comment prefix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chemeClr val="lt1"/>
                </a:solidFill>
              </a:rPr>
              <a:t>Introducing Visual Studio’s Task List</a:t>
            </a:r>
          </a:p>
          <a:p>
            <a:pPr indent="-800100" lvl="0" marL="914400" rtl="0">
              <a:lnSpc>
                <a:spcPct val="115000"/>
              </a:lnSpc>
              <a:spcBef>
                <a:spcPts val="0"/>
              </a:spcBef>
            </a:pPr>
            <a:r>
              <a:rPr lang="en-GB">
                <a:solidFill>
                  <a:schemeClr val="lt1"/>
                </a:solidFill>
              </a:rPr>
              <a:t>Planning our next wave of coding.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Write your own notes and TODOs</a:t>
            </a:r>
          </a:p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Go through your code, make sure it makes sense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Action any existing TODOs that you can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any new TODOs for tasks that must be done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 NOT use code in these comments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Give yourself the gift of working at a higher level.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GB"/>
              <a:t> for Type Aliases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We’re substituting types to be “Unreal ready”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declaration is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 &lt;alias&gt; = &lt;type&gt;;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example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using int32 = int;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Unreal uses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/>
              <a:t> rather than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</a:t>
            </a:r>
            <a:r>
              <a:rPr lang="en-GB"/>
              <a:t> is for output,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FString</a:t>
            </a:r>
            <a:r>
              <a:rPr lang="en-GB"/>
              <a:t> is “mutable”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Where to use each type of string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Map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FText</a:t>
            </a:r>
            <a:r>
              <a:rPr lang="en-GB"/>
              <a:t> and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FString</a:t>
            </a:r>
            <a:r>
              <a:rPr lang="en-GB"/>
              <a:t>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std::string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Substitute the integer type</a:t>
            </a:r>
          </a:p>
        </p:txBody>
      </p:sp>
      <p:sp>
        <p:nvSpPr>
          <p:cNvPr id="566" name="Shape 56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Convert all integers to use the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/>
              <a:t> alias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Exclude i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nt main()</a:t>
            </a:r>
            <a:r>
              <a:rPr lang="en-GB"/>
              <a:t> as this is called by the OS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Explicitly substitute at top of file, not via include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Test your code still runs and reads well.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/>
              <a:t> for Simple Types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/>
              <a:t> is almost identical to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It’s member variables (data) is public by default</a:t>
            </a:r>
          </a:p>
          <a:p>
            <a:pPr indent="-800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Ideal for simple value types like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BullCowCount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Outline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BullCowCount SubmitGuess(FString)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Pseudocode the function</a:t>
            </a:r>
          </a:p>
        </p:txBody>
      </p:sp>
      <p:sp>
        <p:nvSpPr>
          <p:cNvPr id="583" name="Shape 58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out the “algorithm” for the function.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your best effort.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Avoid the use of any code.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Indent comments inside any loops.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Statements in C++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Concept &amp; Rules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This is a “guess the isogram” game.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 isogram is a word with no repeating letters.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user has a limited number of guesses.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After each guess the computer outputs…</a:t>
            </a:r>
          </a:p>
          <a:p>
            <a:pPr indent="-762000" lvl="1" marL="18288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Bull = right letter in the right place.</a:t>
            </a:r>
          </a:p>
          <a:p>
            <a:pPr indent="-762000" lvl="1" marL="18288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Cow = right letter in the wrong place.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You win by guessing the word within max tries.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Why we need conditionals (selection)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/>
              <a:t>when it reads better (e.g. few conditions)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Use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GB"/>
              <a:t> for multiple, simple conditions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(for loads of statements consider a table lookup)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The syntax of an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statement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Using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/>
              <a:t> to write count bulls and cows.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GB"/>
              <a:t>syntax</a:t>
            </a:r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 (condition1) {</a:t>
            </a:r>
          </a:p>
          <a:p>
            <a:pPr indent="914400"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 else if (condition2) {</a:t>
            </a:r>
          </a:p>
          <a:p>
            <a:pPr indent="91440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statements;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statements;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i="1" lang="en-GB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Note this is slightly more compact than Unreal’s coding standards.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Finish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SubmitGuess()</a:t>
            </a:r>
            <a:r>
              <a:rPr lang="en-GB"/>
              <a:t> and test</a:t>
            </a:r>
          </a:p>
        </p:txBody>
      </p:sp>
      <p:sp>
        <p:nvSpPr>
          <p:cNvPr id="606" name="Shape 60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Finish the function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Test it works as expected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Celebrate your coding ninja skills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Hint: You will need a variable name for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Guess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So change to: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SubmitGuess(FString Guess)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Debugging 101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 very brief intro to Visual Studio’s debugger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Set a break-point by clicking in margin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Watch values by highlighting in debug mode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Use “Continue” to cycle back to breakpoint.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Squash the bug</a:t>
            </a:r>
          </a:p>
        </p:txBody>
      </p:sp>
      <p:sp>
        <p:nvSpPr>
          <p:cNvPr id="623" name="Shape 623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Fix the bug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That’s it.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714493" y="7480707"/>
            <a:ext cx="13350000" cy="1353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Place for Everything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This Video...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Centralising the hidden word length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Making this a property of the game class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Writing a getter to access this value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Updating our intro to vary with word length.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Place for Everything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“A place for everything, everything in it’s place”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Think carefully about what you store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General bandwidth vs. storage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Another example CPU vs. RAM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For example store birthday not age</a:t>
            </a:r>
          </a:p>
          <a:p>
            <a:pPr indent="-800100" lvl="0" marL="914400" rtl="0">
              <a:spcBef>
                <a:spcPts val="0"/>
              </a:spcBef>
            </a:pPr>
            <a:r>
              <a:rPr lang="en-GB"/>
              <a:t>Until proven otherwise, don’t store results*</a:t>
            </a:r>
          </a:p>
          <a:p>
            <a:pPr lvl="0">
              <a:spcBef>
                <a:spcPts val="0"/>
              </a:spcBef>
              <a:buNone/>
            </a:pPr>
            <a:r>
              <a:rPr i="1" lang="en-GB" sz="3600" u="sng">
                <a:solidFill>
                  <a:srgbClr val="FFFFFF"/>
                </a:solidFill>
                <a:hlinkClick r:id="rId3"/>
              </a:rPr>
              <a:t>http://gameprogrammingpatterns.com/data-locality.html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body"/>
          </p:nvPr>
        </p:nvSpPr>
        <p:spPr>
          <a:xfrm>
            <a:off x="860028" y="838894"/>
            <a:ext cx="16644000" cy="1254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Replace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WORD_LENTGH</a:t>
            </a:r>
          </a:p>
        </p:txBody>
      </p:sp>
      <p:sp>
        <p:nvSpPr>
          <p:cNvPr id="646" name="Shape 646"/>
          <p:cNvSpPr txBox="1"/>
          <p:nvPr>
            <p:ph idx="2" type="body"/>
          </p:nvPr>
        </p:nvSpPr>
        <p:spPr>
          <a:xfrm>
            <a:off x="860028" y="2214264"/>
            <a:ext cx="16644000" cy="7197000"/>
          </a:xfrm>
          <a:prstGeom prst="rect">
            <a:avLst/>
          </a:prstGeom>
        </p:spPr>
        <p:txBody>
          <a:bodyPr anchorCtr="0" anchor="t" bIns="68550" lIns="68550" rIns="68550" wrap="square" tIns="68550">
            <a:noAutofit/>
          </a:bodyPr>
          <a:lstStyle/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Write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GetHiddenWordLength()</a:t>
            </a:r>
            <a:r>
              <a:rPr lang="en-GB"/>
              <a:t> getter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Make it read from the current word length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Do not create another member variable</a:t>
            </a:r>
          </a:p>
          <a:p>
            <a:pPr indent="-800100" lvl="0" marL="9144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Replace 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WORD_LENGTH </a:t>
            </a:r>
            <a:r>
              <a:rPr lang="en-GB"/>
              <a:t>in</a:t>
            </a:r>
            <a:r>
              <a:rPr lang="en-GB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PrintIntro()</a:t>
            </a:r>
          </a:p>
          <a:p>
            <a:pPr indent="-800100" lvl="0" marL="914400">
              <a:spcBef>
                <a:spcPts val="0"/>
              </a:spcBef>
            </a:pPr>
            <a:r>
              <a:rPr lang="en-GB"/>
              <a:t>Test with different hidden word lengths.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