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5"/>
    <p:sldMasterId id="2147483668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0" r:id="rId153"/>
    <p:sldId id="401" r:id="rId154"/>
    <p:sldId id="402" r:id="rId155"/>
    <p:sldId id="403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6" r:id="rId169"/>
    <p:sldId id="417" r:id="rId170"/>
    <p:sldId id="418" r:id="rId171"/>
    <p:sldId id="419" r:id="rId172"/>
  </p:sldIdLst>
  <p:sldSz cy="10287000" cx="18288000"/>
  <p:notesSz cx="6858000" cy="9144000"/>
  <p:embeddedFontLst>
    <p:embeddedFont>
      <p:font typeface="Helvetica Neue"/>
      <p:regular r:id="rId173"/>
      <p:bold r:id="rId174"/>
      <p:italic r:id="rId175"/>
      <p:boldItalic r:id="rId1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atthieu Vanier"/>
  <p:cmAuthor clrIdx="1" id="1" initials="" lastIdx="1" name="Viki Polyak"/>
  <p:cmAuthor clrIdx="2" id="2" initials="" lastIdx="2" name="Ben Triste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756C87-7C6D-473D-A563-2735E026FEA5}">
  <a:tblStyle styleId="{16756C87-7C6D-473D-A563-2735E026FE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07" Type="http://schemas.openxmlformats.org/officeDocument/2006/relationships/slide" Target="slides/slide99.xml"/><Relationship Id="rId106" Type="http://schemas.openxmlformats.org/officeDocument/2006/relationships/slide" Target="slides/slide98.xml"/><Relationship Id="rId105" Type="http://schemas.openxmlformats.org/officeDocument/2006/relationships/slide" Target="slides/slide97.xml"/><Relationship Id="rId104" Type="http://schemas.openxmlformats.org/officeDocument/2006/relationships/slide" Target="slides/slide96.xml"/><Relationship Id="rId109" Type="http://schemas.openxmlformats.org/officeDocument/2006/relationships/slide" Target="slides/slide101.xml"/><Relationship Id="rId108" Type="http://schemas.openxmlformats.org/officeDocument/2006/relationships/slide" Target="slides/slide100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103" Type="http://schemas.openxmlformats.org/officeDocument/2006/relationships/slide" Target="slides/slide95.xml"/><Relationship Id="rId102" Type="http://schemas.openxmlformats.org/officeDocument/2006/relationships/slide" Target="slides/slide94.xml"/><Relationship Id="rId101" Type="http://schemas.openxmlformats.org/officeDocument/2006/relationships/slide" Target="slides/slide93.xml"/><Relationship Id="rId100" Type="http://schemas.openxmlformats.org/officeDocument/2006/relationships/slide" Target="slides/slide92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176" Type="http://schemas.openxmlformats.org/officeDocument/2006/relationships/font" Target="fonts/HelveticaNeue-boldItalic.fntdata"/><Relationship Id="rId36" Type="http://schemas.openxmlformats.org/officeDocument/2006/relationships/slide" Target="slides/slide28.xml"/><Relationship Id="rId175" Type="http://schemas.openxmlformats.org/officeDocument/2006/relationships/font" Target="fonts/HelveticaNeue-italic.fntdata"/><Relationship Id="rId39" Type="http://schemas.openxmlformats.org/officeDocument/2006/relationships/slide" Target="slides/slide31.xml"/><Relationship Id="rId174" Type="http://schemas.openxmlformats.org/officeDocument/2006/relationships/font" Target="fonts/HelveticaNeue-bold.fntdata"/><Relationship Id="rId38" Type="http://schemas.openxmlformats.org/officeDocument/2006/relationships/slide" Target="slides/slide30.xml"/><Relationship Id="rId173" Type="http://schemas.openxmlformats.org/officeDocument/2006/relationships/font" Target="fonts/HelveticaNeue-regular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29" Type="http://schemas.openxmlformats.org/officeDocument/2006/relationships/slide" Target="slides/slide121.xml"/><Relationship Id="rId128" Type="http://schemas.openxmlformats.org/officeDocument/2006/relationships/slide" Target="slides/slide120.xml"/><Relationship Id="rId127" Type="http://schemas.openxmlformats.org/officeDocument/2006/relationships/slide" Target="slides/slide119.xml"/><Relationship Id="rId126" Type="http://schemas.openxmlformats.org/officeDocument/2006/relationships/slide" Target="slides/slide118.xml"/><Relationship Id="rId26" Type="http://schemas.openxmlformats.org/officeDocument/2006/relationships/slide" Target="slides/slide18.xml"/><Relationship Id="rId121" Type="http://schemas.openxmlformats.org/officeDocument/2006/relationships/slide" Target="slides/slide113.xml"/><Relationship Id="rId25" Type="http://schemas.openxmlformats.org/officeDocument/2006/relationships/slide" Target="slides/slide17.xml"/><Relationship Id="rId120" Type="http://schemas.openxmlformats.org/officeDocument/2006/relationships/slide" Target="slides/slide112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125" Type="http://schemas.openxmlformats.org/officeDocument/2006/relationships/slide" Target="slides/slide117.xml"/><Relationship Id="rId29" Type="http://schemas.openxmlformats.org/officeDocument/2006/relationships/slide" Target="slides/slide21.xml"/><Relationship Id="rId124" Type="http://schemas.openxmlformats.org/officeDocument/2006/relationships/slide" Target="slides/slide116.xml"/><Relationship Id="rId123" Type="http://schemas.openxmlformats.org/officeDocument/2006/relationships/slide" Target="slides/slide115.xml"/><Relationship Id="rId122" Type="http://schemas.openxmlformats.org/officeDocument/2006/relationships/slide" Target="slides/slide114.xml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slide" Target="slides/slide89.xml"/><Relationship Id="rId96" Type="http://schemas.openxmlformats.org/officeDocument/2006/relationships/slide" Target="slides/slide88.xml"/><Relationship Id="rId11" Type="http://schemas.openxmlformats.org/officeDocument/2006/relationships/slide" Target="slides/slide3.xml"/><Relationship Id="rId99" Type="http://schemas.openxmlformats.org/officeDocument/2006/relationships/slide" Target="slides/slide91.xml"/><Relationship Id="rId10" Type="http://schemas.openxmlformats.org/officeDocument/2006/relationships/slide" Target="slides/slide2.xml"/><Relationship Id="rId98" Type="http://schemas.openxmlformats.org/officeDocument/2006/relationships/slide" Target="slides/slide90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slide" Target="slides/slide110.xml"/><Relationship Id="rId117" Type="http://schemas.openxmlformats.org/officeDocument/2006/relationships/slide" Target="slides/slide109.xml"/><Relationship Id="rId116" Type="http://schemas.openxmlformats.org/officeDocument/2006/relationships/slide" Target="slides/slide108.xml"/><Relationship Id="rId115" Type="http://schemas.openxmlformats.org/officeDocument/2006/relationships/slide" Target="slides/slide107.xml"/><Relationship Id="rId119" Type="http://schemas.openxmlformats.org/officeDocument/2006/relationships/slide" Target="slides/slide111.xml"/><Relationship Id="rId15" Type="http://schemas.openxmlformats.org/officeDocument/2006/relationships/slide" Target="slides/slide7.xml"/><Relationship Id="rId110" Type="http://schemas.openxmlformats.org/officeDocument/2006/relationships/slide" Target="slides/slide102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14" Type="http://schemas.openxmlformats.org/officeDocument/2006/relationships/slide" Target="slides/slide106.xml"/><Relationship Id="rId18" Type="http://schemas.openxmlformats.org/officeDocument/2006/relationships/slide" Target="slides/slide10.xml"/><Relationship Id="rId113" Type="http://schemas.openxmlformats.org/officeDocument/2006/relationships/slide" Target="slides/slide105.xml"/><Relationship Id="rId112" Type="http://schemas.openxmlformats.org/officeDocument/2006/relationships/slide" Target="slides/slide104.xml"/><Relationship Id="rId111" Type="http://schemas.openxmlformats.org/officeDocument/2006/relationships/slide" Target="slides/slide103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150" Type="http://schemas.openxmlformats.org/officeDocument/2006/relationships/slide" Target="slides/slide142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1.xml"/><Relationship Id="rId4" Type="http://schemas.openxmlformats.org/officeDocument/2006/relationships/commentAuthors" Target="commentAuthors.xml"/><Relationship Id="rId148" Type="http://schemas.openxmlformats.org/officeDocument/2006/relationships/slide" Target="slides/slide140.xml"/><Relationship Id="rId9" Type="http://schemas.openxmlformats.org/officeDocument/2006/relationships/slide" Target="slides/slide1.xml"/><Relationship Id="rId143" Type="http://schemas.openxmlformats.org/officeDocument/2006/relationships/slide" Target="slides/slide135.xml"/><Relationship Id="rId142" Type="http://schemas.openxmlformats.org/officeDocument/2006/relationships/slide" Target="slides/slide134.xml"/><Relationship Id="rId141" Type="http://schemas.openxmlformats.org/officeDocument/2006/relationships/slide" Target="slides/slide133.xml"/><Relationship Id="rId140" Type="http://schemas.openxmlformats.org/officeDocument/2006/relationships/slide" Target="slides/slide132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39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8.xml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37.xml"/><Relationship Id="rId8" Type="http://schemas.openxmlformats.org/officeDocument/2006/relationships/notesMaster" Target="notesMasters/notesMaster1.xml"/><Relationship Id="rId144" Type="http://schemas.openxmlformats.org/officeDocument/2006/relationships/slide" Target="slides/slide13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139" Type="http://schemas.openxmlformats.org/officeDocument/2006/relationships/slide" Target="slides/slide131.xml"/><Relationship Id="rId138" Type="http://schemas.openxmlformats.org/officeDocument/2006/relationships/slide" Target="slides/slide130.xml"/><Relationship Id="rId137" Type="http://schemas.openxmlformats.org/officeDocument/2006/relationships/slide" Target="slides/slide129.xml"/><Relationship Id="rId132" Type="http://schemas.openxmlformats.org/officeDocument/2006/relationships/slide" Target="slides/slide124.xml"/><Relationship Id="rId131" Type="http://schemas.openxmlformats.org/officeDocument/2006/relationships/slide" Target="slides/slide123.xml"/><Relationship Id="rId130" Type="http://schemas.openxmlformats.org/officeDocument/2006/relationships/slide" Target="slides/slide122.xml"/><Relationship Id="rId136" Type="http://schemas.openxmlformats.org/officeDocument/2006/relationships/slide" Target="slides/slide128.xml"/><Relationship Id="rId135" Type="http://schemas.openxmlformats.org/officeDocument/2006/relationships/slide" Target="slides/slide127.xml"/><Relationship Id="rId134" Type="http://schemas.openxmlformats.org/officeDocument/2006/relationships/slide" Target="slides/slide126.xml"/><Relationship Id="rId133" Type="http://schemas.openxmlformats.org/officeDocument/2006/relationships/slide" Target="slides/slide12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172" Type="http://schemas.openxmlformats.org/officeDocument/2006/relationships/slide" Target="slides/slide164.xml"/><Relationship Id="rId65" Type="http://schemas.openxmlformats.org/officeDocument/2006/relationships/slide" Target="slides/slide57.xml"/><Relationship Id="rId171" Type="http://schemas.openxmlformats.org/officeDocument/2006/relationships/slide" Target="slides/slide163.xml"/><Relationship Id="rId68" Type="http://schemas.openxmlformats.org/officeDocument/2006/relationships/slide" Target="slides/slide60.xml"/><Relationship Id="rId170" Type="http://schemas.openxmlformats.org/officeDocument/2006/relationships/slide" Target="slides/slide162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165" Type="http://schemas.openxmlformats.org/officeDocument/2006/relationships/slide" Target="slides/slide157.xml"/><Relationship Id="rId69" Type="http://schemas.openxmlformats.org/officeDocument/2006/relationships/slide" Target="slides/slide61.xml"/><Relationship Id="rId164" Type="http://schemas.openxmlformats.org/officeDocument/2006/relationships/slide" Target="slides/slide156.xml"/><Relationship Id="rId163" Type="http://schemas.openxmlformats.org/officeDocument/2006/relationships/slide" Target="slides/slide155.xml"/><Relationship Id="rId162" Type="http://schemas.openxmlformats.org/officeDocument/2006/relationships/slide" Target="slides/slide154.xml"/><Relationship Id="rId169" Type="http://schemas.openxmlformats.org/officeDocument/2006/relationships/slide" Target="slides/slide161.xml"/><Relationship Id="rId168" Type="http://schemas.openxmlformats.org/officeDocument/2006/relationships/slide" Target="slides/slide160.xml"/><Relationship Id="rId167" Type="http://schemas.openxmlformats.org/officeDocument/2006/relationships/slide" Target="slides/slide159.xml"/><Relationship Id="rId166" Type="http://schemas.openxmlformats.org/officeDocument/2006/relationships/slide" Target="slides/slide158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161" Type="http://schemas.openxmlformats.org/officeDocument/2006/relationships/slide" Target="slides/slide153.xml"/><Relationship Id="rId54" Type="http://schemas.openxmlformats.org/officeDocument/2006/relationships/slide" Target="slides/slide46.xml"/><Relationship Id="rId160" Type="http://schemas.openxmlformats.org/officeDocument/2006/relationships/slide" Target="slides/slide152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159" Type="http://schemas.openxmlformats.org/officeDocument/2006/relationships/slide" Target="slides/slide151.xml"/><Relationship Id="rId59" Type="http://schemas.openxmlformats.org/officeDocument/2006/relationships/slide" Target="slides/slide51.xml"/><Relationship Id="rId154" Type="http://schemas.openxmlformats.org/officeDocument/2006/relationships/slide" Target="slides/slide146.xml"/><Relationship Id="rId58" Type="http://schemas.openxmlformats.org/officeDocument/2006/relationships/slide" Target="slides/slide50.xml"/><Relationship Id="rId153" Type="http://schemas.openxmlformats.org/officeDocument/2006/relationships/slide" Target="slides/slide145.xml"/><Relationship Id="rId152" Type="http://schemas.openxmlformats.org/officeDocument/2006/relationships/slide" Target="slides/slide144.xml"/><Relationship Id="rId151" Type="http://schemas.openxmlformats.org/officeDocument/2006/relationships/slide" Target="slides/slide143.xml"/><Relationship Id="rId158" Type="http://schemas.openxmlformats.org/officeDocument/2006/relationships/slide" Target="slides/slide150.xml"/><Relationship Id="rId157" Type="http://schemas.openxmlformats.org/officeDocument/2006/relationships/slide" Target="slides/slide149.xml"/><Relationship Id="rId156" Type="http://schemas.openxmlformats.org/officeDocument/2006/relationships/slide" Target="slides/slide148.xml"/><Relationship Id="rId155" Type="http://schemas.openxmlformats.org/officeDocument/2006/relationships/slide" Target="slides/slide147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1-06T22:04:49.565">
    <p:pos x="6000" y="0"/>
    <p:text>I guess at this point we should know, but when Sam comes in (@5:00) and tells us to add this line :
#include Gameframework/Actor.h
at the top of our code, it should be : #include "Gameframework/Actor.h"
:)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6-04-12T14:36:18.089">
    <p:pos x="6000" y="0"/>
    <p:text>I recently ran into one method that works for complex meshes and is worth mentioning. It's especially useful for concave objects: edit mesh - details - static mesh settings - collision complexity - use complex collision as simple - save.</p:text>
  </p:cm>
  <p:cm authorId="2" idx="1" dt="2016-04-12T14:36:18.089">
    <p:pos x="6000" y="100"/>
    <p:text>Thank you.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2" dt="2017-02-20T14:37:09.080">
    <p:pos x="6000" y="0"/>
    <p:text>+sam@pattuzzi.it add another example
_Assigned to Samuel Pattuzzi_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COMMENT-OUT location logs so you can see these.</a:t>
            </a: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Shape 8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Shape 9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Shape 9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Shape 9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Shape 9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Shape 9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Shape 9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Shape 10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Shape 10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Shape 10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Shape 10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Shape 10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Shape 10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Shape 10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Shape 10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Shape 10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Shape 10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Shape 10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Shape 10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Suggest looking forward to “Accessors and Memory Layout”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hyperlink" Target="http://bit.ly/UnrealSlides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hyperlink" Target="http://bit.ly/UnrealSlides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10400"/>
            </a:lvl1pPr>
            <a:lvl2pPr lvl="1" algn="ctr">
              <a:spcBef>
                <a:spcPts val="0"/>
              </a:spcBef>
              <a:buSzPct val="100000"/>
              <a:defRPr sz="10400"/>
            </a:lvl2pPr>
            <a:lvl3pPr lvl="2" algn="ctr">
              <a:spcBef>
                <a:spcPts val="0"/>
              </a:spcBef>
              <a:buSzPct val="100000"/>
              <a:defRPr sz="10400"/>
            </a:lvl3pPr>
            <a:lvl4pPr lvl="3" algn="ctr">
              <a:spcBef>
                <a:spcPts val="0"/>
              </a:spcBef>
              <a:buSzPct val="100000"/>
              <a:defRPr sz="10400"/>
            </a:lvl4pPr>
            <a:lvl5pPr lvl="4" algn="ctr">
              <a:spcBef>
                <a:spcPts val="0"/>
              </a:spcBef>
              <a:buSzPct val="100000"/>
              <a:defRPr sz="10400"/>
            </a:lvl5pPr>
            <a:lvl6pPr lvl="5" algn="ctr">
              <a:spcBef>
                <a:spcPts val="0"/>
              </a:spcBef>
              <a:buSzPct val="100000"/>
              <a:defRPr sz="10400"/>
            </a:lvl6pPr>
            <a:lvl7pPr lvl="6" algn="ctr">
              <a:spcBef>
                <a:spcPts val="0"/>
              </a:spcBef>
              <a:buSzPct val="100000"/>
              <a:defRPr sz="10400"/>
            </a:lvl7pPr>
            <a:lvl8pPr lvl="7" algn="ctr">
              <a:spcBef>
                <a:spcPts val="0"/>
              </a:spcBef>
              <a:buSzPct val="100000"/>
              <a:defRPr sz="10400"/>
            </a:lvl8pPr>
            <a:lvl9pPr lvl="8" algn="ctr">
              <a:spcBef>
                <a:spcPts val="0"/>
              </a:spcBef>
              <a:buSzPct val="100000"/>
              <a:defRPr sz="10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24000"/>
            </a:lvl1pPr>
            <a:lvl2pPr lvl="1" algn="ctr">
              <a:spcBef>
                <a:spcPts val="0"/>
              </a:spcBef>
              <a:buSzPct val="100000"/>
              <a:defRPr sz="24000"/>
            </a:lvl2pPr>
            <a:lvl3pPr lvl="2" algn="ctr">
              <a:spcBef>
                <a:spcPts val="0"/>
              </a:spcBef>
              <a:buSzPct val="100000"/>
              <a:defRPr sz="24000"/>
            </a:lvl3pPr>
            <a:lvl4pPr lvl="3" algn="ctr">
              <a:spcBef>
                <a:spcPts val="0"/>
              </a:spcBef>
              <a:buSzPct val="100000"/>
              <a:defRPr sz="24000"/>
            </a:lvl4pPr>
            <a:lvl5pPr lvl="4" algn="ctr">
              <a:spcBef>
                <a:spcPts val="0"/>
              </a:spcBef>
              <a:buSzPct val="100000"/>
              <a:defRPr sz="24000"/>
            </a:lvl5pPr>
            <a:lvl6pPr lvl="5" algn="ctr">
              <a:spcBef>
                <a:spcPts val="0"/>
              </a:spcBef>
              <a:buSzPct val="100000"/>
              <a:defRPr sz="24000"/>
            </a:lvl6pPr>
            <a:lvl7pPr lvl="6" algn="ctr">
              <a:spcBef>
                <a:spcPts val="0"/>
              </a:spcBef>
              <a:buSzPct val="100000"/>
              <a:defRPr sz="24000"/>
            </a:lvl7pPr>
            <a:lvl8pPr lvl="7" algn="ctr">
              <a:spcBef>
                <a:spcPts val="0"/>
              </a:spcBef>
              <a:buSzPct val="100000"/>
              <a:defRPr sz="24000"/>
            </a:lvl8pPr>
            <a:lvl9pPr lvl="8" algn="ctr">
              <a:spcBef>
                <a:spcPts val="0"/>
              </a:spcBef>
              <a:buSzPct val="100000"/>
              <a:defRPr sz="24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Intr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312" y="7053445"/>
            <a:ext cx="14596800" cy="3309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727110" y="8770976"/>
            <a:ext cx="13750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E8E8E8"/>
              </a:buClr>
              <a:buSzPct val="25000"/>
              <a:buFont typeface="Helvetica Neue"/>
              <a:buNone/>
            </a:pP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@GameDevTV :: </a:t>
            </a: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community.GameDev.tv</a:t>
            </a: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9" name="Shape 59"/>
          <p:cNvSpPr/>
          <p:nvPr/>
        </p:nvSpPr>
        <p:spPr>
          <a:xfrm>
            <a:off x="16209200" y="100181"/>
            <a:ext cx="18150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ct val="25000"/>
              <a:buFont typeface="Helvetica Neue"/>
              <a:buNone/>
            </a:pP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5" name="Shape 65"/>
          <p:cNvSpPr txBox="1"/>
          <p:nvPr/>
        </p:nvSpPr>
        <p:spPr>
          <a:xfrm>
            <a:off x="3099585" y="9689150"/>
            <a:ext cx="12165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and comment on latest version online at </a:t>
            </a:r>
            <a:r>
              <a:rPr lang="en-GB" sz="2400" u="sng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http://bit.ly/UnrealSlides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llen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Shape 69"/>
          <p:cNvSpPr/>
          <p:nvPr/>
        </p:nvSpPr>
        <p:spPr>
          <a:xfrm>
            <a:off x="-224850" y="-247500"/>
            <a:ext cx="18792000" cy="10782000"/>
          </a:xfrm>
          <a:prstGeom prst="rect">
            <a:avLst/>
          </a:prstGeom>
          <a:noFill/>
          <a:ln cap="flat" cmpd="sng" w="889000">
            <a:solidFill>
              <a:srgbClr val="39567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6551573" y="8562777"/>
            <a:ext cx="3038400" cy="3038400"/>
          </a:xfrm>
          <a:prstGeom prst="ellipse">
            <a:avLst/>
          </a:prstGeom>
          <a:solidFill>
            <a:srgbClr val="395677"/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1" name="Shape 71"/>
          <p:cNvGrpSpPr/>
          <p:nvPr/>
        </p:nvGrpSpPr>
        <p:grpSpPr>
          <a:xfrm>
            <a:off x="17145000" y="9165666"/>
            <a:ext cx="797720" cy="952501"/>
            <a:chOff x="8572500" y="4506633"/>
            <a:chExt cx="398860" cy="476250"/>
          </a:xfrm>
        </p:grpSpPr>
        <p:sp>
          <p:nvSpPr>
            <p:cNvPr id="72" name="Shape 72"/>
            <p:cNvSpPr/>
            <p:nvPr/>
          </p:nvSpPr>
          <p:spPr>
            <a:xfrm>
              <a:off x="8572500" y="4506633"/>
              <a:ext cx="135334" cy="476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836025" y="4506633"/>
              <a:ext cx="135335" cy="476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4" name="Shape 7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Intr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2312" y="7053445"/>
            <a:ext cx="14596800" cy="3309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>
            <a:off x="727110" y="8770976"/>
            <a:ext cx="13750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ct val="25000"/>
              <a:buFont typeface="Helvetica Neue"/>
              <a:buNone/>
            </a:pPr>
            <a:r>
              <a:rPr b="1" i="0" lang="en-GB" sz="3600" u="none" cap="none" strike="noStrike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@UnrealCourse :: www.UnrealCourse.com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587256" y="597866"/>
            <a:ext cx="17113200" cy="90912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○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92" name="Shape 92"/>
          <p:cNvSpPr txBox="1"/>
          <p:nvPr/>
        </p:nvSpPr>
        <p:spPr>
          <a:xfrm>
            <a:off x="3099585" y="9689150"/>
            <a:ext cx="12165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and comment online at </a:t>
            </a:r>
            <a:r>
              <a:rPr lang="en-GB" sz="2400" u="sng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http://bit.ly/UnrealSlides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llen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87256" y="597866"/>
            <a:ext cx="17113200" cy="90912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Shape 96"/>
          <p:cNvSpPr/>
          <p:nvPr/>
        </p:nvSpPr>
        <p:spPr>
          <a:xfrm>
            <a:off x="-224850" y="-247500"/>
            <a:ext cx="18792000" cy="10782000"/>
          </a:xfrm>
          <a:prstGeom prst="rect">
            <a:avLst/>
          </a:prstGeom>
          <a:noFill/>
          <a:ln cap="flat" cmpd="sng" w="889000">
            <a:solidFill>
              <a:srgbClr val="39567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6551573" y="8562777"/>
            <a:ext cx="3038400" cy="3038400"/>
          </a:xfrm>
          <a:prstGeom prst="ellipse">
            <a:avLst/>
          </a:prstGeom>
          <a:solidFill>
            <a:srgbClr val="395677"/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8" name="Shape 98"/>
          <p:cNvGrpSpPr/>
          <p:nvPr/>
        </p:nvGrpSpPr>
        <p:grpSpPr>
          <a:xfrm>
            <a:off x="17145000" y="9165666"/>
            <a:ext cx="797650" cy="952800"/>
            <a:chOff x="8572500" y="4506633"/>
            <a:chExt cx="398825" cy="476400"/>
          </a:xfrm>
        </p:grpSpPr>
        <p:sp>
          <p:nvSpPr>
            <p:cNvPr id="99" name="Shape 99"/>
            <p:cNvSpPr/>
            <p:nvPr/>
          </p:nvSpPr>
          <p:spPr>
            <a:xfrm>
              <a:off x="8572500" y="4506633"/>
              <a:ext cx="135300" cy="476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8836025" y="4506633"/>
              <a:ext cx="135300" cy="476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Shape 10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9600"/>
            </a:lvl1pPr>
            <a:lvl2pPr lvl="1">
              <a:spcBef>
                <a:spcPts val="0"/>
              </a:spcBef>
              <a:buSzPct val="100000"/>
              <a:defRPr sz="9600"/>
            </a:lvl2pPr>
            <a:lvl3pPr lvl="2">
              <a:spcBef>
                <a:spcPts val="0"/>
              </a:spcBef>
              <a:buSzPct val="100000"/>
              <a:defRPr sz="9600"/>
            </a:lvl3pPr>
            <a:lvl4pPr lvl="3">
              <a:spcBef>
                <a:spcPts val="0"/>
              </a:spcBef>
              <a:buSzPct val="100000"/>
              <a:defRPr sz="9600"/>
            </a:lvl4pPr>
            <a:lvl5pPr lvl="4">
              <a:spcBef>
                <a:spcPts val="0"/>
              </a:spcBef>
              <a:buSzPct val="100000"/>
              <a:defRPr sz="9600"/>
            </a:lvl5pPr>
            <a:lvl6pPr lvl="5">
              <a:spcBef>
                <a:spcPts val="0"/>
              </a:spcBef>
              <a:buSzPct val="100000"/>
              <a:defRPr sz="9600"/>
            </a:lvl6pPr>
            <a:lvl7pPr lvl="6">
              <a:spcBef>
                <a:spcPts val="0"/>
              </a:spcBef>
              <a:buSzPct val="100000"/>
              <a:defRPr sz="9600"/>
            </a:lvl7pPr>
            <a:lvl8pPr lvl="7">
              <a:spcBef>
                <a:spcPts val="0"/>
              </a:spcBef>
              <a:buSzPct val="100000"/>
              <a:defRPr sz="9600"/>
            </a:lvl8pPr>
            <a:lvl9pPr lvl="8">
              <a:spcBef>
                <a:spcPts val="0"/>
              </a:spcBef>
              <a:buSzPct val="100000"/>
              <a:defRPr sz="96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8400"/>
            </a:lvl1pPr>
            <a:lvl2pPr lvl="1" algn="ctr">
              <a:spcBef>
                <a:spcPts val="0"/>
              </a:spcBef>
              <a:buSzPct val="100000"/>
              <a:defRPr sz="8400"/>
            </a:lvl2pPr>
            <a:lvl3pPr lvl="2" algn="ctr">
              <a:spcBef>
                <a:spcPts val="0"/>
              </a:spcBef>
              <a:buSzPct val="100000"/>
              <a:defRPr sz="8400"/>
            </a:lvl3pPr>
            <a:lvl4pPr lvl="3" algn="ctr">
              <a:spcBef>
                <a:spcPts val="0"/>
              </a:spcBef>
              <a:buSzPct val="100000"/>
              <a:defRPr sz="8400"/>
            </a:lvl4pPr>
            <a:lvl5pPr lvl="4" algn="ctr">
              <a:spcBef>
                <a:spcPts val="0"/>
              </a:spcBef>
              <a:buSzPct val="100000"/>
              <a:defRPr sz="8400"/>
            </a:lvl5pPr>
            <a:lvl6pPr lvl="5" algn="ctr">
              <a:spcBef>
                <a:spcPts val="0"/>
              </a:spcBef>
              <a:buSzPct val="100000"/>
              <a:defRPr sz="8400"/>
            </a:lvl6pPr>
            <a:lvl7pPr lvl="6" algn="ctr">
              <a:spcBef>
                <a:spcPts val="0"/>
              </a:spcBef>
              <a:buSzPct val="100000"/>
              <a:defRPr sz="8400"/>
            </a:lvl7pPr>
            <a:lvl8pPr lvl="7" algn="ctr">
              <a:spcBef>
                <a:spcPts val="0"/>
              </a:spcBef>
              <a:buSzPct val="100000"/>
              <a:defRPr sz="8400"/>
            </a:lvl8pPr>
            <a:lvl9pPr lvl="8" algn="ctr">
              <a:spcBef>
                <a:spcPts val="0"/>
              </a:spcBef>
              <a:buSzPct val="100000"/>
              <a:defRPr sz="84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28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28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2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52593" y="4098577"/>
            <a:ext cx="167829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625453" y="5304234"/>
            <a:ext cx="110370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752593" y="4098577"/>
            <a:ext cx="167826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625453" y="5304234"/>
            <a:ext cx="110370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unrealcourse.com" TargetMode="External"/><Relationship Id="rId4" Type="http://schemas.openxmlformats.org/officeDocument/2006/relationships/hyperlink" Target="https://docs.google.com/presentation/d/1gEO7kcJPvWjGySQjxD7z0OcGNpFUNccEvR9cCJG04D0/edit?usp=sharing" TargetMode="External"/><Relationship Id="rId5" Type="http://schemas.openxmlformats.org/officeDocument/2006/relationships/hyperlink" Target="https://docs.google.com/presentation/d/1H6uR_K1NtaNPbOuGd6pPQK3rqTDqmeUnugNDeW50a-c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://docs.unrealengine.com/latest/INT/API/Runtime/Engine/PhysicsEngine/UPhysicsHandleComponent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Relationship Id="rId3" Type="http://schemas.openxmlformats.org/officeDocument/2006/relationships/hyperlink" Target="https://docs.unrealengine.com/latest/INT/API/Runtime/Engine/PhysicsEngine/UPhysicsHandleComponent/GrabComponent" TargetMode="Externa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2.xml"/><Relationship Id="rId3" Type="http://schemas.openxmlformats.org/officeDocument/2006/relationships/hyperlink" Target="https://docs.unrealengine.com/latest/INT/Programming/UnrealArchitecture/TArrays" TargetMode="Externa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Comparison_of_version_control_software" TargetMode="Externa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6.xml"/><Relationship Id="rId3" Type="http://schemas.openxmlformats.org/officeDocument/2006/relationships/hyperlink" Target="https://docs.unrealengine.com/latest/INT/Programming/UnrealArchitecture/Reference/Properties/Specifiers/BlueprintAssignable" TargetMode="Externa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5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4.xml"/><Relationship Id="rId3" Type="http://schemas.openxmlformats.org/officeDocument/2006/relationships/hyperlink" Target="https://docs.unrealengine.com/latest/INT/GettingStarted/FromUnity/index.html?utm_source=launcher&amp;utm_medium=ue&amp;utm_campaign=uelear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unrealengine.com/latest/INT/Engine/Basics/DirectoryStructu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cplusplus.com/doc/tutorial/pointer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unrealengine.com/latest/INT/Engine/UI/ClassViewer/index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iki.unrealengine.com/Logs,_Printing_Messages_To_Yourself_During_Runtime#Related_Tutoria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comments" Target="../comments/comment1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ocs.unrealengine.com/latest/INT/Programming/UnrealArchitecture/Reference/Properties/Specifiers/EditAnywhere/index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comments" Target="../comments/comment2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ocs.unrealengine.com/latest/INT/Gameplay/Framework/GameMode/index.html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www.unrealengine.com/blog/collision-filtering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ocs.unrealengine.com/latest/INT/API/Runtime/Engine/Engine/UWorld/LineTraceSingleByObjectType" TargetMode="External"/><Relationship Id="rId4" Type="http://schemas.openxmlformats.org/officeDocument/2006/relationships/hyperlink" Target="https://docs.unrealengine.com/latest/INT/API/Runtime/Engine/FCollisionQueryParams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ctr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chemeClr val="lt1"/>
                </a:solidFill>
              </a:rPr>
              <a:t>UnrealCourse.com Section 3 Slides - Building Escape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These are the slides that accompany</a:t>
            </a:r>
            <a:r>
              <a:rPr lang="en-GB" sz="3600">
                <a:solidFill>
                  <a:srgbClr val="FFFFFF"/>
                </a:solidFill>
              </a:rPr>
              <a:t> the </a:t>
            </a:r>
            <a:r>
              <a:rPr lang="en-GB" sz="3600" u="sng">
                <a:solidFill>
                  <a:srgbClr val="FFFFFF"/>
                </a:solidFill>
                <a:hlinkClick r:id="rId3"/>
              </a:rPr>
              <a:t>Complete Unreal Developer Course</a:t>
            </a:r>
            <a:r>
              <a:rPr lang="en-GB" sz="3600">
                <a:solidFill>
                  <a:srgbClr val="FFFFFF"/>
                </a:solidFill>
              </a:rPr>
              <a:t>.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See me develop the slides as I write the course…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/>
              <a:t>Right click or Insert &gt; Comment to comment, especially if you see a typo</a:t>
            </a: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-GB" sz="3600"/>
              <a:t>The slides will update immediately as I change things.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Enjoy your stay!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Ben Tristem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895200" y="20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8179150"/>
                <a:gridCol w="817915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3600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4"/>
                        </a:rPr>
                        <a:t>&lt;&lt; To Section 2</a:t>
                      </a:r>
                    </a:p>
                  </a:txBody>
                  <a:tcPr marT="182850" marB="182850" marR="182850" marL="1828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GB" sz="3600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5"/>
                        </a:rPr>
                        <a:t>To Section 4 &gt;&gt;</a:t>
                      </a:r>
                    </a:p>
                  </a:txBody>
                  <a:tcPr marT="182850" marB="182850" marR="182850" marL="1828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Sketch Your Room(s)</a:t>
            </a: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Sketch out one large room, or a few smaller ones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Annotate where the puzzles will be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can change your mind later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more detailed sketch of one puzzle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Share your sketches in the discussions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Evernote can be great for storing these things.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Repoint and Rewrite</a:t>
            </a:r>
          </a:p>
        </p:txBody>
      </p:sp>
      <p:sp>
        <p:nvSpPr>
          <p:cNvPr id="720" name="Shape 72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Repoint the pointer.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do addresses change?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Rewrite the value at the pointer.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Rewrite the value at the reference.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What other values change?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Pointers or References?</a:t>
            </a:r>
          </a:p>
        </p:txBody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</a:rPr>
              <a:t>Golden Rule:</a:t>
            </a:r>
            <a:r>
              <a:rPr lang="en-GB"/>
              <a:t> Use references unless you can’t.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References</a:t>
            </a:r>
            <a:r>
              <a:rPr lang="en-GB"/>
              <a:t> are newer and safer.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Pointers provide back-compatibility.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Pointers are more powerful.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They are also very dangerous.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Resetting Your Unreal Project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to do if your Unreal solution keeps crashing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delete all temporary files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The order in which to reset things.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Steps to Reset Your Project</a:t>
            </a: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AutoNum type="arabicPeriod"/>
            </a:pPr>
            <a:r>
              <a:rPr b="1" lang="en-GB">
                <a:solidFill>
                  <a:schemeClr val="lt1"/>
                </a:solidFill>
              </a:rPr>
              <a:t>“Check-out” or “Reset”</a:t>
            </a:r>
            <a:r>
              <a:rPr lang="en-GB">
                <a:solidFill>
                  <a:schemeClr val="lt1"/>
                </a:solidFill>
              </a:rPr>
              <a:t> - to a working commit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AutoNum type="arabicPeriod"/>
            </a:pPr>
            <a:r>
              <a:rPr b="1" lang="en-GB">
                <a:solidFill>
                  <a:schemeClr val="lt1"/>
                </a:solidFill>
              </a:rPr>
              <a:t>Delete derived folders &amp; files</a:t>
            </a:r>
            <a:r>
              <a:rPr lang="en-GB">
                <a:solidFill>
                  <a:schemeClr val="lt1"/>
                </a:solidFill>
              </a:rPr>
              <a:t> - leave Config, Content &amp; Source folders, and .uproject file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AutoNum type="arabicPeriod"/>
            </a:pPr>
            <a:r>
              <a:rPr b="1" lang="en-GB">
                <a:solidFill>
                  <a:schemeClr val="lt1"/>
                </a:solidFill>
              </a:rPr>
              <a:t>Re-open Unreal</a:t>
            </a:r>
            <a:r>
              <a:rPr lang="en-GB">
                <a:solidFill>
                  <a:schemeClr val="lt1"/>
                </a:solidFill>
              </a:rPr>
              <a:t> - from the launcher or .uproject*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  <a:buAutoNum type="arabicPeriod"/>
            </a:pPr>
            <a:r>
              <a:rPr b="1" lang="en-GB">
                <a:solidFill>
                  <a:schemeClr val="lt1"/>
                </a:solidFill>
              </a:rPr>
              <a:t>Generate your IDE project files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lt1"/>
                </a:solidFill>
              </a:rPr>
              <a:t>* This re-creates generated.h files in Intermediate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Try It Yourself</a:t>
            </a:r>
          </a:p>
        </p:txBody>
      </p:sp>
      <p:sp>
        <p:nvSpPr>
          <p:cNvPr id="749" name="Shape 74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Try resetting your solution, it’s important you’re confident how this works.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in doubt close everything first, then take a .zip of the whole folder as backup.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Follow the steps on the previous slide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Ask a question of other students if in trouble.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</a:rPr>
              <a:t>FindComponentByClass()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FindComponentByClass()</a:t>
            </a:r>
            <a:r>
              <a:rPr lang="en-GB"/>
              <a:t> does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use it to find attached components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Introducing angle brackets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-GB"/>
              <a:t> for generics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nullptr </a:t>
            </a:r>
            <a:r>
              <a:rPr lang="en-GB"/>
              <a:t>to initialise your pointers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Log a useful error if the component isn’t attached.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Write Error Message</a:t>
            </a:r>
          </a:p>
        </p:txBody>
      </p:sp>
      <p:sp>
        <p:nvSpPr>
          <p:cNvPr id="766" name="Shape 76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Log at Error verbosity if no component found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Write an error that helps the reader fix the issue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Find and include the name of the object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… in this case it’s the Default Pawn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Temporarily remove component to test.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Introducing Input Binding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Possible Future Ideas (The NO List)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>
              <a:spcBef>
                <a:spcPts val="0"/>
              </a:spcBef>
            </a:pPr>
            <a:r>
              <a:rPr lang="en-GB"/>
              <a:t>This is ready to capture crazy ideas as they come!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Settings &gt; Project Settings &gt; Engine &gt; Input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Action mappings are used for on / off actions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Axis mappings are used for analog values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can give players a way or re-mapping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Many keys can bind to one action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How to call a function on a key press or release.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Find the Input Component</a:t>
            </a:r>
          </a:p>
        </p:txBody>
      </p:sp>
      <p:sp>
        <p:nvSpPr>
          <p:cNvPr id="783" name="Shape 78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an appropriate private member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Check for the component as Physics Handle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Log a similarly helpful error if it’s not attached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Don’t bother trying to remove to test this time.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</a:rPr>
              <a:t>Accessors &amp; Memory Layout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the arrow, dot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:: </a:t>
            </a:r>
            <a:r>
              <a:rPr lang="en-GB"/>
              <a:t>accessors work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Introducing virtual memory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Introducing permanent storage, stack &amp; heap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Heap is also known as free store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accessor operators relate to memory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Bind another input action.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/>
        </p:nvSpPr>
        <p:spPr>
          <a:xfrm>
            <a:off x="1174400" y="3987800"/>
            <a:ext cx="4052400" cy="53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2800"/>
              <a:t>Virtual Memory</a:t>
            </a:r>
          </a:p>
        </p:txBody>
      </p:sp>
      <p:sp>
        <p:nvSpPr>
          <p:cNvPr id="800" name="Shape 80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Accessors &amp; Memory Layout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/>
        </p:nvSpPr>
        <p:spPr>
          <a:xfrm>
            <a:off x="1174400" y="3987800"/>
            <a:ext cx="4052400" cy="53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800"/>
          </a:p>
        </p:txBody>
      </p:sp>
      <p:sp>
        <p:nvSpPr>
          <p:cNvPr id="806" name="Shape 80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Accessors &amp; Memory Layout</a:t>
            </a:r>
          </a:p>
        </p:txBody>
      </p:sp>
      <p:sp>
        <p:nvSpPr>
          <p:cNvPr id="807" name="Shape 807"/>
          <p:cNvSpPr/>
          <p:nvPr/>
        </p:nvSpPr>
        <p:spPr>
          <a:xfrm>
            <a:off x="1327100" y="41069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808" name="Shape 808"/>
          <p:cNvSpPr/>
          <p:nvPr/>
        </p:nvSpPr>
        <p:spPr>
          <a:xfrm>
            <a:off x="2924600" y="49289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1327100" y="63617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Free Store (Heap)</a:t>
            </a:r>
          </a:p>
        </p:txBody>
      </p:sp>
      <p:sp>
        <p:nvSpPr>
          <p:cNvPr id="810" name="Shape 810"/>
          <p:cNvSpPr/>
          <p:nvPr/>
        </p:nvSpPr>
        <p:spPr>
          <a:xfrm rot="10800000">
            <a:off x="2924600" y="56453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1327100" y="7289800"/>
            <a:ext cx="3747000" cy="19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Permanent Storage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/>
        </p:nvSpPr>
        <p:spPr>
          <a:xfrm>
            <a:off x="1174400" y="3987800"/>
            <a:ext cx="4052400" cy="53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800"/>
          </a:p>
        </p:txBody>
      </p:sp>
      <p:sp>
        <p:nvSpPr>
          <p:cNvPr id="817" name="Shape 81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Accessors &amp; Memory Layout</a:t>
            </a:r>
          </a:p>
        </p:txBody>
      </p:sp>
      <p:sp>
        <p:nvSpPr>
          <p:cNvPr id="818" name="Shape 818"/>
          <p:cNvSpPr/>
          <p:nvPr/>
        </p:nvSpPr>
        <p:spPr>
          <a:xfrm>
            <a:off x="1327100" y="41069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819" name="Shape 819"/>
          <p:cNvSpPr/>
          <p:nvPr/>
        </p:nvSpPr>
        <p:spPr>
          <a:xfrm>
            <a:off x="2924600" y="49289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327100" y="63617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Free Store (Heap)</a:t>
            </a:r>
          </a:p>
        </p:txBody>
      </p:sp>
      <p:sp>
        <p:nvSpPr>
          <p:cNvPr id="821" name="Shape 821"/>
          <p:cNvSpPr/>
          <p:nvPr/>
        </p:nvSpPr>
        <p:spPr>
          <a:xfrm rot="10800000">
            <a:off x="2924600" y="56453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1327100" y="7289800"/>
            <a:ext cx="3747000" cy="19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Permanent Storage</a:t>
            </a:r>
          </a:p>
        </p:txBody>
      </p:sp>
      <p:graphicFrame>
        <p:nvGraphicFramePr>
          <p:cNvPr id="823" name="Shape 823"/>
          <p:cNvGraphicFramePr/>
          <p:nvPr/>
        </p:nvGraphicFramePr>
        <p:xfrm>
          <a:off x="5852575" y="29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2535200"/>
                <a:gridCol w="2052600"/>
                <a:gridCol w="6726300"/>
              </a:tblGrid>
              <a:tr h="1116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Left Term</a:t>
                      </a:r>
                    </a:p>
                  </a:txBody>
                  <a:tcPr marT="182850" marB="182850" marR="182850" marL="182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Accessor</a:t>
                      </a:r>
                    </a:p>
                  </a:txBody>
                  <a:tcPr marT="182850" marB="182850" marR="182850" marL="182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Examples</a:t>
                      </a:r>
                    </a:p>
                  </a:txBody>
                  <a:tcPr marT="182850" marB="182850" marR="182850" marL="182850" anchor="ctr"/>
                </a:tc>
              </a:tr>
              <a:tr h="1705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</a:tr>
              <a:tr h="1488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</a:tr>
              <a:tr h="2083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Class, Enum, Namespace</a:t>
                      </a: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UGrabber::Grab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EWordStatus::OK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std::cout</a:t>
                      </a: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/>
        </p:nvSpPr>
        <p:spPr>
          <a:xfrm>
            <a:off x="1174400" y="3987800"/>
            <a:ext cx="4052400" cy="53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800"/>
          </a:p>
        </p:txBody>
      </p:sp>
      <p:sp>
        <p:nvSpPr>
          <p:cNvPr id="829" name="Shape 82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Accessors &amp; Memory Layout</a:t>
            </a:r>
          </a:p>
        </p:txBody>
      </p:sp>
      <p:sp>
        <p:nvSpPr>
          <p:cNvPr id="830" name="Shape 830"/>
          <p:cNvSpPr/>
          <p:nvPr/>
        </p:nvSpPr>
        <p:spPr>
          <a:xfrm>
            <a:off x="1327100" y="41069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831" name="Shape 831"/>
          <p:cNvSpPr/>
          <p:nvPr/>
        </p:nvSpPr>
        <p:spPr>
          <a:xfrm>
            <a:off x="2924600" y="49289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1327100" y="63617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Free Store (Heap)</a:t>
            </a:r>
          </a:p>
        </p:txBody>
      </p:sp>
      <p:sp>
        <p:nvSpPr>
          <p:cNvPr id="833" name="Shape 833"/>
          <p:cNvSpPr/>
          <p:nvPr/>
        </p:nvSpPr>
        <p:spPr>
          <a:xfrm rot="10800000">
            <a:off x="2924600" y="56453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1327100" y="7289800"/>
            <a:ext cx="3747000" cy="19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Permanent Storage</a:t>
            </a:r>
          </a:p>
        </p:txBody>
      </p:sp>
      <p:graphicFrame>
        <p:nvGraphicFramePr>
          <p:cNvPr id="835" name="Shape 835"/>
          <p:cNvGraphicFramePr/>
          <p:nvPr/>
        </p:nvGraphicFramePr>
        <p:xfrm>
          <a:off x="5852575" y="29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2535200"/>
                <a:gridCol w="2052600"/>
                <a:gridCol w="6726300"/>
              </a:tblGrid>
              <a:tr h="1116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Left Term</a:t>
                      </a:r>
                    </a:p>
                  </a:txBody>
                  <a:tcPr marT="182850" marB="182850" marR="182850" marL="182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Accessor</a:t>
                      </a:r>
                    </a:p>
                  </a:txBody>
                  <a:tcPr marT="182850" marB="182850" marR="182850" marL="182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Examples</a:t>
                      </a:r>
                    </a:p>
                  </a:txBody>
                  <a:tcPr marT="182850" marB="182850" marR="182850" marL="182850" anchor="ctr"/>
                </a:tc>
              </a:tr>
              <a:tr h="1705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Instance or Reference</a:t>
                      </a: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MyGrab.Grab()</a:t>
                      </a:r>
                    </a:p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MyBullCowCount.Bulls</a:t>
                      </a:r>
                    </a:p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MyGrabRef.Grab()</a:t>
                      </a: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</a:tr>
              <a:tr h="1488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Pointer</a:t>
                      </a: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</a:t>
                      </a: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MyGrabPtr-&gt;Grab()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MyGrabPtr-&gt;Reach</a:t>
                      </a: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</a:tr>
              <a:tr h="2083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Class, Enum, Namespace</a:t>
                      </a: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UGrabber::Grab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EWordStatus::OK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std::cout</a:t>
                      </a: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Release()</a:t>
            </a:r>
            <a:r>
              <a:rPr lang="en-GB"/>
              <a:t> Method</a:t>
            </a:r>
          </a:p>
        </p:txBody>
      </p:sp>
      <p:sp>
        <p:nvSpPr>
          <p:cNvPr id="841" name="Shape 84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Follow the example of the grab binding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enum for release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IE_Released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Log that the key has been released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then jump with joy.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Reducing Code in “Hot Loops”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Version Control 101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“hot loop” is code that get called often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TickComponent </a:t>
            </a:r>
            <a:r>
              <a:rPr lang="en-GB"/>
              <a:t>is a good example, every frame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Beware of code that you know will be called a lot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it clear what happens every tick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Refactor our code for speed...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...and make it ready for the physics handle.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Refactor your Code Too</a:t>
            </a:r>
          </a:p>
        </p:txBody>
      </p:sp>
      <p:sp>
        <p:nvSpPr>
          <p:cNvPr id="858" name="Shape 85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can follow me through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Or watch me first, then refactor at the end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Or some hybrid, just get it so it’s clear to you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Remember to run often, and commit when done.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Physics Handles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869" name="Shape 86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Unreal provides a Physics Handle that’s ideal here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Physics Handle component docs are scant*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Find an example of its use in the engine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Get the physics handle working.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http://docs.unrealengine.com/latest/INT/API/Runtime/Engine/PhysicsEngine/UPhysicsHandleComponent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b="1" lang="en-GB">
                <a:solidFill>
                  <a:srgbClr val="CC0000"/>
                </a:solidFill>
              </a:rPr>
              <a:t>Red </a:t>
            </a:r>
            <a:r>
              <a:rPr lang="en-GB">
                <a:solidFill>
                  <a:srgbClr val="CC0000"/>
                </a:solidFill>
              </a:rPr>
              <a:t>- It’s not working (test failing)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</a:pPr>
            <a:r>
              <a:rPr b="1" lang="en-GB">
                <a:solidFill>
                  <a:srgbClr val="38761D"/>
                </a:solidFill>
              </a:rPr>
              <a:t>Green </a:t>
            </a:r>
            <a:r>
              <a:rPr lang="en-GB">
                <a:solidFill>
                  <a:srgbClr val="38761D"/>
                </a:solidFill>
              </a:rPr>
              <a:t>- It’s working (ugly is OK)</a:t>
            </a:r>
          </a:p>
          <a:p>
            <a:pPr indent="-800100" lvl="0" marL="914400" rtl="0">
              <a:spcBef>
                <a:spcPts val="0"/>
              </a:spcBef>
              <a:buClr>
                <a:srgbClr val="1155CC"/>
              </a:buClr>
            </a:pPr>
            <a:r>
              <a:rPr b="1" lang="en-GB">
                <a:solidFill>
                  <a:srgbClr val="1155CC"/>
                </a:solidFill>
              </a:rPr>
              <a:t>Refactor </a:t>
            </a:r>
            <a:r>
              <a:rPr lang="en-GB">
                <a:solidFill>
                  <a:srgbClr val="1155CC"/>
                </a:solidFill>
              </a:rPr>
              <a:t>- Make it pretty (must still work!)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Then you repeat the sequence.</a:t>
            </a:r>
          </a:p>
        </p:txBody>
      </p:sp>
      <p:sp>
        <p:nvSpPr>
          <p:cNvPr id="875" name="Shape 87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Red, Green, Refactor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Find Example in the Engine</a:t>
            </a:r>
          </a:p>
        </p:txBody>
      </p:sp>
      <p:sp>
        <p:nvSpPr>
          <p:cNvPr id="881" name="Shape 88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Search engine code for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PhysicsHandle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Look for examples of it being used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that returns too much, try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GrabComponent(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See if you can find an example of its usage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https://docs.unrealengine.com/latest/INT/API/Runtime/Engine/PhysicsEngine/UPhysicsHandleComponent/GrabComponent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Refactoring Rules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multiple getters for multiple return values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Less lines of clear code is better (143 at start)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Naming is really important, take the time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Comment the “why”, don’t assume it’s obvious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“what” should be obvious...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… but it can be helpful to add clarification.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b="1" lang="en-GB">
                <a:solidFill>
                  <a:srgbClr val="CC0000"/>
                </a:solidFill>
              </a:rPr>
              <a:t>Red </a:t>
            </a:r>
            <a:r>
              <a:rPr lang="en-GB">
                <a:solidFill>
                  <a:srgbClr val="CC0000"/>
                </a:solidFill>
              </a:rPr>
              <a:t>- It’s not working (test failing)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</a:pPr>
            <a:r>
              <a:rPr b="1" lang="en-GB">
                <a:solidFill>
                  <a:srgbClr val="38761D"/>
                </a:solidFill>
              </a:rPr>
              <a:t>Green </a:t>
            </a:r>
            <a:r>
              <a:rPr lang="en-GB">
                <a:solidFill>
                  <a:srgbClr val="38761D"/>
                </a:solidFill>
              </a:rPr>
              <a:t>- It’s working (ugly is OK)</a:t>
            </a:r>
          </a:p>
          <a:p>
            <a:pPr indent="-800100" lvl="0" marL="914400" rtl="0">
              <a:spcBef>
                <a:spcPts val="0"/>
              </a:spcBef>
              <a:buClr>
                <a:srgbClr val="1155CC"/>
              </a:buClr>
            </a:pPr>
            <a:r>
              <a:rPr b="1" lang="en-GB">
                <a:solidFill>
                  <a:srgbClr val="1155CC"/>
                </a:solidFill>
              </a:rPr>
              <a:t>Refactor </a:t>
            </a:r>
            <a:r>
              <a:rPr lang="en-GB">
                <a:solidFill>
                  <a:srgbClr val="1155CC"/>
                </a:solidFill>
              </a:rPr>
              <a:t>- Make it pretty (must still work!)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Then you repeat the sequence.</a:t>
            </a:r>
          </a:p>
        </p:txBody>
      </p:sp>
      <p:sp>
        <p:nvSpPr>
          <p:cNvPr id="898" name="Shape 89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Red, Green, Refactor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Refactor Your Code</a:t>
            </a:r>
          </a:p>
        </p:txBody>
      </p:sp>
      <p:sp>
        <p:nvSpPr>
          <p:cNvPr id="904" name="Shape 90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Refactor your code again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Yes it’s soon, but “clarity is worth fighting for”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Commit once it’s done and it runs well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Make it so clear you’ll remember in a year.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 Overview of Source Control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The what and why of Version Control Systems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Choosing your Version Control System (VCS)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What files to include / exclude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Commit = save a local snapshot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Reset = roll-back to a previous state</a:t>
            </a:r>
          </a:p>
          <a:p>
            <a:pPr indent="-800100" lvl="0" marL="9144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Branch, Push and Large File Support later.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Introducing Unreal’s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915" name="Shape 91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n-GB"/>
              <a:t> is Unreal’s go-to container class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to contain many elements of same type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We’ll use to contain all actors on pressure plate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Give our Default Pawn an eye-height and mass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Making our pressure-plate based on total mass.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Read About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</a:p>
        </p:txBody>
      </p:sp>
      <p:sp>
        <p:nvSpPr>
          <p:cNvPr id="921" name="Shape 92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Skim-read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 </a:t>
            </a:r>
            <a:r>
              <a:rPr lang="en-GB"/>
              <a:t>documentation*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Look out for the range-based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/>
              <a:t>loop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… particularly the pattern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(x : y)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*https://docs.unrealengine.com/latest/INT/Programming/UnrealArchitecture/TArrays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Iterating over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n-GB"/>
              <a:t>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auto&amp;</a:t>
            </a:r>
            <a:r>
              <a:rPr lang="en-GB">
                <a:solidFill>
                  <a:schemeClr val="lt1"/>
                </a:solidFill>
              </a:rPr>
              <a:t> as an auto reference type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Automatically iterating over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Pattern: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(const auto* Iterator : Array)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How to find an actor’s mass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Tweaking and testing our mass values.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Print the Name of Overlapping Actors</a:t>
            </a:r>
          </a:p>
        </p:txBody>
      </p:sp>
      <p:sp>
        <p:nvSpPr>
          <p:cNvPr id="938" name="Shape 93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Iterate over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OverlappingActors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For each actor found log their name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Bonus: add their masses together and test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Hint: class to find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UPrimitiveComponent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Debugging Game Issues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Are you using source control? If not start now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can “binary search” commits quite fast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For example 1024 commits takes max 10 tries!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Think “what changed” and “possible side-effects”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Remember you can eject with F8 during play.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Find and Eliminate “Drifting” Bug</a:t>
            </a:r>
          </a:p>
        </p:txBody>
      </p:sp>
      <p:sp>
        <p:nvSpPr>
          <p:cNvPr id="955" name="Shape 95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When did it come in?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feature did we recently enable?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does the pawn look when ejected?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Hint 1: Enabling physics caused the issue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Hint 2: Expand the “Constraints” section.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Managing Texture Tiling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Popular Version Control Systems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Git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Mercurial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Perforce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Subversion / TortoiseSVN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Alienbrain (for art but of order $10,000)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https://en.wikipedia.org/wiki/Comparison_of_version_control_software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may want to re-size objects (e.g. panels)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Doing so will stretch the texture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can re-scale a few ways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One way is in the material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UV mapping because we ran out of letters!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Using the TexCoord node in the material editor.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Adjust Your Textures</a:t>
            </a:r>
          </a:p>
        </p:txBody>
      </p:sp>
      <p:sp>
        <p:nvSpPr>
          <p:cNvPr id="972" name="Shape 97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Experiment with new textures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Adjust the tiling as shown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the results in the course.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Pointer Protection Process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Horrible crashes when we follow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We must always check pointers before use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When declaring always initialise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Look for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 in your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.h</a:t>
            </a:r>
            <a:r>
              <a:rPr lang="en-GB"/>
              <a:t> files to help find pointers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Also check before every use and handle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Sometimes we may choose not to, e.g. Owner.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Protect All Your Pointers</a:t>
            </a:r>
          </a:p>
        </p:txBody>
      </p:sp>
      <p:sp>
        <p:nvSpPr>
          <p:cNvPr id="989" name="Shape 98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Check the pressure plate pointer before use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Log a helpful error if it’s null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that it works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Initialise any other uninitialised pointers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Make sure all pointer usages are protected.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Exposing Events to Blueprint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000" name="Shape 100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Sometimes Blueprint’s the better choice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For example defining our door swing as a curve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can create an event called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OnOpenRequest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UPROPERTY (BlueprintAssignable)*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https://docs.unrealengine.com/latest/INT/Programming/UnrealArchitecture/Reference/Properties/Specifiers/BlueprintAssignable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 a Rotation &amp; Test it Works</a:t>
            </a:r>
          </a:p>
        </p:txBody>
      </p:sp>
      <p:sp>
        <p:nvSpPr>
          <p:cNvPr id="1006" name="Shape 100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a door rotation in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the game still plays the same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Celebrate the fact you’re using C++ events in BP!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Blueprint Timeline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017" name="Shape 101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Timeline node in Blueprint has a curve editor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is ideal for defining our door movement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use Timeline curves in Blueprint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Setting rotation from a Timeline.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About SourceTree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Free software by Atlassian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Visual front-end for Git or Mercurial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Mac and PC but Mac version is a little ahead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Good when learning as easy to visualise.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Final Blueprint Layout</a:t>
            </a:r>
          </a:p>
        </p:txBody>
      </p:sp>
      <p:pic>
        <p:nvPicPr>
          <p:cNvPr id="1023" name="Shape 10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50" y="2754500"/>
            <a:ext cx="16643997" cy="60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Setup Your Door Movement</a:t>
            </a:r>
          </a:p>
        </p:txBody>
      </p:sp>
      <p:sp>
        <p:nvSpPr>
          <p:cNvPr id="1029" name="Shape 102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See the final blueprint layout (I’ll leave on screen)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the curves to your taste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you still can’t leave the room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You may need to adjust the room or curves.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Everything in its Place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040" name="Shape 104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Blueprint has superseded some code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It’s important there’s only 1 place per parameter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Creating a 2nd event: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OnClose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&amp; Connect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OnClose</a:t>
            </a:r>
          </a:p>
        </p:txBody>
      </p:sp>
      <p:sp>
        <p:nvSpPr>
          <p:cNvPr id="1046" name="Shape 104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Rename the event class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FDoorEvent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Rename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OnOpenRequest</a:t>
            </a:r>
            <a:r>
              <a:rPr lang="en-GB"/>
              <a:t> to simply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OnOpen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new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BlueprintAssignable</a:t>
            </a:r>
            <a:r>
              <a:rPr lang="en-GB"/>
              <a:t> event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Call this new event simply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OnClose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Wire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OnClose</a:t>
            </a:r>
            <a:r>
              <a:rPr lang="en-GB"/>
              <a:t> into the “Reverse” pin in Blueprint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the door now opens and closes.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Using Variables in Blueprint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057" name="Shape 105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Not all doors have the same absolute rotation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want to store the door’s rotation at the start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… then use this value to make a relative rotation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can use Blueprint variables for this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Making doors that face any direction work.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Try and Combine Rotations</a:t>
            </a:r>
          </a:p>
        </p:txBody>
      </p:sp>
      <p:sp>
        <p:nvSpPr>
          <p:cNvPr id="1063" name="Shape 106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See if you can finish the Blueprint off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Look for a way of combining rotators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Connect it all, test, debug and repeat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Good luck!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SFX &amp; Audio Clips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074" name="Shape 107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We’re going to trigger a simple sound in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Later in the course we’ll use C++ too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However we’ll always reference our assets via BP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How to trigger a 3D sound.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Install Your VCS</a:t>
            </a:r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Pick a VCS for yourself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We’ll be using Git with SourceTree as a front-end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Install and register it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Have a quicky play / experiment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Carry on watching the videos.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the Sound Working</a:t>
            </a:r>
          </a:p>
        </p:txBody>
      </p:sp>
      <p:sp>
        <p:nvSpPr>
          <p:cNvPr id="1080" name="Shape 108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the sound FX playing on your own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Consider making or finding other SFX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Make a video and share in the course.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Section Wrap-Up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091" name="Shape 109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Congratulations on another complete section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You’ve learnt so much, look at the lecture titles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Please carry-on a little on your own and share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Attached are useful resources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Start the next section as soon as you’re finished.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to Delete a C++ Class</a:t>
            </a:r>
          </a:p>
        </p:txBody>
      </p:sp>
      <p:sp>
        <p:nvSpPr>
          <p:cNvPr id="1097" name="Shape 109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YES - it should be easier than this!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Delete the source files, and remove from project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Rebuild the Visual Studio project files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Delete Unreal’s Binaries* folder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Re-open the Editor and let it rebuild caches.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i="1" lang="en-GB" sz="3600">
                <a:solidFill>
                  <a:schemeClr val="lt1"/>
                </a:solidFill>
              </a:rPr>
              <a:t>* Search for: “Unreal directory structure”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Coming From Unity?</a:t>
            </a:r>
          </a:p>
        </p:txBody>
      </p:sp>
      <p:sp>
        <p:nvSpPr>
          <p:cNvPr id="1103" name="Shape 110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This Unreal document makes a helpful comparison between Unity and Unreal…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https://docs.unrealengine.com/latest/INT/GettingStarted/FromUnity/index.html?utm_source=launcher&amp;utm_medium=ue&amp;utm_campaign=uelearn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Ignoring Unreal Derived Files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Derived files can be easily rebuilt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Other files (code, assets, level layout etc) can’t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Ignore most derived files for version control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Which folders to ignore in version control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Our starting .gitignore file for Unreal.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Derived Folders In Unreal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Binaries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Build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DerivedDataCache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Intermediate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Saved</a:t>
            </a:r>
          </a:p>
          <a:p>
            <a:pPr lv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https://docs.unrealengine.com/latest/INT/Engine/Basics/DirectoryStructure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Section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Your First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.gitignore</a:t>
            </a:r>
            <a:r>
              <a:rPr lang="en-GB"/>
              <a:t> for Unreal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Understand Unreal creates VS projects for us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re-generate VS project files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Writing our first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.gitignore</a:t>
            </a:r>
            <a:r>
              <a:rPr lang="en-GB"/>
              <a:t> file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“Committing” our project for the first time.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Make Your First Commit</a:t>
            </a:r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Catch-up with what I did on this video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your .gitignore file working*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(stage) all your files and commit.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Celebrate entering this bewildering new world!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-GB"/>
              <a:t>* mine is attached to the first lecture of the section.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Getting to Know Unreal’s Editor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changes to the starter scene aren’t tracked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Arranging a simple set of windows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Moving around in the 3D Viewport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Setting our start map, and committing.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Explore the 3D Viewport</a:t>
            </a:r>
          </a:p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little ? crib-sheet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Explore until you’re comfortable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Add a few Props from the Starter Content.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 Pointers Primer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You’re about to meet pointers for the first time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clue is when you see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 next to a type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Pointers are simply memory addresses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have to “follow” the pointer to the object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Benefit: saves you from moving things in memory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Disadvantage: you can lose control of data.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Pointer Syntax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FActorComponentTickFunction* ThisTickFunction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FActorComponentTickFunction * ThisTickFunction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FActorComponentTickFunction *ThisTickFunction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All three statements are equivalent, we use 1st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 all cases ThisTickFunction is a pointer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In all cases the type of the object pointed to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FActorComponentTickFunction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GB"/>
              <a:t> Accessor Operator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Imagine we have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AActor* SomeActor;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AActor </a:t>
            </a:r>
            <a:r>
              <a:rPr lang="en-GB"/>
              <a:t>class has a method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GetName()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*SomeActor</a:t>
            </a:r>
            <a:r>
              <a:rPr lang="en-GB">
                <a:solidFill>
                  <a:schemeClr val="lt1"/>
                </a:solidFill>
              </a:rPr>
              <a:t> “de-references” the pointer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could write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(*SomeActor).GetName();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But you can follow and access in one 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We access name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SomeActor-&gt;GetName()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Welcome to our first Unreal editor section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You’ll learn simple level building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We’ll be using meshes and materials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C++ events accessed from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Calling C++ code from Blueprint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And much more.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Read More About Pointers</a:t>
            </a:r>
          </a:p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 u="sng">
                <a:solidFill>
                  <a:srgbClr val="FFFFFF"/>
                </a:solidFill>
                <a:hlinkClick r:id="rId3"/>
              </a:rPr>
              <a:t>http://www.cplusplus.com/doc/tutorial/pointers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Share your understanding in the discussions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Keep an eye out for a pointer in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PositionReport.cpp</a:t>
            </a:r>
            <a:r>
              <a:rPr lang="en-GB"/>
              <a:t> in the next video.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Unreal’s Class System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Introducing the idea of inheritance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Unreal’s scarily powerful class system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Exploring using the Class Viewer*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Inheritance for “is a” relationships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Components for “has a” relationships.</a:t>
            </a:r>
          </a:p>
          <a:p>
            <a:pPr lvl="0">
              <a:spcBef>
                <a:spcPts val="0"/>
              </a:spcBef>
              <a:buNone/>
            </a:pPr>
            <a:r>
              <a:rPr i="1" lang="en-GB" sz="3600" u="sng">
                <a:solidFill>
                  <a:srgbClr val="FFFFFF"/>
                </a:solidFill>
                <a:hlinkClick r:id="rId3"/>
              </a:rPr>
              <a:t>https://docs.unrealengine.com/latest/INT/Engine/UI/ClassViewer/index.html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Inheritance for “is a” Relationships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e.g.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lang="en-GB"/>
              <a:t> “is a”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Pawn</a:t>
            </a:r>
            <a:r>
              <a:rPr lang="en-GB"/>
              <a:t>,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Pawn</a:t>
            </a:r>
            <a:r>
              <a:rPr lang="en-GB"/>
              <a:t> “is an”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Actor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c.f.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-GB">
                <a:solidFill>
                  <a:schemeClr val="lt1"/>
                </a:solidFill>
              </a:rPr>
              <a:t>“is a”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Mammal</a:t>
            </a:r>
            <a:r>
              <a:rPr lang="en-GB">
                <a:solidFill>
                  <a:schemeClr val="lt1"/>
                </a:solidFill>
              </a:rPr>
              <a:t>,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Mammal </a:t>
            </a:r>
            <a:r>
              <a:rPr lang="en-GB">
                <a:solidFill>
                  <a:schemeClr val="lt1"/>
                </a:solidFill>
              </a:rPr>
              <a:t>“is an”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Unreal makes extensive use of inheritance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Is a powerful tool if used properly</a:t>
            </a:r>
          </a:p>
          <a:p>
            <a:pPr indent="-800100" lvl="0" marL="9144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Can be inflexible and hard to re-factor.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Components for “has a”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 chair &amp; the rock “has a” PositionReporter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Objects become rich through many components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Can be flexible if used properly.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Take a Look at the Generated Code</a:t>
            </a:r>
          </a:p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Take a brief look at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UPositionReporter.cpp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Take a shorter look at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UPositionReporter.h 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Share what you recognise in discussions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Share what you don’t recognise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We’ll explore the files in the next video.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Runtime Messages for Feedback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UE_LOG</a:t>
            </a:r>
            <a:r>
              <a:rPr lang="en-GB"/>
              <a:t> to print to the Output Console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Printing to the game screen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 more information read...</a:t>
            </a:r>
          </a:p>
          <a:p>
            <a:pPr lv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https://wiki.unrealengine.com/Logs,_Printing_Messages_To_Yourself_During_Runtime#Related_Tutorial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Add Component to 2nd Object</a:t>
            </a:r>
          </a:p>
        </p:txBody>
      </p:sp>
      <p:sp>
        <p:nvSpPr>
          <p:cNvPr id="323" name="Shape 32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our new component to a 2nd game object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it works you’ll get a 2nd log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We’ll see next how to read the object name.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Accessing Object Names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Building Escape Overview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GetOwner()</a:t>
            </a:r>
            <a:r>
              <a:rPr lang="en-GB"/>
              <a:t> to find the component’s owner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AActor*</a:t>
            </a:r>
            <a:r>
              <a:rPr lang="en-GB"/>
              <a:t> is a pointer to an actor, a new concept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lang="en-GB"/>
              <a:t>to access methods through pointers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GetName() </a:t>
            </a:r>
            <a:r>
              <a:rPr lang="en-GB"/>
              <a:t>to find the object’s name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-GB"/>
              <a:t> as a format operator for strings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 to “dereference” pointers.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Include What You Use For 4.17+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Getting Transforms in C++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Introducing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Mixing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GB"/>
              <a:t> to access methods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multiple format operators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Finishing 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PositionReport</a:t>
            </a:r>
            <a:r>
              <a:rPr lang="en-GB"/>
              <a:t> component.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Find the Transform Location</a:t>
            </a:r>
          </a:p>
        </p:txBody>
      </p:sp>
      <p:sp>
        <p:nvSpPr>
          <p:cNvPr id="356" name="Shape 35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Explore the API 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>
                <a:solidFill>
                  <a:schemeClr val="lt1"/>
                </a:solidFill>
              </a:rPr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See if you can get the object’s location (X,Y,Z)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Run and see if it prints on the Output Log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Hint 1: It’s harder in XCode, complete isn’t fuzzy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Hint 2: For the transform &amp; location start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Hint 3: You will need to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.ToString()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Moving Objects With C++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little more about the editor &amp; temporary actors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eject yourself from the possessed pawn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Snapping objects to the floor (END key)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FRotator</a:t>
            </a:r>
            <a:r>
              <a:rPr lang="en-GB"/>
              <a:t> struct to represent rotation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SetActorRotation()</a:t>
            </a:r>
            <a:r>
              <a:rPr lang="en-GB"/>
              <a:t> to rotate objects.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Access the Rotation</a:t>
            </a:r>
          </a:p>
        </p:txBody>
      </p:sp>
      <p:sp>
        <p:nvSpPr>
          <p:cNvPr id="373" name="Shape 37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Find the owning object as before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Store it in a variable called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Owner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the type right (or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/>
              <a:t>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Try and access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Owner</a:t>
            </a:r>
            <a:r>
              <a:rPr lang="en-GB"/>
              <a:t>’s rotation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Hint: there are at least 2 ways.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Laying Out Geometry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brief intro of BSP “vs” Static Meshes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b="1" lang="en-GB"/>
              <a:t>W, E, R</a:t>
            </a:r>
            <a:r>
              <a:rPr lang="en-GB"/>
              <a:t> keys to translate, rotate, scale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good use of grid snapping and quad view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Hold </a:t>
            </a:r>
            <a:r>
              <a:rPr b="1" lang="en-GB"/>
              <a:t>ALT + drag</a:t>
            </a:r>
            <a:r>
              <a:rPr lang="en-GB"/>
              <a:t> translate to duplicate an object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Hold </a:t>
            </a:r>
            <a:r>
              <a:rPr b="1" lang="en-GB">
                <a:solidFill>
                  <a:schemeClr val="lt1"/>
                </a:solidFill>
              </a:rPr>
              <a:t>L</a:t>
            </a:r>
            <a:r>
              <a:rPr lang="en-GB">
                <a:solidFill>
                  <a:schemeClr val="lt1"/>
                </a:solidFill>
              </a:rPr>
              <a:t> and double-click for temporary work </a:t>
            </a:r>
            <a:r>
              <a:rPr b="1" lang="en-GB">
                <a:solidFill>
                  <a:schemeClr val="lt1"/>
                </a:solidFill>
              </a:rPr>
              <a:t>L</a:t>
            </a:r>
            <a:r>
              <a:rPr lang="en-GB">
                <a:solidFill>
                  <a:schemeClr val="lt1"/>
                </a:solidFill>
              </a:rPr>
              <a:t>ight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This is fiddly, try letting go of L and trying again.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</a:pPr>
            <a:r>
              <a:rPr lang="en-GB"/>
              <a:t>An overview of the finished project.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Build Your First Room(s)</a:t>
            </a:r>
          </a:p>
        </p:txBody>
      </p:sp>
      <p:sp>
        <p:nvSpPr>
          <p:cNvPr id="390" name="Shape 39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Lay-out your room(s)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Re-build the lighting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Share in the discussions.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Applying Materials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material is comprised of texture(s) and shader(s)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Textures are image files, shaders are GPU code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Unreal ships with some impressive examples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Unreal has powerful material editing tools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Applying materials to our room interior.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Customise Your Materials</a:t>
            </a:r>
          </a:p>
        </p:txBody>
      </p:sp>
      <p:sp>
        <p:nvSpPr>
          <p:cNvPr id="408" name="Shape 40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Apply materials as you see fit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Play with their properties to see the effect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Share your creations in the discussions!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Macros Starting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UPROPERTY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macro is a programmed cut-and-paste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happens before the code is compiled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Can unlock powerful functionality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don’t get code complete as standard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Can also create really weird build errors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Expose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ATriggerVolume*</a:t>
            </a:r>
            <a:r>
              <a:rPr lang="en-GB"/>
              <a:t> to the Details window.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Write Your First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UPROPERTY</a:t>
            </a:r>
          </a:p>
        </p:txBody>
      </p:sp>
      <p:sp>
        <p:nvSpPr>
          <p:cNvPr id="426" name="Shape 42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Open your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OpenDoor.h</a:t>
            </a:r>
            <a:r>
              <a:rPr lang="en-GB"/>
              <a:t> file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Declare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ATriggerVolume* PressurePlate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UPROPERTY</a:t>
            </a:r>
            <a:r>
              <a:rPr lang="en-GB"/>
              <a:t> macro but…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… this time 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EditAnywhere</a:t>
            </a:r>
            <a:r>
              <a:rPr lang="en-GB"/>
              <a:t> parameter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https://docs.unrealengine.com/latest/INT/Programming/UnrealArchitecture/Reference/Properties/Specifiers/EditAnywhere/index.html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Trigger Volumes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16179800" y="9550400"/>
            <a:ext cx="2107800" cy="73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trigger volume is a very versatile tool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3D volume that detects things entering / leaving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We’re going to use one as a pressure plate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we’re going to specify what can open doors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IsOverlappingActor()</a:t>
            </a:r>
            <a:r>
              <a:rPr lang="en-GB"/>
              <a:t> on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ATriggerVolume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Polling vs using events.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Unreal’s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PlayerController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Game Design Document (GDD)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We’ve used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GetOwner()</a:t>
            </a:r>
            <a:r>
              <a:rPr lang="en-GB"/>
              <a:t> to search “bottom-up”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Now let’s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GetWorld()</a:t>
            </a:r>
            <a:r>
              <a:rPr lang="en-GB"/>
              <a:t> to search “top-down”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Game Mode specifies the Default Pawn Class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Default Pawn is your “body”, is transient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Player Controller is your “mind”, persist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PlayerController class has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GetPawn()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Finish Your First Pressure Plate(s)</a:t>
            </a:r>
          </a:p>
        </p:txBody>
      </p:sp>
      <p:sp>
        <p:nvSpPr>
          <p:cNvPr id="456" name="Shape 45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Adjust size &amp; position of your trigger volume(s)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Link to appropriate door(s)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Ensure all doors are “movable”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Briefly test the gameplay.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Collision Volumes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Collisions volumes are also known as colliders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These tell the physics engine what hits what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trigger volume just triggers code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collider actually has physics simulated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Exploring how to add collision volumes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Prevent players from passing through the door!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SM_Door is Ignored in SourceTree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>
              <a:spcBef>
                <a:spcPts val="0"/>
              </a:spcBef>
            </a:pPr>
            <a:r>
              <a:rPr lang="en-GB"/>
              <a:t>See </a:t>
            </a:r>
            <a:r>
              <a:rPr lang="en-GB">
                <a:solidFill>
                  <a:srgbClr val="FFFF00"/>
                </a:solidFill>
              </a:rPr>
              <a:t>“L</a:t>
            </a:r>
            <a:r>
              <a:rPr lang="en-GB">
                <a:solidFill>
                  <a:srgbClr val="FFFF00"/>
                </a:solidFill>
              </a:rPr>
              <a:t>ine Tracing AKA Ray-casting”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Ensure You Can’t Escape	</a:t>
            </a:r>
          </a:p>
        </p:txBody>
      </p:sp>
      <p:sp>
        <p:nvSpPr>
          <p:cNvPr id="480" name="Shape 48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sure there are no gaps in your colliders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you can’t escape over walls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Customise your collision volumes.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GetTimeSeconds()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GetWorld()-&gt;GetTimeSeconds()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Making our game highly “play tunable”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Re-factoring our code for simplicity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a spotlight to provide “affordance”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Play-testing to ensure the game is annoying!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Implement Door Close Delay</a:t>
            </a:r>
          </a:p>
        </p:txBody>
      </p:sp>
      <p:sp>
        <p:nvSpPr>
          <p:cNvPr id="498" name="Shape 49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some simple timing code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the doors closing after a specified delay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Play-test to ensure you can’t escape.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Grabbing System Overview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Concept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core concept is simple: escape the room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awaken in a locked room, unable to escape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environmental clues such as light and sound to determine what to do next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Trigger pressure plates and solve puzzles to progress towards the exit.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quick look at the end result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try and think how it may be done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I’ll outline how we’ll be doing it.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Write Your Ideas</a:t>
            </a:r>
          </a:p>
        </p:txBody>
      </p:sp>
      <p:sp>
        <p:nvSpPr>
          <p:cNvPr id="516" name="Shape 51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knowledge you have already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Would you use a component or inheritance?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Hint: either could work, just hear yourself reason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may you know what to grab?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game object would you be working with?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your ideas for discussion.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Grabbing System Overview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want to be able to lift the chair next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We’ll add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Grabber.cpp</a:t>
            </a:r>
            <a:r>
              <a:rPr lang="en-GB"/>
              <a:t> component to the player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player is a temporary actor, appears on play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Game Mode sets which Default Pawn to use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Default Pawn &amp; Game Mode Blueprints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Specify our modified Default Pawn.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About GameMode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Anything from what inventory items a player starts with or how many lives are available to time limits and the score needed to end the game belongs to GameMode.</a:t>
            </a:r>
          </a:p>
          <a:p>
            <a:pPr lv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https://docs.unrealengine.com/latest/INT/Gameplay/Framework/GameMode/index.html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Modifying the Default Pawn Actor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Blueprint is helpful in this case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make a Blueprint from the Default Pawn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Note this Blueprint class inherits, an “is a” relation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Blueprint is like a template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make an “instance” in the scene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Explore “instantiating” from Blueprint &amp; modifying.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Try Making A Rugby Ball Pawn!</a:t>
            </a:r>
          </a:p>
        </p:txBody>
      </p:sp>
      <p:sp>
        <p:nvSpPr>
          <p:cNvPr id="546" name="Shape 54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Modify the Default Pawn somehow...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...scaling on one axis for example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an instance by dragging into the world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See how modifying instance doesn’t change BP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Revert your change.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Inherit Game Mode Blueprint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“Hard coding” means assets written into code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</a:t>
            </a:r>
            <a:r>
              <a:rPr lang="en-GB">
                <a:solidFill>
                  <a:srgbClr val="FFFF00"/>
                </a:solidFill>
              </a:rPr>
              <a:t>DefaultPawn_BP</a:t>
            </a:r>
            <a:r>
              <a:rPr lang="en-GB"/>
              <a:t> is an asset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want to be able to track changes to its name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It is convenient to use Blueprint for this purpose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Extending our C++ Game Mode with Blueprint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Selecting the new </a:t>
            </a:r>
            <a:r>
              <a:rPr lang="en-GB">
                <a:solidFill>
                  <a:srgbClr val="FFFF00"/>
                </a:solidFill>
              </a:rPr>
              <a:t>DefaultPawn_BP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Make a Game Mode Blueprint</a:t>
            </a:r>
          </a:p>
        </p:txBody>
      </p:sp>
      <p:sp>
        <p:nvSpPr>
          <p:cNvPr id="564" name="Shape 56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Find the C++ Game Mode in the Content Browser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Blueprint class derived (inheriting) from it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this as the Default GameMode in…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Settings &gt; Project Settings &gt; Maps &amp; Modes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Make sure the game still runs the same.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Rules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No lose condition, apart from the feeling you’re going to die in this room if you don’t get out!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Anything that you can do, you are allowed to do</a:t>
            </a:r>
          </a:p>
          <a:p>
            <a:pPr indent="-800100" lvl="0" marL="914400">
              <a:spcBef>
                <a:spcPts val="0"/>
              </a:spcBef>
            </a:pPr>
            <a:r>
              <a:rPr lang="en-GB">
                <a:solidFill>
                  <a:schemeClr val="lt1"/>
                </a:solidFill>
              </a:rPr>
              <a:t>You win by finally exiting the room.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Getting Player Viewpoint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Know where the player is looking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Out-parameters can be confusing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way of marking-up out parameters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Continuously logging player viewpoint.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Log the Viewpoint Every Tick</a:t>
            </a:r>
          </a:p>
        </p:txBody>
      </p:sp>
      <p:sp>
        <p:nvSpPr>
          <p:cNvPr id="582" name="Shape 58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Log the viewpoint position and direction every tick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Hint: You may need to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ToString()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used to working with different data types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Give it at least 20 mins if you’re struggling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Carry on watching for my solution.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DrawDebugLine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add vectors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Calculating our line trace end point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debug functions for visualisation in Unreal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DrawDebugLine()</a:t>
            </a:r>
            <a:r>
              <a:rPr lang="en-GB"/>
              <a:t> to visualise the vectors.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About Adding Vectors</a:t>
            </a:r>
          </a:p>
        </p:txBody>
      </p:sp>
      <p:cxnSp>
        <p:nvCxnSpPr>
          <p:cNvPr id="599" name="Shape 599"/>
          <p:cNvCxnSpPr>
            <a:stCxn id="600" idx="0"/>
          </p:cNvCxnSpPr>
          <p:nvPr/>
        </p:nvCxnSpPr>
        <p:spPr>
          <a:xfrm flipH="1" rot="10800000">
            <a:off x="3745650" y="4183700"/>
            <a:ext cx="5388000" cy="3411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1" name="Shape 601"/>
          <p:cNvCxnSpPr/>
          <p:nvPr/>
        </p:nvCxnSpPr>
        <p:spPr>
          <a:xfrm>
            <a:off x="9133650" y="4183700"/>
            <a:ext cx="2560200" cy="1239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2" name="Shape 602"/>
          <p:cNvSpPr txBox="1"/>
          <p:nvPr/>
        </p:nvSpPr>
        <p:spPr>
          <a:xfrm>
            <a:off x="2355200" y="4831009"/>
            <a:ext cx="4506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10261400" y="3853508"/>
            <a:ext cx="70248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</a:p>
        </p:txBody>
      </p:sp>
      <p:cxnSp>
        <p:nvCxnSpPr>
          <p:cNvPr id="604" name="Shape 604"/>
          <p:cNvCxnSpPr/>
          <p:nvPr/>
        </p:nvCxnSpPr>
        <p:spPr>
          <a:xfrm flipH="1" rot="10800000">
            <a:off x="3745650" y="5392100"/>
            <a:ext cx="7869000" cy="2203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5" name="Shape 605"/>
          <p:cNvSpPr txBox="1"/>
          <p:nvPr/>
        </p:nvSpPr>
        <p:spPr>
          <a:xfrm>
            <a:off x="7339700" y="6470500"/>
            <a:ext cx="90024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 + b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0" name="Shape 610"/>
          <p:cNvCxnSpPr/>
          <p:nvPr/>
        </p:nvCxnSpPr>
        <p:spPr>
          <a:xfrm>
            <a:off x="9133650" y="4183700"/>
            <a:ext cx="1970400" cy="9360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1" name="Shape 61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Calculating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LineTraceEnd</a:t>
            </a:r>
          </a:p>
        </p:txBody>
      </p:sp>
      <p:cxnSp>
        <p:nvCxnSpPr>
          <p:cNvPr id="612" name="Shape 612"/>
          <p:cNvCxnSpPr>
            <a:stCxn id="613" idx="0"/>
          </p:cNvCxnSpPr>
          <p:nvPr/>
        </p:nvCxnSpPr>
        <p:spPr>
          <a:xfrm flipH="1" rot="10800000">
            <a:off x="3745650" y="4183700"/>
            <a:ext cx="5388000" cy="3411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4" name="Shape 614"/>
          <p:cNvCxnSpPr/>
          <p:nvPr/>
        </p:nvCxnSpPr>
        <p:spPr>
          <a:xfrm>
            <a:off x="9133650" y="4183700"/>
            <a:ext cx="5383200" cy="24978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3" name="Shape 613"/>
          <p:cNvSpPr txBox="1"/>
          <p:nvPr/>
        </p:nvSpPr>
        <p:spPr>
          <a:xfrm>
            <a:off x="2644050" y="7595300"/>
            <a:ext cx="22032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0,0,0</a:t>
            </a:r>
          </a:p>
        </p:txBody>
      </p:sp>
      <p:sp>
        <p:nvSpPr>
          <p:cNvPr id="615" name="Shape 615"/>
          <p:cNvSpPr/>
          <p:nvPr/>
        </p:nvSpPr>
        <p:spPr>
          <a:xfrm>
            <a:off x="8238900" y="3361700"/>
            <a:ext cx="1810200" cy="18102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 txBox="1"/>
          <p:nvPr/>
        </p:nvSpPr>
        <p:spPr>
          <a:xfrm>
            <a:off x="641700" y="4831000"/>
            <a:ext cx="62202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PlayerViewPointLocation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4963500" y="5171900"/>
            <a:ext cx="83610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CCCCCC"/>
                </a:solidFill>
              </a:rPr>
              <a:t>Player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9285600" y="2092875"/>
            <a:ext cx="90024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LineTraceDirection = PlayerViewPointRotation.Vector()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0801200" y="4031908"/>
            <a:ext cx="70248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LineTraceDirection * Reach</a:t>
            </a:r>
          </a:p>
        </p:txBody>
      </p:sp>
      <p:cxnSp>
        <p:nvCxnSpPr>
          <p:cNvPr id="620" name="Shape 620"/>
          <p:cNvCxnSpPr/>
          <p:nvPr/>
        </p:nvCxnSpPr>
        <p:spPr>
          <a:xfrm flipH="1" rot="10800000">
            <a:off x="3745650" y="6729500"/>
            <a:ext cx="10747800" cy="865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1" name="Shape 621"/>
          <p:cNvSpPr txBox="1"/>
          <p:nvPr/>
        </p:nvSpPr>
        <p:spPr>
          <a:xfrm>
            <a:off x="5050750" y="7760300"/>
            <a:ext cx="67896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LineTraceEnd = ???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Calculate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LineTraceEnd</a:t>
            </a:r>
          </a:p>
        </p:txBody>
      </p:sp>
      <p:sp>
        <p:nvSpPr>
          <p:cNvPr id="627" name="Shape 62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private variable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float Reach = 100.f;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Calculate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LineTraceEnd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the debug trace, eject to visualise (F8)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why it looks a square?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Line Tracing AKA Ray-Casting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Line tracing (AKA ray casting) is a very useful tool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Imagine we shine a virtual laser into the world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can use different view modes to visualise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Simulating physics sets the object channel.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Requirements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Unreal’s provided Starter Content pack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C++ code and Blueprint to encode behaviour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Various sound effects to enhance atmosphere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Sketches for layout of room(s)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Sketches for how puzzles work.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Using Different View Modes</a:t>
            </a:r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Access via the view menu in 3D viewport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By default this will be labeled as “Lit”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Player Collision shows simplified meshes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Visibility Collision shows complex meshes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Hold Ctrl + Alt for more information.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Read About Collision Filtering</a:t>
            </a:r>
          </a:p>
        </p:txBody>
      </p:sp>
      <p:sp>
        <p:nvSpPr>
          <p:cNvPr id="651" name="Shape 65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Read Unreal’s blog post here…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 sz="3600" u="sng">
                <a:solidFill>
                  <a:schemeClr val="lt1"/>
                </a:solidFill>
                <a:hlinkClick r:id="rId3"/>
              </a:rPr>
              <a:t>https://www.unrealengine.com/blog/collision-filtering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same rules apply to line tracing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your understanding in the discussions.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LineTraceSingleByObjectType()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Meet references for the first time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LineTraceSingle</a:t>
            </a:r>
            <a:r>
              <a:rPr lang="en-GB">
                <a:solidFill>
                  <a:schemeClr val="lt1"/>
                </a:solidFill>
              </a:rPr>
              <a:t> may be deprecated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Build params inc.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FCollisionQueryParams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https://docs.unrealengine.com/latest/INT/API/Runtime/Engine/Engine/UWorld/LineTraceSingleByObjectType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chemeClr val="lt1"/>
                </a:solidFill>
                <a:hlinkClick r:id="rId4"/>
              </a:rPr>
              <a:t>https://docs.unrealengine.com/latest/INT/API/Runtime/Engine/FCollisionQueryParams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Introducing References</a:t>
            </a: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References are special pointers, denoted by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They cannot be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-GB"/>
              <a:t> or any other null value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Once assigned they cannot be re-assigned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Think of them like an alias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You use them like the object they reference.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Log the Actor Hit</a:t>
            </a:r>
          </a:p>
        </p:txBody>
      </p:sp>
      <p:sp>
        <p:nvSpPr>
          <p:cNvPr id="675" name="Shape 67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Actor*</a:t>
            </a:r>
            <a:r>
              <a:rPr lang="en-GB"/>
              <a:t> from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Hit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Perform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-&gt;GetName()</a:t>
            </a:r>
            <a:r>
              <a:rPr lang="en-GB"/>
              <a:t> on this actor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Log the name to the console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it works.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 &amp; POINTERS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references and pointers compare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How to perform common operations in both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What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GB">
                <a:solidFill>
                  <a:schemeClr val="lt1"/>
                </a:solidFill>
              </a:rPr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GB">
                <a:solidFill>
                  <a:schemeClr val="lt1"/>
                </a:solidFill>
              </a:rPr>
              <a:t>symbols means in context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Challenge: Repoint and Rewrite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When to use references over pointers?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Comparing Pointers to References</a:t>
            </a:r>
          </a:p>
        </p:txBody>
      </p:sp>
      <p:graphicFrame>
        <p:nvGraphicFramePr>
          <p:cNvPr id="692" name="Shape 692"/>
          <p:cNvGraphicFramePr/>
          <p:nvPr/>
        </p:nvGraphicFramePr>
        <p:xfrm>
          <a:off x="1943050" y="253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800"/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Pointers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References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693" name="Shape 693"/>
          <p:cNvGraphicFramePr/>
          <p:nvPr/>
        </p:nvGraphicFramePr>
        <p:xfrm>
          <a:off x="1943050" y="5308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Can be null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Yes (use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nullptr</a:t>
                      </a: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No, must be initialised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694" name="Shape 694"/>
          <p:cNvGraphicFramePr/>
          <p:nvPr/>
        </p:nvGraphicFramePr>
        <p:xfrm>
          <a:off x="1943050" y="6093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Accessing contents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*ActorPtr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ActorRef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695" name="Shape 695"/>
          <p:cNvGraphicFramePr/>
          <p:nvPr/>
        </p:nvGraphicFramePr>
        <p:xfrm>
          <a:off x="1943050" y="6878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Accessing address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ActorPtr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&amp;ActorRef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696" name="Shape 696"/>
          <p:cNvGraphicFramePr/>
          <p:nvPr/>
        </p:nvGraphicFramePr>
        <p:xfrm>
          <a:off x="1943050" y="7663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Changing the address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ActorPtr = &amp;Actor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chemeClr val="lt1"/>
                          </a:solidFill>
                        </a:rPr>
                        <a:t>Not allowed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697" name="Shape 697"/>
          <p:cNvGraphicFramePr/>
          <p:nvPr/>
        </p:nvGraphicFramePr>
        <p:xfrm>
          <a:off x="1943050" y="8447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Changing the value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*ActorPtr = Actor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ActorRef = Actor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698" name="Shape 698"/>
          <p:cNvGraphicFramePr/>
          <p:nvPr/>
        </p:nvGraphicFramePr>
        <p:xfrm>
          <a:off x="1943050" y="332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What is stored</a:t>
                      </a:r>
                    </a:p>
                  </a:txBody>
                  <a:tcPr marT="182850" marB="182850" marR="182850" marL="1828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Memory address</a:t>
                      </a:r>
                    </a:p>
                  </a:txBody>
                  <a:tcPr marT="182850" marB="182850" marR="182850" marL="182850"/>
                </a:tc>
                <a:tc hMerge="1"/>
              </a:tr>
            </a:tbl>
          </a:graphicData>
        </a:graphic>
      </p:graphicFrame>
      <p:graphicFrame>
        <p:nvGraphicFramePr>
          <p:cNvPr id="699" name="Shape 699"/>
          <p:cNvGraphicFramePr/>
          <p:nvPr/>
        </p:nvGraphicFramePr>
        <p:xfrm>
          <a:off x="1943050" y="41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Can be re-assigned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(to another address)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 Symbols in Context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107250" y="8591100"/>
            <a:ext cx="161364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To add insult to injury, these can have other meanings in other contexts, e.g. &amp; for bitwise AND.</a:t>
            </a:r>
          </a:p>
        </p:txBody>
      </p:sp>
      <p:graphicFrame>
        <p:nvGraphicFramePr>
          <p:cNvPr id="706" name="Shape 706"/>
          <p:cNvGraphicFramePr/>
          <p:nvPr/>
        </p:nvGraphicFramePr>
        <p:xfrm>
          <a:off x="1107250" y="22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2242450"/>
                <a:gridCol w="3350900"/>
                <a:gridCol w="3514250"/>
              </a:tblGrid>
              <a:tr h="739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Context</a:t>
                      </a:r>
                    </a:p>
                  </a:txBody>
                  <a:tcPr marT="182850" marB="182850" marR="182850" marL="182850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When Using</a:t>
                      </a:r>
                    </a:p>
                  </a:txBody>
                  <a:tcPr marT="182850" marB="182850" marR="182850" marL="182850" anchor="ctr"/>
                </a:tc>
                <a:tc hMerge="1"/>
              </a:tr>
            </a:tbl>
          </a:graphicData>
        </a:graphic>
      </p:graphicFrame>
      <p:graphicFrame>
        <p:nvGraphicFramePr>
          <p:cNvPr id="707" name="Shape 707"/>
          <p:cNvGraphicFramePr/>
          <p:nvPr/>
        </p:nvGraphicFramePr>
        <p:xfrm>
          <a:off x="1107225" y="29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2242450"/>
                <a:gridCol w="3350900"/>
                <a:gridCol w="3514250"/>
              </a:tblGrid>
              <a:tr h="1129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Code Examples</a:t>
                      </a:r>
                    </a:p>
                  </a:txBody>
                  <a:tcPr marT="182850" marB="182850" marR="182850" marL="182850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CopyOfActor = *ActorPtr;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ActorAddress = &amp;Actor;</a:t>
                      </a:r>
                    </a:p>
                  </a:txBody>
                  <a:tcPr marT="182850" marB="182850" marR="182850" marL="182850" anchor="ctr"/>
                </a:tc>
                <a:tc hMerge="1"/>
              </a:tr>
            </a:tbl>
          </a:graphicData>
        </a:graphic>
      </p:graphicFrame>
      <p:graphicFrame>
        <p:nvGraphicFramePr>
          <p:cNvPr id="708" name="Shape 708"/>
          <p:cNvGraphicFramePr/>
          <p:nvPr/>
        </p:nvGraphicFramePr>
        <p:xfrm>
          <a:off x="1107250" y="44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2242450"/>
                <a:gridCol w="3350900"/>
              </a:tblGrid>
              <a:tr h="1129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Symbol</a:t>
                      </a:r>
                    </a:p>
                  </a:txBody>
                  <a:tcPr marT="182850" marB="182850" marR="182850" marL="182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  <p:graphicFrame>
        <p:nvGraphicFramePr>
          <p:cNvPr id="709" name="Shape 709"/>
          <p:cNvGraphicFramePr/>
          <p:nvPr/>
        </p:nvGraphicFramePr>
        <p:xfrm>
          <a:off x="1107250" y="55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2242450"/>
                <a:gridCol w="3350900"/>
              </a:tblGrid>
              <a:tr h="1473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Syntax</a:t>
                      </a:r>
                    </a:p>
                  </a:txBody>
                  <a:tcPr marT="182850" marB="182850" marR="182850" marL="182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*ActorPtr</a:t>
                      </a: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  <p:graphicFrame>
        <p:nvGraphicFramePr>
          <p:cNvPr id="710" name="Shape 710"/>
          <p:cNvGraphicFramePr/>
          <p:nvPr/>
        </p:nvGraphicFramePr>
        <p:xfrm>
          <a:off x="1107250" y="705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2242450"/>
                <a:gridCol w="3350900"/>
              </a:tblGrid>
              <a:tr h="1277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Meaning</a:t>
                      </a:r>
                    </a:p>
                  </a:txBody>
                  <a:tcPr marT="182850" marB="182850" marR="182850" marL="182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Contents at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ActorPtr</a:t>
                      </a: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  <p:graphicFrame>
        <p:nvGraphicFramePr>
          <p:cNvPr id="711" name="Shape 711"/>
          <p:cNvGraphicFramePr/>
          <p:nvPr/>
        </p:nvGraphicFramePr>
        <p:xfrm>
          <a:off x="6700600" y="44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3514250"/>
              </a:tblGrid>
              <a:tr h="1129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</a:p>
                  </a:txBody>
                  <a:tcPr marT="182850" marB="182850" marR="182850" marL="182850" anchor="ctr"/>
                </a:tc>
              </a:tr>
              <a:tr h="127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&amp;Actor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&amp;ActorRef</a:t>
                      </a:r>
                    </a:p>
                  </a:txBody>
                  <a:tcPr marT="182850" marB="182850" marR="182850" marL="182850" anchor="ctr"/>
                </a:tc>
              </a:tr>
              <a:tr h="127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Address of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</a:t>
                      </a: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 or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ActorRef</a:t>
                      </a: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  <p:graphicFrame>
        <p:nvGraphicFramePr>
          <p:cNvPr id="712" name="Shape 712"/>
          <p:cNvGraphicFramePr/>
          <p:nvPr/>
        </p:nvGraphicFramePr>
        <p:xfrm>
          <a:off x="10215000" y="22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3514250"/>
                <a:gridCol w="3514250"/>
              </a:tblGrid>
              <a:tr h="7391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When Declaring</a:t>
                      </a:r>
                    </a:p>
                  </a:txBody>
                  <a:tcPr marT="182850" marB="182850" marR="182850" marL="182850" anchor="ctr"/>
                </a:tc>
                <a:tc hMerge="1"/>
              </a:tr>
              <a:tr h="11291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UActor* ActorPtr;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 &amp;ActorRef;</a:t>
                      </a:r>
                    </a:p>
                  </a:txBody>
                  <a:tcPr marT="182850" marB="182850" marR="182850" marL="182850" anchor="ctr"/>
                </a:tc>
                <a:tc hMerge="1"/>
              </a:tr>
            </a:tbl>
          </a:graphicData>
        </a:graphic>
      </p:graphicFrame>
      <p:graphicFrame>
        <p:nvGraphicFramePr>
          <p:cNvPr id="713" name="Shape 713"/>
          <p:cNvGraphicFramePr/>
          <p:nvPr/>
        </p:nvGraphicFramePr>
        <p:xfrm>
          <a:off x="10215000" y="44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3514250"/>
              </a:tblGrid>
              <a:tr h="1126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</a:p>
                  </a:txBody>
                  <a:tcPr marT="182850" marB="182850" marR="182850" marL="182850" anchor="ctr"/>
                </a:tc>
              </a:tr>
              <a:tr h="1458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UActor*</a:t>
                      </a:r>
                    </a:p>
                  </a:txBody>
                  <a:tcPr marT="182850" marB="182850" marR="182850" marL="182850" anchor="ctr"/>
                </a:tc>
              </a:tr>
              <a:tr h="1284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Pointer to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</a:t>
                      </a: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  <p:graphicFrame>
        <p:nvGraphicFramePr>
          <p:cNvPr id="714" name="Shape 714"/>
          <p:cNvGraphicFramePr/>
          <p:nvPr/>
        </p:nvGraphicFramePr>
        <p:xfrm>
          <a:off x="13729400" y="44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{16756C87-7C6D-473D-A563-2735E026FEA5}</a:tableStyleId>
              </a:tblPr>
              <a:tblGrid>
                <a:gridCol w="3514250"/>
              </a:tblGrid>
              <a:tr h="1129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</a:p>
                  </a:txBody>
                  <a:tcPr marT="182850" marB="182850" marR="182850" marL="182850" anchor="ctr"/>
                </a:tc>
              </a:tr>
              <a:tr h="1461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UActor&amp;</a:t>
                      </a:r>
                    </a:p>
                  </a:txBody>
                  <a:tcPr marT="182850" marB="182850" marR="182850" marL="182850" anchor="ctr"/>
                </a:tc>
              </a:tr>
              <a:tr h="127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Reference to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</a:t>
                      </a: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