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362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58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6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63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357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6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356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36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3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9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365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350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334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342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362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357.xml"/>
  <Override ContentType="application/vnd.openxmlformats-officedocument.presentationml.slide+xml" PartName="/ppt/slides/slide141.xml"/>
  <Override ContentType="application/vnd.openxmlformats-officedocument.presentationml.slide+xml" PartName="/ppt/slides/slide314.xml"/>
  <Override ContentType="application/vnd.openxmlformats-officedocument.presentationml.slide+xml" PartName="/ppt/slides/slide338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34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310.xml"/>
  <Override ContentType="application/vnd.openxmlformats-officedocument.presentationml.slide+xml" PartName="/ppt/slides/slide366.xml"/>
  <Override ContentType="application/vnd.openxmlformats-officedocument.presentationml.slide+xml" PartName="/ppt/slides/slide180.xml"/>
  <Override ContentType="application/vnd.openxmlformats-officedocument.presentationml.slide+xml" PartName="/ppt/slides/slide353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201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87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297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361.xml"/>
  <Override ContentType="application/vnd.openxmlformats-officedocument.presentationml.slide+xml" PartName="/ppt/slides/slide293.xml"/>
  <Override ContentType="application/vnd.openxmlformats-officedocument.presentationml.slide+xml" PartName="/ppt/slides/slide358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282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322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365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367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60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359.xml"/>
  <Override ContentType="application/vnd.openxmlformats-officedocument.presentationml.slide+xml" PartName="/ppt/slides/slide316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44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328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332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301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240.xml"/>
  <Override ContentType="application/vnd.openxmlformats-officedocument.presentationml.slide+xml" PartName="/ppt/slides/slide347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364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29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340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317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307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331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280.xml"/>
  <Override ContentType="application/vnd.openxmlformats-officedocument.presentationml.slide+xml" PartName="/ppt/slides/slide345.xml"/>
  <Override ContentType="application/vnd.openxmlformats-officedocument.presentationml.slide+xml" PartName="/ppt/slides/slide302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313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363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207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356.xml"/>
  <Override ContentType="application/vnd.openxmlformats-officedocument.presentationml.slide+xml" PartName="/ppt/slides/slide284.xml"/>
  <Override ContentType="application/vnd.openxmlformats-officedocument.presentationml.slide+xml" PartName="/ppt/slides/slide330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9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90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  <p:sldMasterId id="2147483668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2" r:id="rId175"/>
    <p:sldId id="423" r:id="rId176"/>
    <p:sldId id="424" r:id="rId177"/>
    <p:sldId id="425" r:id="rId178"/>
    <p:sldId id="426" r:id="rId179"/>
    <p:sldId id="427" r:id="rId180"/>
    <p:sldId id="428" r:id="rId181"/>
    <p:sldId id="429" r:id="rId182"/>
    <p:sldId id="430" r:id="rId183"/>
    <p:sldId id="431" r:id="rId184"/>
    <p:sldId id="432" r:id="rId185"/>
    <p:sldId id="433" r:id="rId186"/>
    <p:sldId id="434" r:id="rId187"/>
    <p:sldId id="435" r:id="rId188"/>
    <p:sldId id="436" r:id="rId189"/>
    <p:sldId id="437" r:id="rId190"/>
    <p:sldId id="438" r:id="rId191"/>
    <p:sldId id="439" r:id="rId192"/>
    <p:sldId id="440" r:id="rId193"/>
    <p:sldId id="441" r:id="rId194"/>
    <p:sldId id="442" r:id="rId195"/>
    <p:sldId id="443" r:id="rId196"/>
    <p:sldId id="444" r:id="rId197"/>
    <p:sldId id="445" r:id="rId198"/>
    <p:sldId id="446" r:id="rId199"/>
    <p:sldId id="447" r:id="rId200"/>
    <p:sldId id="448" r:id="rId201"/>
    <p:sldId id="449" r:id="rId202"/>
    <p:sldId id="450" r:id="rId203"/>
    <p:sldId id="451" r:id="rId204"/>
    <p:sldId id="452" r:id="rId205"/>
    <p:sldId id="453" r:id="rId206"/>
    <p:sldId id="454" r:id="rId207"/>
    <p:sldId id="455" r:id="rId208"/>
    <p:sldId id="456" r:id="rId209"/>
    <p:sldId id="457" r:id="rId210"/>
    <p:sldId id="458" r:id="rId211"/>
    <p:sldId id="459" r:id="rId212"/>
    <p:sldId id="460" r:id="rId213"/>
    <p:sldId id="461" r:id="rId214"/>
    <p:sldId id="462" r:id="rId215"/>
    <p:sldId id="463" r:id="rId216"/>
    <p:sldId id="464" r:id="rId217"/>
    <p:sldId id="465" r:id="rId218"/>
    <p:sldId id="466" r:id="rId219"/>
    <p:sldId id="467" r:id="rId220"/>
    <p:sldId id="468" r:id="rId221"/>
    <p:sldId id="469" r:id="rId222"/>
    <p:sldId id="470" r:id="rId223"/>
    <p:sldId id="471" r:id="rId224"/>
    <p:sldId id="472" r:id="rId225"/>
    <p:sldId id="473" r:id="rId226"/>
    <p:sldId id="474" r:id="rId227"/>
    <p:sldId id="475" r:id="rId228"/>
    <p:sldId id="476" r:id="rId229"/>
    <p:sldId id="477" r:id="rId230"/>
    <p:sldId id="478" r:id="rId231"/>
    <p:sldId id="479" r:id="rId232"/>
    <p:sldId id="480" r:id="rId233"/>
    <p:sldId id="481" r:id="rId234"/>
    <p:sldId id="482" r:id="rId235"/>
    <p:sldId id="483" r:id="rId236"/>
    <p:sldId id="484" r:id="rId237"/>
    <p:sldId id="485" r:id="rId238"/>
    <p:sldId id="486" r:id="rId239"/>
    <p:sldId id="487" r:id="rId240"/>
    <p:sldId id="488" r:id="rId241"/>
    <p:sldId id="489" r:id="rId242"/>
    <p:sldId id="490" r:id="rId243"/>
    <p:sldId id="491" r:id="rId244"/>
    <p:sldId id="492" r:id="rId245"/>
    <p:sldId id="493" r:id="rId246"/>
    <p:sldId id="494" r:id="rId247"/>
    <p:sldId id="495" r:id="rId248"/>
    <p:sldId id="496" r:id="rId249"/>
    <p:sldId id="497" r:id="rId250"/>
    <p:sldId id="498" r:id="rId251"/>
    <p:sldId id="499" r:id="rId252"/>
    <p:sldId id="500" r:id="rId253"/>
    <p:sldId id="501" r:id="rId254"/>
    <p:sldId id="502" r:id="rId255"/>
    <p:sldId id="503" r:id="rId256"/>
    <p:sldId id="504" r:id="rId257"/>
    <p:sldId id="505" r:id="rId258"/>
    <p:sldId id="506" r:id="rId259"/>
    <p:sldId id="507" r:id="rId260"/>
    <p:sldId id="508" r:id="rId261"/>
    <p:sldId id="509" r:id="rId262"/>
    <p:sldId id="510" r:id="rId263"/>
    <p:sldId id="511" r:id="rId264"/>
    <p:sldId id="512" r:id="rId265"/>
    <p:sldId id="513" r:id="rId266"/>
    <p:sldId id="514" r:id="rId267"/>
    <p:sldId id="515" r:id="rId268"/>
    <p:sldId id="516" r:id="rId269"/>
    <p:sldId id="517" r:id="rId270"/>
    <p:sldId id="518" r:id="rId271"/>
    <p:sldId id="519" r:id="rId272"/>
    <p:sldId id="520" r:id="rId273"/>
    <p:sldId id="521" r:id="rId274"/>
    <p:sldId id="522" r:id="rId275"/>
    <p:sldId id="523" r:id="rId276"/>
    <p:sldId id="524" r:id="rId277"/>
    <p:sldId id="525" r:id="rId278"/>
    <p:sldId id="526" r:id="rId279"/>
    <p:sldId id="527" r:id="rId280"/>
    <p:sldId id="528" r:id="rId281"/>
    <p:sldId id="529" r:id="rId282"/>
    <p:sldId id="530" r:id="rId283"/>
    <p:sldId id="531" r:id="rId284"/>
    <p:sldId id="532" r:id="rId285"/>
    <p:sldId id="533" r:id="rId286"/>
    <p:sldId id="534" r:id="rId287"/>
    <p:sldId id="535" r:id="rId288"/>
    <p:sldId id="536" r:id="rId289"/>
    <p:sldId id="537" r:id="rId290"/>
    <p:sldId id="538" r:id="rId291"/>
    <p:sldId id="539" r:id="rId292"/>
    <p:sldId id="540" r:id="rId293"/>
    <p:sldId id="541" r:id="rId294"/>
    <p:sldId id="542" r:id="rId295"/>
    <p:sldId id="543" r:id="rId296"/>
    <p:sldId id="544" r:id="rId297"/>
    <p:sldId id="545" r:id="rId298"/>
    <p:sldId id="546" r:id="rId299"/>
    <p:sldId id="547" r:id="rId300"/>
    <p:sldId id="548" r:id="rId301"/>
    <p:sldId id="549" r:id="rId302"/>
    <p:sldId id="550" r:id="rId303"/>
    <p:sldId id="551" r:id="rId304"/>
    <p:sldId id="552" r:id="rId305"/>
    <p:sldId id="553" r:id="rId306"/>
    <p:sldId id="554" r:id="rId307"/>
    <p:sldId id="555" r:id="rId308"/>
    <p:sldId id="556" r:id="rId309"/>
    <p:sldId id="557" r:id="rId310"/>
    <p:sldId id="558" r:id="rId311"/>
    <p:sldId id="559" r:id="rId312"/>
    <p:sldId id="560" r:id="rId313"/>
    <p:sldId id="561" r:id="rId314"/>
    <p:sldId id="562" r:id="rId315"/>
    <p:sldId id="563" r:id="rId316"/>
    <p:sldId id="564" r:id="rId317"/>
    <p:sldId id="565" r:id="rId318"/>
    <p:sldId id="566" r:id="rId319"/>
    <p:sldId id="567" r:id="rId320"/>
    <p:sldId id="568" r:id="rId321"/>
    <p:sldId id="569" r:id="rId322"/>
    <p:sldId id="570" r:id="rId323"/>
    <p:sldId id="571" r:id="rId324"/>
    <p:sldId id="572" r:id="rId325"/>
    <p:sldId id="573" r:id="rId326"/>
    <p:sldId id="574" r:id="rId327"/>
    <p:sldId id="575" r:id="rId328"/>
    <p:sldId id="576" r:id="rId329"/>
    <p:sldId id="577" r:id="rId330"/>
    <p:sldId id="578" r:id="rId331"/>
    <p:sldId id="579" r:id="rId332"/>
    <p:sldId id="580" r:id="rId333"/>
    <p:sldId id="581" r:id="rId334"/>
    <p:sldId id="582" r:id="rId335"/>
    <p:sldId id="583" r:id="rId336"/>
    <p:sldId id="584" r:id="rId337"/>
    <p:sldId id="585" r:id="rId338"/>
    <p:sldId id="586" r:id="rId339"/>
    <p:sldId id="587" r:id="rId340"/>
    <p:sldId id="588" r:id="rId341"/>
    <p:sldId id="589" r:id="rId342"/>
    <p:sldId id="590" r:id="rId343"/>
    <p:sldId id="591" r:id="rId344"/>
    <p:sldId id="592" r:id="rId345"/>
    <p:sldId id="593" r:id="rId346"/>
    <p:sldId id="594" r:id="rId347"/>
    <p:sldId id="595" r:id="rId348"/>
    <p:sldId id="596" r:id="rId349"/>
    <p:sldId id="597" r:id="rId350"/>
    <p:sldId id="598" r:id="rId351"/>
    <p:sldId id="599" r:id="rId352"/>
    <p:sldId id="600" r:id="rId353"/>
    <p:sldId id="601" r:id="rId354"/>
    <p:sldId id="602" r:id="rId355"/>
    <p:sldId id="603" r:id="rId356"/>
    <p:sldId id="604" r:id="rId357"/>
    <p:sldId id="605" r:id="rId358"/>
    <p:sldId id="606" r:id="rId359"/>
    <p:sldId id="607" r:id="rId360"/>
    <p:sldId id="608" r:id="rId361"/>
    <p:sldId id="609" r:id="rId362"/>
    <p:sldId id="610" r:id="rId363"/>
    <p:sldId id="611" r:id="rId364"/>
    <p:sldId id="612" r:id="rId365"/>
    <p:sldId id="613" r:id="rId366"/>
    <p:sldId id="614" r:id="rId367"/>
    <p:sldId id="615" r:id="rId368"/>
    <p:sldId id="616" r:id="rId369"/>
    <p:sldId id="617" r:id="rId370"/>
    <p:sldId id="618" r:id="rId371"/>
    <p:sldId id="619" r:id="rId372"/>
    <p:sldId id="620" r:id="rId373"/>
    <p:sldId id="621" r:id="rId374"/>
    <p:sldId id="622" r:id="rId375"/>
  </p:sldIdLst>
  <p:sldSz cy="10287000" cx="18288000"/>
  <p:notesSz cx="6858000" cy="9144000"/>
  <p:embeddedFontLst>
    <p:embeddedFont>
      <p:font typeface="Helvetica Neue"/>
      <p:regular r:id="rId376"/>
      <p:bold r:id="rId377"/>
      <p:italic r:id="rId378"/>
      <p:boldItalic r:id="rId3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Blake McCork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E35F1C-A24E-4724-B53C-817314CDB749}">
  <a:tblStyle styleId="{9FE35F1C-A24E-4724-B53C-817314CDB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190" Type="http://schemas.openxmlformats.org/officeDocument/2006/relationships/slide" Target="slides/slide18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194" Type="http://schemas.openxmlformats.org/officeDocument/2006/relationships/slide" Target="slides/slide186.xml"/><Relationship Id="rId43" Type="http://schemas.openxmlformats.org/officeDocument/2006/relationships/slide" Target="slides/slide35.xml"/><Relationship Id="rId193" Type="http://schemas.openxmlformats.org/officeDocument/2006/relationships/slide" Target="slides/slide185.xml"/><Relationship Id="rId46" Type="http://schemas.openxmlformats.org/officeDocument/2006/relationships/slide" Target="slides/slide38.xml"/><Relationship Id="rId192" Type="http://schemas.openxmlformats.org/officeDocument/2006/relationships/slide" Target="slides/slide184.xml"/><Relationship Id="rId45" Type="http://schemas.openxmlformats.org/officeDocument/2006/relationships/slide" Target="slides/slide37.xml"/><Relationship Id="rId191" Type="http://schemas.openxmlformats.org/officeDocument/2006/relationships/slide" Target="slides/slide183.xml"/><Relationship Id="rId48" Type="http://schemas.openxmlformats.org/officeDocument/2006/relationships/slide" Target="slides/slide40.xml"/><Relationship Id="rId187" Type="http://schemas.openxmlformats.org/officeDocument/2006/relationships/slide" Target="slides/slide179.xml"/><Relationship Id="rId47" Type="http://schemas.openxmlformats.org/officeDocument/2006/relationships/slide" Target="slides/slide39.xml"/><Relationship Id="rId186" Type="http://schemas.openxmlformats.org/officeDocument/2006/relationships/slide" Target="slides/slide178.xml"/><Relationship Id="rId185" Type="http://schemas.openxmlformats.org/officeDocument/2006/relationships/slide" Target="slides/slide177.xml"/><Relationship Id="rId49" Type="http://schemas.openxmlformats.org/officeDocument/2006/relationships/slide" Target="slides/slide41.xml"/><Relationship Id="rId184" Type="http://schemas.openxmlformats.org/officeDocument/2006/relationships/slide" Target="slides/slide176.xml"/><Relationship Id="rId189" Type="http://schemas.openxmlformats.org/officeDocument/2006/relationships/slide" Target="slides/slide181.xml"/><Relationship Id="rId188" Type="http://schemas.openxmlformats.org/officeDocument/2006/relationships/slide" Target="slides/slide180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183" Type="http://schemas.openxmlformats.org/officeDocument/2006/relationships/slide" Target="slides/slide175.xml"/><Relationship Id="rId32" Type="http://schemas.openxmlformats.org/officeDocument/2006/relationships/slide" Target="slides/slide24.xml"/><Relationship Id="rId182" Type="http://schemas.openxmlformats.org/officeDocument/2006/relationships/slide" Target="slides/slide174.xml"/><Relationship Id="rId35" Type="http://schemas.openxmlformats.org/officeDocument/2006/relationships/slide" Target="slides/slide27.xml"/><Relationship Id="rId181" Type="http://schemas.openxmlformats.org/officeDocument/2006/relationships/slide" Target="slides/slide173.xml"/><Relationship Id="rId34" Type="http://schemas.openxmlformats.org/officeDocument/2006/relationships/slide" Target="slides/slide26.xml"/><Relationship Id="rId180" Type="http://schemas.openxmlformats.org/officeDocument/2006/relationships/slide" Target="slides/slide172.xml"/><Relationship Id="rId37" Type="http://schemas.openxmlformats.org/officeDocument/2006/relationships/slide" Target="slides/slide29.xml"/><Relationship Id="rId176" Type="http://schemas.openxmlformats.org/officeDocument/2006/relationships/slide" Target="slides/slide168.xml"/><Relationship Id="rId297" Type="http://schemas.openxmlformats.org/officeDocument/2006/relationships/slide" Target="slides/slide289.xml"/><Relationship Id="rId36" Type="http://schemas.openxmlformats.org/officeDocument/2006/relationships/slide" Target="slides/slide28.xml"/><Relationship Id="rId175" Type="http://schemas.openxmlformats.org/officeDocument/2006/relationships/slide" Target="slides/slide167.xml"/><Relationship Id="rId296" Type="http://schemas.openxmlformats.org/officeDocument/2006/relationships/slide" Target="slides/slide288.xml"/><Relationship Id="rId39" Type="http://schemas.openxmlformats.org/officeDocument/2006/relationships/slide" Target="slides/slide31.xml"/><Relationship Id="rId174" Type="http://schemas.openxmlformats.org/officeDocument/2006/relationships/slide" Target="slides/slide166.xml"/><Relationship Id="rId295" Type="http://schemas.openxmlformats.org/officeDocument/2006/relationships/slide" Target="slides/slide287.xml"/><Relationship Id="rId38" Type="http://schemas.openxmlformats.org/officeDocument/2006/relationships/slide" Target="slides/slide30.xml"/><Relationship Id="rId173" Type="http://schemas.openxmlformats.org/officeDocument/2006/relationships/slide" Target="slides/slide165.xml"/><Relationship Id="rId294" Type="http://schemas.openxmlformats.org/officeDocument/2006/relationships/slide" Target="slides/slide286.xml"/><Relationship Id="rId179" Type="http://schemas.openxmlformats.org/officeDocument/2006/relationships/slide" Target="slides/slide171.xml"/><Relationship Id="rId178" Type="http://schemas.openxmlformats.org/officeDocument/2006/relationships/slide" Target="slides/slide170.xml"/><Relationship Id="rId299" Type="http://schemas.openxmlformats.org/officeDocument/2006/relationships/slide" Target="slides/slide291.xml"/><Relationship Id="rId177" Type="http://schemas.openxmlformats.org/officeDocument/2006/relationships/slide" Target="slides/slide169.xml"/><Relationship Id="rId298" Type="http://schemas.openxmlformats.org/officeDocument/2006/relationships/slide" Target="slides/slide29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98" Type="http://schemas.openxmlformats.org/officeDocument/2006/relationships/slide" Target="slides/slide190.xml"/><Relationship Id="rId14" Type="http://schemas.openxmlformats.org/officeDocument/2006/relationships/slide" Target="slides/slide6.xml"/><Relationship Id="rId197" Type="http://schemas.openxmlformats.org/officeDocument/2006/relationships/slide" Target="slides/slide189.xml"/><Relationship Id="rId17" Type="http://schemas.openxmlformats.org/officeDocument/2006/relationships/slide" Target="slides/slide9.xml"/><Relationship Id="rId196" Type="http://schemas.openxmlformats.org/officeDocument/2006/relationships/slide" Target="slides/slide188.xml"/><Relationship Id="rId16" Type="http://schemas.openxmlformats.org/officeDocument/2006/relationships/slide" Target="slides/slide8.xml"/><Relationship Id="rId195" Type="http://schemas.openxmlformats.org/officeDocument/2006/relationships/slide" Target="slides/slide187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99" Type="http://schemas.openxmlformats.org/officeDocument/2006/relationships/slide" Target="slides/slide191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150" Type="http://schemas.openxmlformats.org/officeDocument/2006/relationships/slide" Target="slides/slide142.xml"/><Relationship Id="rId271" Type="http://schemas.openxmlformats.org/officeDocument/2006/relationships/slide" Target="slides/slide263.xml"/><Relationship Id="rId87" Type="http://schemas.openxmlformats.org/officeDocument/2006/relationships/slide" Target="slides/slide79.xml"/><Relationship Id="rId270" Type="http://schemas.openxmlformats.org/officeDocument/2006/relationships/slide" Target="slides/slide262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1.xml"/><Relationship Id="rId4" Type="http://schemas.openxmlformats.org/officeDocument/2006/relationships/commentAuthors" Target="commentAuthors.xml"/><Relationship Id="rId148" Type="http://schemas.openxmlformats.org/officeDocument/2006/relationships/slide" Target="slides/slide140.xml"/><Relationship Id="rId269" Type="http://schemas.openxmlformats.org/officeDocument/2006/relationships/slide" Target="slides/slide261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264" Type="http://schemas.openxmlformats.org/officeDocument/2006/relationships/slide" Target="slides/slide256.xml"/><Relationship Id="rId142" Type="http://schemas.openxmlformats.org/officeDocument/2006/relationships/slide" Target="slides/slide134.xml"/><Relationship Id="rId263" Type="http://schemas.openxmlformats.org/officeDocument/2006/relationships/slide" Target="slides/slide255.xml"/><Relationship Id="rId141" Type="http://schemas.openxmlformats.org/officeDocument/2006/relationships/slide" Target="slides/slide133.xml"/><Relationship Id="rId262" Type="http://schemas.openxmlformats.org/officeDocument/2006/relationships/slide" Target="slides/slide254.xml"/><Relationship Id="rId140" Type="http://schemas.openxmlformats.org/officeDocument/2006/relationships/slide" Target="slides/slide132.xml"/><Relationship Id="rId261" Type="http://schemas.openxmlformats.org/officeDocument/2006/relationships/slide" Target="slides/slide25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9.xml"/><Relationship Id="rId268" Type="http://schemas.openxmlformats.org/officeDocument/2006/relationships/slide" Target="slides/slide26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8.xml"/><Relationship Id="rId267" Type="http://schemas.openxmlformats.org/officeDocument/2006/relationships/slide" Target="slides/slide259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7.xml"/><Relationship Id="rId266" Type="http://schemas.openxmlformats.org/officeDocument/2006/relationships/slide" Target="slides/slide258.xml"/><Relationship Id="rId8" Type="http://schemas.openxmlformats.org/officeDocument/2006/relationships/notesMaster" Target="notesMasters/notesMaster1.xml"/><Relationship Id="rId144" Type="http://schemas.openxmlformats.org/officeDocument/2006/relationships/slide" Target="slides/slide136.xml"/><Relationship Id="rId265" Type="http://schemas.openxmlformats.org/officeDocument/2006/relationships/slide" Target="slides/slide257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260" Type="http://schemas.openxmlformats.org/officeDocument/2006/relationships/slide" Target="slides/slide252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259" Type="http://schemas.openxmlformats.org/officeDocument/2006/relationships/slide" Target="slides/slide251.xml"/><Relationship Id="rId137" Type="http://schemas.openxmlformats.org/officeDocument/2006/relationships/slide" Target="slides/slide129.xml"/><Relationship Id="rId258" Type="http://schemas.openxmlformats.org/officeDocument/2006/relationships/slide" Target="slides/slide250.xml"/><Relationship Id="rId379" Type="http://schemas.openxmlformats.org/officeDocument/2006/relationships/font" Target="fonts/HelveticaNeue-boldItalic.fntdata"/><Relationship Id="rId132" Type="http://schemas.openxmlformats.org/officeDocument/2006/relationships/slide" Target="slides/slide124.xml"/><Relationship Id="rId253" Type="http://schemas.openxmlformats.org/officeDocument/2006/relationships/slide" Target="slides/slide245.xml"/><Relationship Id="rId374" Type="http://schemas.openxmlformats.org/officeDocument/2006/relationships/slide" Target="slides/slide366.xml"/><Relationship Id="rId131" Type="http://schemas.openxmlformats.org/officeDocument/2006/relationships/slide" Target="slides/slide123.xml"/><Relationship Id="rId252" Type="http://schemas.openxmlformats.org/officeDocument/2006/relationships/slide" Target="slides/slide244.xml"/><Relationship Id="rId373" Type="http://schemas.openxmlformats.org/officeDocument/2006/relationships/slide" Target="slides/slide365.xml"/><Relationship Id="rId130" Type="http://schemas.openxmlformats.org/officeDocument/2006/relationships/slide" Target="slides/slide122.xml"/><Relationship Id="rId251" Type="http://schemas.openxmlformats.org/officeDocument/2006/relationships/slide" Target="slides/slide243.xml"/><Relationship Id="rId372" Type="http://schemas.openxmlformats.org/officeDocument/2006/relationships/slide" Target="slides/slide364.xml"/><Relationship Id="rId250" Type="http://schemas.openxmlformats.org/officeDocument/2006/relationships/slide" Target="slides/slide242.xml"/><Relationship Id="rId371" Type="http://schemas.openxmlformats.org/officeDocument/2006/relationships/slide" Target="slides/slide363.xml"/><Relationship Id="rId136" Type="http://schemas.openxmlformats.org/officeDocument/2006/relationships/slide" Target="slides/slide128.xml"/><Relationship Id="rId257" Type="http://schemas.openxmlformats.org/officeDocument/2006/relationships/slide" Target="slides/slide249.xml"/><Relationship Id="rId378" Type="http://schemas.openxmlformats.org/officeDocument/2006/relationships/font" Target="fonts/HelveticaNeue-italic.fntdata"/><Relationship Id="rId135" Type="http://schemas.openxmlformats.org/officeDocument/2006/relationships/slide" Target="slides/slide127.xml"/><Relationship Id="rId256" Type="http://schemas.openxmlformats.org/officeDocument/2006/relationships/slide" Target="slides/slide248.xml"/><Relationship Id="rId377" Type="http://schemas.openxmlformats.org/officeDocument/2006/relationships/font" Target="fonts/HelveticaNeue-bold.fntdata"/><Relationship Id="rId134" Type="http://schemas.openxmlformats.org/officeDocument/2006/relationships/slide" Target="slides/slide126.xml"/><Relationship Id="rId255" Type="http://schemas.openxmlformats.org/officeDocument/2006/relationships/slide" Target="slides/slide247.xml"/><Relationship Id="rId376" Type="http://schemas.openxmlformats.org/officeDocument/2006/relationships/font" Target="fonts/HelveticaNeue-regular.fntdata"/><Relationship Id="rId133" Type="http://schemas.openxmlformats.org/officeDocument/2006/relationships/slide" Target="slides/slide125.xml"/><Relationship Id="rId254" Type="http://schemas.openxmlformats.org/officeDocument/2006/relationships/slide" Target="slides/slide246.xml"/><Relationship Id="rId375" Type="http://schemas.openxmlformats.org/officeDocument/2006/relationships/slide" Target="slides/slide367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172" Type="http://schemas.openxmlformats.org/officeDocument/2006/relationships/slide" Target="slides/slide164.xml"/><Relationship Id="rId293" Type="http://schemas.openxmlformats.org/officeDocument/2006/relationships/slide" Target="slides/slide285.xml"/><Relationship Id="rId65" Type="http://schemas.openxmlformats.org/officeDocument/2006/relationships/slide" Target="slides/slide57.xml"/><Relationship Id="rId171" Type="http://schemas.openxmlformats.org/officeDocument/2006/relationships/slide" Target="slides/slide163.xml"/><Relationship Id="rId292" Type="http://schemas.openxmlformats.org/officeDocument/2006/relationships/slide" Target="slides/slide284.xml"/><Relationship Id="rId68" Type="http://schemas.openxmlformats.org/officeDocument/2006/relationships/slide" Target="slides/slide60.xml"/><Relationship Id="rId170" Type="http://schemas.openxmlformats.org/officeDocument/2006/relationships/slide" Target="slides/slide162.xml"/><Relationship Id="rId291" Type="http://schemas.openxmlformats.org/officeDocument/2006/relationships/slide" Target="slides/slide283.xml"/><Relationship Id="rId67" Type="http://schemas.openxmlformats.org/officeDocument/2006/relationships/slide" Target="slides/slide59.xml"/><Relationship Id="rId290" Type="http://schemas.openxmlformats.org/officeDocument/2006/relationships/slide" Target="slides/slide282.xml"/><Relationship Id="rId60" Type="http://schemas.openxmlformats.org/officeDocument/2006/relationships/slide" Target="slides/slide52.xml"/><Relationship Id="rId165" Type="http://schemas.openxmlformats.org/officeDocument/2006/relationships/slide" Target="slides/slide157.xml"/><Relationship Id="rId286" Type="http://schemas.openxmlformats.org/officeDocument/2006/relationships/slide" Target="slides/slide278.xml"/><Relationship Id="rId69" Type="http://schemas.openxmlformats.org/officeDocument/2006/relationships/slide" Target="slides/slide61.xml"/><Relationship Id="rId164" Type="http://schemas.openxmlformats.org/officeDocument/2006/relationships/slide" Target="slides/slide156.xml"/><Relationship Id="rId285" Type="http://schemas.openxmlformats.org/officeDocument/2006/relationships/slide" Target="slides/slide277.xml"/><Relationship Id="rId163" Type="http://schemas.openxmlformats.org/officeDocument/2006/relationships/slide" Target="slides/slide155.xml"/><Relationship Id="rId284" Type="http://schemas.openxmlformats.org/officeDocument/2006/relationships/slide" Target="slides/slide276.xml"/><Relationship Id="rId162" Type="http://schemas.openxmlformats.org/officeDocument/2006/relationships/slide" Target="slides/slide154.xml"/><Relationship Id="rId283" Type="http://schemas.openxmlformats.org/officeDocument/2006/relationships/slide" Target="slides/slide275.xml"/><Relationship Id="rId169" Type="http://schemas.openxmlformats.org/officeDocument/2006/relationships/slide" Target="slides/slide161.xml"/><Relationship Id="rId168" Type="http://schemas.openxmlformats.org/officeDocument/2006/relationships/slide" Target="slides/slide160.xml"/><Relationship Id="rId289" Type="http://schemas.openxmlformats.org/officeDocument/2006/relationships/slide" Target="slides/slide281.xml"/><Relationship Id="rId167" Type="http://schemas.openxmlformats.org/officeDocument/2006/relationships/slide" Target="slides/slide159.xml"/><Relationship Id="rId288" Type="http://schemas.openxmlformats.org/officeDocument/2006/relationships/slide" Target="slides/slide280.xml"/><Relationship Id="rId166" Type="http://schemas.openxmlformats.org/officeDocument/2006/relationships/slide" Target="slides/slide158.xml"/><Relationship Id="rId287" Type="http://schemas.openxmlformats.org/officeDocument/2006/relationships/slide" Target="slides/slide279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161" Type="http://schemas.openxmlformats.org/officeDocument/2006/relationships/slide" Target="slides/slide153.xml"/><Relationship Id="rId282" Type="http://schemas.openxmlformats.org/officeDocument/2006/relationships/slide" Target="slides/slide274.xml"/><Relationship Id="rId54" Type="http://schemas.openxmlformats.org/officeDocument/2006/relationships/slide" Target="slides/slide46.xml"/><Relationship Id="rId160" Type="http://schemas.openxmlformats.org/officeDocument/2006/relationships/slide" Target="slides/slide152.xml"/><Relationship Id="rId281" Type="http://schemas.openxmlformats.org/officeDocument/2006/relationships/slide" Target="slides/slide273.xml"/><Relationship Id="rId57" Type="http://schemas.openxmlformats.org/officeDocument/2006/relationships/slide" Target="slides/slide49.xml"/><Relationship Id="rId280" Type="http://schemas.openxmlformats.org/officeDocument/2006/relationships/slide" Target="slides/slide272.xml"/><Relationship Id="rId56" Type="http://schemas.openxmlformats.org/officeDocument/2006/relationships/slide" Target="slides/slide48.xml"/><Relationship Id="rId159" Type="http://schemas.openxmlformats.org/officeDocument/2006/relationships/slide" Target="slides/slide151.xml"/><Relationship Id="rId59" Type="http://schemas.openxmlformats.org/officeDocument/2006/relationships/slide" Target="slides/slide51.xml"/><Relationship Id="rId154" Type="http://schemas.openxmlformats.org/officeDocument/2006/relationships/slide" Target="slides/slide146.xml"/><Relationship Id="rId275" Type="http://schemas.openxmlformats.org/officeDocument/2006/relationships/slide" Target="slides/slide267.xml"/><Relationship Id="rId58" Type="http://schemas.openxmlformats.org/officeDocument/2006/relationships/slide" Target="slides/slide50.xml"/><Relationship Id="rId153" Type="http://schemas.openxmlformats.org/officeDocument/2006/relationships/slide" Target="slides/slide145.xml"/><Relationship Id="rId274" Type="http://schemas.openxmlformats.org/officeDocument/2006/relationships/slide" Target="slides/slide266.xml"/><Relationship Id="rId152" Type="http://schemas.openxmlformats.org/officeDocument/2006/relationships/slide" Target="slides/slide144.xml"/><Relationship Id="rId273" Type="http://schemas.openxmlformats.org/officeDocument/2006/relationships/slide" Target="slides/slide265.xml"/><Relationship Id="rId151" Type="http://schemas.openxmlformats.org/officeDocument/2006/relationships/slide" Target="slides/slide143.xml"/><Relationship Id="rId272" Type="http://schemas.openxmlformats.org/officeDocument/2006/relationships/slide" Target="slides/slide264.xml"/><Relationship Id="rId158" Type="http://schemas.openxmlformats.org/officeDocument/2006/relationships/slide" Target="slides/slide150.xml"/><Relationship Id="rId279" Type="http://schemas.openxmlformats.org/officeDocument/2006/relationships/slide" Target="slides/slide271.xml"/><Relationship Id="rId157" Type="http://schemas.openxmlformats.org/officeDocument/2006/relationships/slide" Target="slides/slide149.xml"/><Relationship Id="rId278" Type="http://schemas.openxmlformats.org/officeDocument/2006/relationships/slide" Target="slides/slide270.xml"/><Relationship Id="rId156" Type="http://schemas.openxmlformats.org/officeDocument/2006/relationships/slide" Target="slides/slide148.xml"/><Relationship Id="rId277" Type="http://schemas.openxmlformats.org/officeDocument/2006/relationships/slide" Target="slides/slide269.xml"/><Relationship Id="rId155" Type="http://schemas.openxmlformats.org/officeDocument/2006/relationships/slide" Target="slides/slide147.xml"/><Relationship Id="rId276" Type="http://schemas.openxmlformats.org/officeDocument/2006/relationships/slide" Target="slides/slide268.xml"/><Relationship Id="rId107" Type="http://schemas.openxmlformats.org/officeDocument/2006/relationships/slide" Target="slides/slide99.xml"/><Relationship Id="rId228" Type="http://schemas.openxmlformats.org/officeDocument/2006/relationships/slide" Target="slides/slide220.xml"/><Relationship Id="rId349" Type="http://schemas.openxmlformats.org/officeDocument/2006/relationships/slide" Target="slides/slide341.xml"/><Relationship Id="rId106" Type="http://schemas.openxmlformats.org/officeDocument/2006/relationships/slide" Target="slides/slide98.xml"/><Relationship Id="rId227" Type="http://schemas.openxmlformats.org/officeDocument/2006/relationships/slide" Target="slides/slide219.xml"/><Relationship Id="rId348" Type="http://schemas.openxmlformats.org/officeDocument/2006/relationships/slide" Target="slides/slide340.xml"/><Relationship Id="rId105" Type="http://schemas.openxmlformats.org/officeDocument/2006/relationships/slide" Target="slides/slide97.xml"/><Relationship Id="rId226" Type="http://schemas.openxmlformats.org/officeDocument/2006/relationships/slide" Target="slides/slide218.xml"/><Relationship Id="rId347" Type="http://schemas.openxmlformats.org/officeDocument/2006/relationships/slide" Target="slides/slide339.xml"/><Relationship Id="rId104" Type="http://schemas.openxmlformats.org/officeDocument/2006/relationships/slide" Target="slides/slide96.xml"/><Relationship Id="rId225" Type="http://schemas.openxmlformats.org/officeDocument/2006/relationships/slide" Target="slides/slide217.xml"/><Relationship Id="rId346" Type="http://schemas.openxmlformats.org/officeDocument/2006/relationships/slide" Target="slides/slide338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229" Type="http://schemas.openxmlformats.org/officeDocument/2006/relationships/slide" Target="slides/slide221.xml"/><Relationship Id="rId220" Type="http://schemas.openxmlformats.org/officeDocument/2006/relationships/slide" Target="slides/slide212.xml"/><Relationship Id="rId341" Type="http://schemas.openxmlformats.org/officeDocument/2006/relationships/slide" Target="slides/slide333.xml"/><Relationship Id="rId340" Type="http://schemas.openxmlformats.org/officeDocument/2006/relationships/slide" Target="slides/slide332.xml"/><Relationship Id="rId103" Type="http://schemas.openxmlformats.org/officeDocument/2006/relationships/slide" Target="slides/slide95.xml"/><Relationship Id="rId224" Type="http://schemas.openxmlformats.org/officeDocument/2006/relationships/slide" Target="slides/slide216.xml"/><Relationship Id="rId345" Type="http://schemas.openxmlformats.org/officeDocument/2006/relationships/slide" Target="slides/slide337.xml"/><Relationship Id="rId102" Type="http://schemas.openxmlformats.org/officeDocument/2006/relationships/slide" Target="slides/slide94.xml"/><Relationship Id="rId223" Type="http://schemas.openxmlformats.org/officeDocument/2006/relationships/slide" Target="slides/slide215.xml"/><Relationship Id="rId344" Type="http://schemas.openxmlformats.org/officeDocument/2006/relationships/slide" Target="slides/slide336.xml"/><Relationship Id="rId101" Type="http://schemas.openxmlformats.org/officeDocument/2006/relationships/slide" Target="slides/slide93.xml"/><Relationship Id="rId222" Type="http://schemas.openxmlformats.org/officeDocument/2006/relationships/slide" Target="slides/slide214.xml"/><Relationship Id="rId343" Type="http://schemas.openxmlformats.org/officeDocument/2006/relationships/slide" Target="slides/slide335.xml"/><Relationship Id="rId100" Type="http://schemas.openxmlformats.org/officeDocument/2006/relationships/slide" Target="slides/slide92.xml"/><Relationship Id="rId221" Type="http://schemas.openxmlformats.org/officeDocument/2006/relationships/slide" Target="slides/slide213.xml"/><Relationship Id="rId342" Type="http://schemas.openxmlformats.org/officeDocument/2006/relationships/slide" Target="slides/slide334.xml"/><Relationship Id="rId217" Type="http://schemas.openxmlformats.org/officeDocument/2006/relationships/slide" Target="slides/slide209.xml"/><Relationship Id="rId338" Type="http://schemas.openxmlformats.org/officeDocument/2006/relationships/slide" Target="slides/slide330.xml"/><Relationship Id="rId216" Type="http://schemas.openxmlformats.org/officeDocument/2006/relationships/slide" Target="slides/slide208.xml"/><Relationship Id="rId337" Type="http://schemas.openxmlformats.org/officeDocument/2006/relationships/slide" Target="slides/slide329.xml"/><Relationship Id="rId215" Type="http://schemas.openxmlformats.org/officeDocument/2006/relationships/slide" Target="slides/slide207.xml"/><Relationship Id="rId336" Type="http://schemas.openxmlformats.org/officeDocument/2006/relationships/slide" Target="slides/slide328.xml"/><Relationship Id="rId214" Type="http://schemas.openxmlformats.org/officeDocument/2006/relationships/slide" Target="slides/slide206.xml"/><Relationship Id="rId335" Type="http://schemas.openxmlformats.org/officeDocument/2006/relationships/slide" Target="slides/slide327.xml"/><Relationship Id="rId219" Type="http://schemas.openxmlformats.org/officeDocument/2006/relationships/slide" Target="slides/slide211.xml"/><Relationship Id="rId218" Type="http://schemas.openxmlformats.org/officeDocument/2006/relationships/slide" Target="slides/slide210.xml"/><Relationship Id="rId339" Type="http://schemas.openxmlformats.org/officeDocument/2006/relationships/slide" Target="slides/slide331.xml"/><Relationship Id="rId330" Type="http://schemas.openxmlformats.org/officeDocument/2006/relationships/slide" Target="slides/slide322.xml"/><Relationship Id="rId213" Type="http://schemas.openxmlformats.org/officeDocument/2006/relationships/slide" Target="slides/slide205.xml"/><Relationship Id="rId334" Type="http://schemas.openxmlformats.org/officeDocument/2006/relationships/slide" Target="slides/slide326.xml"/><Relationship Id="rId212" Type="http://schemas.openxmlformats.org/officeDocument/2006/relationships/slide" Target="slides/slide204.xml"/><Relationship Id="rId333" Type="http://schemas.openxmlformats.org/officeDocument/2006/relationships/slide" Target="slides/slide325.xml"/><Relationship Id="rId211" Type="http://schemas.openxmlformats.org/officeDocument/2006/relationships/slide" Target="slides/slide203.xml"/><Relationship Id="rId332" Type="http://schemas.openxmlformats.org/officeDocument/2006/relationships/slide" Target="slides/slide324.xml"/><Relationship Id="rId210" Type="http://schemas.openxmlformats.org/officeDocument/2006/relationships/slide" Target="slides/slide202.xml"/><Relationship Id="rId331" Type="http://schemas.openxmlformats.org/officeDocument/2006/relationships/slide" Target="slides/slide323.xml"/><Relationship Id="rId370" Type="http://schemas.openxmlformats.org/officeDocument/2006/relationships/slide" Target="slides/slide362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249" Type="http://schemas.openxmlformats.org/officeDocument/2006/relationships/slide" Target="slides/slide241.xml"/><Relationship Id="rId127" Type="http://schemas.openxmlformats.org/officeDocument/2006/relationships/slide" Target="slides/slide119.xml"/><Relationship Id="rId248" Type="http://schemas.openxmlformats.org/officeDocument/2006/relationships/slide" Target="slides/slide240.xml"/><Relationship Id="rId369" Type="http://schemas.openxmlformats.org/officeDocument/2006/relationships/slide" Target="slides/slide361.xml"/><Relationship Id="rId126" Type="http://schemas.openxmlformats.org/officeDocument/2006/relationships/slide" Target="slides/slide118.xml"/><Relationship Id="rId247" Type="http://schemas.openxmlformats.org/officeDocument/2006/relationships/slide" Target="slides/slide239.xml"/><Relationship Id="rId368" Type="http://schemas.openxmlformats.org/officeDocument/2006/relationships/slide" Target="slides/slide360.xml"/><Relationship Id="rId121" Type="http://schemas.openxmlformats.org/officeDocument/2006/relationships/slide" Target="slides/slide113.xml"/><Relationship Id="rId242" Type="http://schemas.openxmlformats.org/officeDocument/2006/relationships/slide" Target="slides/slide234.xml"/><Relationship Id="rId363" Type="http://schemas.openxmlformats.org/officeDocument/2006/relationships/slide" Target="slides/slide355.xml"/><Relationship Id="rId120" Type="http://schemas.openxmlformats.org/officeDocument/2006/relationships/slide" Target="slides/slide112.xml"/><Relationship Id="rId241" Type="http://schemas.openxmlformats.org/officeDocument/2006/relationships/slide" Target="slides/slide233.xml"/><Relationship Id="rId362" Type="http://schemas.openxmlformats.org/officeDocument/2006/relationships/slide" Target="slides/slide354.xml"/><Relationship Id="rId240" Type="http://schemas.openxmlformats.org/officeDocument/2006/relationships/slide" Target="slides/slide232.xml"/><Relationship Id="rId361" Type="http://schemas.openxmlformats.org/officeDocument/2006/relationships/slide" Target="slides/slide353.xml"/><Relationship Id="rId360" Type="http://schemas.openxmlformats.org/officeDocument/2006/relationships/slide" Target="slides/slide352.xml"/><Relationship Id="rId125" Type="http://schemas.openxmlformats.org/officeDocument/2006/relationships/slide" Target="slides/slide117.xml"/><Relationship Id="rId246" Type="http://schemas.openxmlformats.org/officeDocument/2006/relationships/slide" Target="slides/slide238.xml"/><Relationship Id="rId367" Type="http://schemas.openxmlformats.org/officeDocument/2006/relationships/slide" Target="slides/slide359.xml"/><Relationship Id="rId124" Type="http://schemas.openxmlformats.org/officeDocument/2006/relationships/slide" Target="slides/slide116.xml"/><Relationship Id="rId245" Type="http://schemas.openxmlformats.org/officeDocument/2006/relationships/slide" Target="slides/slide237.xml"/><Relationship Id="rId366" Type="http://schemas.openxmlformats.org/officeDocument/2006/relationships/slide" Target="slides/slide358.xml"/><Relationship Id="rId123" Type="http://schemas.openxmlformats.org/officeDocument/2006/relationships/slide" Target="slides/slide115.xml"/><Relationship Id="rId244" Type="http://schemas.openxmlformats.org/officeDocument/2006/relationships/slide" Target="slides/slide236.xml"/><Relationship Id="rId365" Type="http://schemas.openxmlformats.org/officeDocument/2006/relationships/slide" Target="slides/slide357.xml"/><Relationship Id="rId122" Type="http://schemas.openxmlformats.org/officeDocument/2006/relationships/slide" Target="slides/slide114.xml"/><Relationship Id="rId243" Type="http://schemas.openxmlformats.org/officeDocument/2006/relationships/slide" Target="slides/slide235.xml"/><Relationship Id="rId364" Type="http://schemas.openxmlformats.org/officeDocument/2006/relationships/slide" Target="slides/slide356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99" Type="http://schemas.openxmlformats.org/officeDocument/2006/relationships/slide" Target="slides/slide91.xml"/><Relationship Id="rId98" Type="http://schemas.openxmlformats.org/officeDocument/2006/relationships/slide" Target="slides/slide90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239" Type="http://schemas.openxmlformats.org/officeDocument/2006/relationships/slide" Target="slides/slide231.xml"/><Relationship Id="rId117" Type="http://schemas.openxmlformats.org/officeDocument/2006/relationships/slide" Target="slides/slide109.xml"/><Relationship Id="rId238" Type="http://schemas.openxmlformats.org/officeDocument/2006/relationships/slide" Target="slides/slide230.xml"/><Relationship Id="rId359" Type="http://schemas.openxmlformats.org/officeDocument/2006/relationships/slide" Target="slides/slide351.xml"/><Relationship Id="rId116" Type="http://schemas.openxmlformats.org/officeDocument/2006/relationships/slide" Target="slides/slide108.xml"/><Relationship Id="rId237" Type="http://schemas.openxmlformats.org/officeDocument/2006/relationships/slide" Target="slides/slide229.xml"/><Relationship Id="rId358" Type="http://schemas.openxmlformats.org/officeDocument/2006/relationships/slide" Target="slides/slide350.xml"/><Relationship Id="rId115" Type="http://schemas.openxmlformats.org/officeDocument/2006/relationships/slide" Target="slides/slide107.xml"/><Relationship Id="rId236" Type="http://schemas.openxmlformats.org/officeDocument/2006/relationships/slide" Target="slides/slide228.xml"/><Relationship Id="rId357" Type="http://schemas.openxmlformats.org/officeDocument/2006/relationships/slide" Target="slides/slide349.xml"/><Relationship Id="rId119" Type="http://schemas.openxmlformats.org/officeDocument/2006/relationships/slide" Target="slides/slide111.xml"/><Relationship Id="rId110" Type="http://schemas.openxmlformats.org/officeDocument/2006/relationships/slide" Target="slides/slide102.xml"/><Relationship Id="rId231" Type="http://schemas.openxmlformats.org/officeDocument/2006/relationships/slide" Target="slides/slide223.xml"/><Relationship Id="rId352" Type="http://schemas.openxmlformats.org/officeDocument/2006/relationships/slide" Target="slides/slide344.xml"/><Relationship Id="rId230" Type="http://schemas.openxmlformats.org/officeDocument/2006/relationships/slide" Target="slides/slide222.xml"/><Relationship Id="rId351" Type="http://schemas.openxmlformats.org/officeDocument/2006/relationships/slide" Target="slides/slide343.xml"/><Relationship Id="rId350" Type="http://schemas.openxmlformats.org/officeDocument/2006/relationships/slide" Target="slides/slide342.xml"/><Relationship Id="rId114" Type="http://schemas.openxmlformats.org/officeDocument/2006/relationships/slide" Target="slides/slide106.xml"/><Relationship Id="rId235" Type="http://schemas.openxmlformats.org/officeDocument/2006/relationships/slide" Target="slides/slide227.xml"/><Relationship Id="rId356" Type="http://schemas.openxmlformats.org/officeDocument/2006/relationships/slide" Target="slides/slide348.xml"/><Relationship Id="rId113" Type="http://schemas.openxmlformats.org/officeDocument/2006/relationships/slide" Target="slides/slide105.xml"/><Relationship Id="rId234" Type="http://schemas.openxmlformats.org/officeDocument/2006/relationships/slide" Target="slides/slide226.xml"/><Relationship Id="rId355" Type="http://schemas.openxmlformats.org/officeDocument/2006/relationships/slide" Target="slides/slide347.xml"/><Relationship Id="rId112" Type="http://schemas.openxmlformats.org/officeDocument/2006/relationships/slide" Target="slides/slide104.xml"/><Relationship Id="rId233" Type="http://schemas.openxmlformats.org/officeDocument/2006/relationships/slide" Target="slides/slide225.xml"/><Relationship Id="rId354" Type="http://schemas.openxmlformats.org/officeDocument/2006/relationships/slide" Target="slides/slide346.xml"/><Relationship Id="rId111" Type="http://schemas.openxmlformats.org/officeDocument/2006/relationships/slide" Target="slides/slide103.xml"/><Relationship Id="rId232" Type="http://schemas.openxmlformats.org/officeDocument/2006/relationships/slide" Target="slides/slide224.xml"/><Relationship Id="rId353" Type="http://schemas.openxmlformats.org/officeDocument/2006/relationships/slide" Target="slides/slide345.xml"/><Relationship Id="rId305" Type="http://schemas.openxmlformats.org/officeDocument/2006/relationships/slide" Target="slides/slide297.xml"/><Relationship Id="rId304" Type="http://schemas.openxmlformats.org/officeDocument/2006/relationships/slide" Target="slides/slide296.xml"/><Relationship Id="rId303" Type="http://schemas.openxmlformats.org/officeDocument/2006/relationships/slide" Target="slides/slide295.xml"/><Relationship Id="rId302" Type="http://schemas.openxmlformats.org/officeDocument/2006/relationships/slide" Target="slides/slide294.xml"/><Relationship Id="rId309" Type="http://schemas.openxmlformats.org/officeDocument/2006/relationships/slide" Target="slides/slide301.xml"/><Relationship Id="rId308" Type="http://schemas.openxmlformats.org/officeDocument/2006/relationships/slide" Target="slides/slide300.xml"/><Relationship Id="rId307" Type="http://schemas.openxmlformats.org/officeDocument/2006/relationships/slide" Target="slides/slide299.xml"/><Relationship Id="rId306" Type="http://schemas.openxmlformats.org/officeDocument/2006/relationships/slide" Target="slides/slide298.xml"/><Relationship Id="rId301" Type="http://schemas.openxmlformats.org/officeDocument/2006/relationships/slide" Target="slides/slide293.xml"/><Relationship Id="rId300" Type="http://schemas.openxmlformats.org/officeDocument/2006/relationships/slide" Target="slides/slide292.xml"/><Relationship Id="rId206" Type="http://schemas.openxmlformats.org/officeDocument/2006/relationships/slide" Target="slides/slide198.xml"/><Relationship Id="rId327" Type="http://schemas.openxmlformats.org/officeDocument/2006/relationships/slide" Target="slides/slide319.xml"/><Relationship Id="rId205" Type="http://schemas.openxmlformats.org/officeDocument/2006/relationships/slide" Target="slides/slide197.xml"/><Relationship Id="rId326" Type="http://schemas.openxmlformats.org/officeDocument/2006/relationships/slide" Target="slides/slide318.xml"/><Relationship Id="rId204" Type="http://schemas.openxmlformats.org/officeDocument/2006/relationships/slide" Target="slides/slide196.xml"/><Relationship Id="rId325" Type="http://schemas.openxmlformats.org/officeDocument/2006/relationships/slide" Target="slides/slide317.xml"/><Relationship Id="rId203" Type="http://schemas.openxmlformats.org/officeDocument/2006/relationships/slide" Target="slides/slide195.xml"/><Relationship Id="rId324" Type="http://schemas.openxmlformats.org/officeDocument/2006/relationships/slide" Target="slides/slide316.xml"/><Relationship Id="rId209" Type="http://schemas.openxmlformats.org/officeDocument/2006/relationships/slide" Target="slides/slide201.xml"/><Relationship Id="rId208" Type="http://schemas.openxmlformats.org/officeDocument/2006/relationships/slide" Target="slides/slide200.xml"/><Relationship Id="rId329" Type="http://schemas.openxmlformats.org/officeDocument/2006/relationships/slide" Target="slides/slide321.xml"/><Relationship Id="rId207" Type="http://schemas.openxmlformats.org/officeDocument/2006/relationships/slide" Target="slides/slide199.xml"/><Relationship Id="rId328" Type="http://schemas.openxmlformats.org/officeDocument/2006/relationships/slide" Target="slides/slide320.xml"/><Relationship Id="rId202" Type="http://schemas.openxmlformats.org/officeDocument/2006/relationships/slide" Target="slides/slide194.xml"/><Relationship Id="rId323" Type="http://schemas.openxmlformats.org/officeDocument/2006/relationships/slide" Target="slides/slide315.xml"/><Relationship Id="rId201" Type="http://schemas.openxmlformats.org/officeDocument/2006/relationships/slide" Target="slides/slide193.xml"/><Relationship Id="rId322" Type="http://schemas.openxmlformats.org/officeDocument/2006/relationships/slide" Target="slides/slide314.xml"/><Relationship Id="rId200" Type="http://schemas.openxmlformats.org/officeDocument/2006/relationships/slide" Target="slides/slide192.xml"/><Relationship Id="rId321" Type="http://schemas.openxmlformats.org/officeDocument/2006/relationships/slide" Target="slides/slide313.xml"/><Relationship Id="rId320" Type="http://schemas.openxmlformats.org/officeDocument/2006/relationships/slide" Target="slides/slide312.xml"/><Relationship Id="rId316" Type="http://schemas.openxmlformats.org/officeDocument/2006/relationships/slide" Target="slides/slide308.xml"/><Relationship Id="rId315" Type="http://schemas.openxmlformats.org/officeDocument/2006/relationships/slide" Target="slides/slide307.xml"/><Relationship Id="rId314" Type="http://schemas.openxmlformats.org/officeDocument/2006/relationships/slide" Target="slides/slide306.xml"/><Relationship Id="rId313" Type="http://schemas.openxmlformats.org/officeDocument/2006/relationships/slide" Target="slides/slide305.xml"/><Relationship Id="rId319" Type="http://schemas.openxmlformats.org/officeDocument/2006/relationships/slide" Target="slides/slide311.xml"/><Relationship Id="rId318" Type="http://schemas.openxmlformats.org/officeDocument/2006/relationships/slide" Target="slides/slide310.xml"/><Relationship Id="rId317" Type="http://schemas.openxmlformats.org/officeDocument/2006/relationships/slide" Target="slides/slide309.xml"/><Relationship Id="rId312" Type="http://schemas.openxmlformats.org/officeDocument/2006/relationships/slide" Target="slides/slide304.xml"/><Relationship Id="rId311" Type="http://schemas.openxmlformats.org/officeDocument/2006/relationships/slide" Target="slides/slide303.xml"/><Relationship Id="rId310" Type="http://schemas.openxmlformats.org/officeDocument/2006/relationships/slide" Target="slides/slide30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2-12T02:18:58.524">
    <p:pos x="541" y="1394"/>
    <p:text>Link https://docs.unrealengine.com/latest/INT/API/Runtime/Engine/GameFramework/APlayerController/DeprojectScreenPositionToWorld/index.html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Shape 10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Shape 1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Shape 1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Shape 1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Shape 1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Shape 1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Shape 1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Shape 1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Shape 1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Shape 1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Shape 1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Shape 1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Shape 1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Shape 1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Shape 1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Shape 1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Shape 1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Shape 1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Shape 1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Shape 1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Shape 1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Shape 1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hape 1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Shape 1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Shape 1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Shape 1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Shape 1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Shape 1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Shape 1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Shape 1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Shape 1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Shape 1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Shape 1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Shape 1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Shape 1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Shape 1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Shape 1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Shape 1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Shape 1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Shape 1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Shape 1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hape 1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Shape 1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Shape 1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Shape 1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Shape 1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Shape 1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Shape 1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Shape 1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Shape 1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Shape 1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Shape 1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Shape 1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Shape 1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Shape 1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Shape 1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Shape 1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Shape 1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Shape 1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Shape 1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Shape 1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Shape 1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Shape 1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Shape 1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Shape 1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Shape 1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Shape 1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Shape 1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Shape 1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Shape 1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Shape 1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Shape 1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Shape 1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Shape 1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Shape 1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Shape 1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Shape 1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Shape 1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Shape 1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Shape 1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Shape 1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Shape 1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Shape 17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Shape 1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Shape 1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Shape 1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Shape 1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Shape 1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Shape 1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Shape 1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Shape 1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Shape 1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Shape 1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Shape 1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Shape 1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Shape 1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Shape 1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Shape 1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Shape 18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Shape 1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Shape 18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Shape 1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Shape 1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Shape 19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Shape 19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Shape 1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hape 1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Shape 1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Shape 19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Shape 1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Shape 19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Shape 1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Shape 19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Shape 1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Shape 2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Shape 20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Shape 2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Shape 20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Shape 2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Shape 20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Shape 20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Shape 20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Shape 20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Shape 2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Shape 2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Shape 2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hape 20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Shape 20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hape 20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Shape 20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hape 20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Shape 2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Shape 2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Shape 20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Shape 20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Shape 2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Shape 2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Shape 2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Shape 2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Shape 2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Shape 2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Shape 2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Shape 2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Shape 2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Shape 2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Shape 2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Shape 2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Shape 2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Shape 2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Shape 2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Shape 2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Shape 2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Shape 2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Shape 2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Shape 2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Shape 2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Shape 2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Shape 2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Shape 2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Shape 2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Shape 2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Shape 2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Shape 2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Shape 2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Shape 2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Shape 2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Shape 2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Shape 2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Shape 2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Shape 2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Shape 2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Shape 2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Shape 2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Shape 2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Shape 2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Shape 2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Shape 2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Shape 2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Shape 2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Shape 2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Shape 2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Shape 2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Shape 2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Shape 2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Shape 2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Shape 2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Shape 2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Shape 2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Shape 2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Shape 2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Shape 2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Shape 2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Shape 2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Shape 2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Shape 2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Shape 2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Shape 2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Shape 2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Shape 2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Shape 2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Shape 2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Shape 2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Shape 2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Shape 2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Shape 2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Shape 2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Shape 2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Shape 2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Shape 2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Shape 2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Shape 2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Shape 2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Shape 2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7" name="Shape 2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Shape 2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Shape 2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hape 2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Shape 2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Shape 2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Shape 2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Shape 2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Shape 2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Shape 2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Shape 2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Shape 2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Shape 2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Shape 2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Shape 2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Shape 2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Shape 2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Shape 2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Shape 2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Shape 2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Shape 2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Shape 2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Shape 2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Shape 2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Shape 2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Shape 2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Shape 2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Shape 2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Shape 2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Shape 2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Shape 2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Shape 2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Shape 2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5" name="Shape 2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Shape 2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Shape 2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Shape 2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Shape 2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Shape 2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Shape 2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Shape 2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Shape 2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Shape 2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Shape 2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Shape 2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Shape 2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Shape 2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Shape 2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Shape 2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Shape 2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Shape 2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Shape 2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Shape 2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Shape 2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Shape 2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Shape 2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Shape 2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Shape 2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Shape 2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Shape 2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Shape 2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Shape 2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Shape 2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Shape 2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Shape 2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Shape 2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Shape 2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6. Only down to and including comments section. bIsBarrelMoving. All functions that return a bool should ask a true/false question, such as IsVisible() or ShouldClearBuffer().</a:t>
            </a:r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Shape 2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Shape 2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Shape 2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Shape 2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Shape 2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Shape 2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6. Only down to and including comments section. bIsBarrelMoving. All functions that return a bool should ask a true/false question, such as IsVisible() or ShouldClearBuffer().</a:t>
            </a:r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Shape 2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Shape 2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Shape 2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Shape 2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Shape 2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Shape 2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Shape 2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Shape 2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Shape 2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Shape 2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Shape 2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0" name="Shape 2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hyperlink" Target="http://bit.ly/UnrealSlides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10400"/>
            </a:lvl1pPr>
            <a:lvl2pPr lvl="1" algn="ctr">
              <a:spcBef>
                <a:spcPts val="0"/>
              </a:spcBef>
              <a:buSzPct val="100000"/>
              <a:defRPr sz="10400"/>
            </a:lvl2pPr>
            <a:lvl3pPr lvl="2" algn="ctr">
              <a:spcBef>
                <a:spcPts val="0"/>
              </a:spcBef>
              <a:buSzPct val="100000"/>
              <a:defRPr sz="10400"/>
            </a:lvl3pPr>
            <a:lvl4pPr lvl="3" algn="ctr">
              <a:spcBef>
                <a:spcPts val="0"/>
              </a:spcBef>
              <a:buSzPct val="100000"/>
              <a:defRPr sz="10400"/>
            </a:lvl4pPr>
            <a:lvl5pPr lvl="4" algn="ctr">
              <a:spcBef>
                <a:spcPts val="0"/>
              </a:spcBef>
              <a:buSzPct val="100000"/>
              <a:defRPr sz="10400"/>
            </a:lvl5pPr>
            <a:lvl6pPr lvl="5" algn="ctr">
              <a:spcBef>
                <a:spcPts val="0"/>
              </a:spcBef>
              <a:buSzPct val="100000"/>
              <a:defRPr sz="10400"/>
            </a:lvl6pPr>
            <a:lvl7pPr lvl="6" algn="ctr">
              <a:spcBef>
                <a:spcPts val="0"/>
              </a:spcBef>
              <a:buSzPct val="100000"/>
              <a:defRPr sz="10400"/>
            </a:lvl7pPr>
            <a:lvl8pPr lvl="7" algn="ctr">
              <a:spcBef>
                <a:spcPts val="0"/>
              </a:spcBef>
              <a:buSzPct val="100000"/>
              <a:defRPr sz="10400"/>
            </a:lvl8pPr>
            <a:lvl9pPr lvl="8" algn="ctr">
              <a:spcBef>
                <a:spcPts val="0"/>
              </a:spcBef>
              <a:buSzPct val="100000"/>
              <a:defRPr sz="10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24000"/>
            </a:lvl1pPr>
            <a:lvl2pPr lvl="1" algn="ctr">
              <a:spcBef>
                <a:spcPts val="0"/>
              </a:spcBef>
              <a:buSzPct val="100000"/>
              <a:defRPr sz="24000"/>
            </a:lvl2pPr>
            <a:lvl3pPr lvl="2" algn="ctr">
              <a:spcBef>
                <a:spcPts val="0"/>
              </a:spcBef>
              <a:buSzPct val="100000"/>
              <a:defRPr sz="24000"/>
            </a:lvl3pPr>
            <a:lvl4pPr lvl="3" algn="ctr">
              <a:spcBef>
                <a:spcPts val="0"/>
              </a:spcBef>
              <a:buSzPct val="100000"/>
              <a:defRPr sz="24000"/>
            </a:lvl4pPr>
            <a:lvl5pPr lvl="4" algn="ctr">
              <a:spcBef>
                <a:spcPts val="0"/>
              </a:spcBef>
              <a:buSzPct val="100000"/>
              <a:defRPr sz="24000"/>
            </a:lvl5pPr>
            <a:lvl6pPr lvl="5" algn="ctr">
              <a:spcBef>
                <a:spcPts val="0"/>
              </a:spcBef>
              <a:buSzPct val="100000"/>
              <a:defRPr sz="24000"/>
            </a:lvl6pPr>
            <a:lvl7pPr lvl="6" algn="ctr">
              <a:spcBef>
                <a:spcPts val="0"/>
              </a:spcBef>
              <a:buSzPct val="100000"/>
              <a:defRPr sz="24000"/>
            </a:lvl7pPr>
            <a:lvl8pPr lvl="7" algn="ctr">
              <a:spcBef>
                <a:spcPts val="0"/>
              </a:spcBef>
              <a:buSzPct val="100000"/>
              <a:defRPr sz="24000"/>
            </a:lvl8pPr>
            <a:lvl9pPr lvl="8" algn="ctr">
              <a:spcBef>
                <a:spcPts val="0"/>
              </a:spcBef>
              <a:buSzPct val="100000"/>
              <a:defRPr sz="24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16209200" y="100181"/>
            <a:ext cx="1815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1000"/>
              <a:t>z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587249" y="9689150"/>
            <a:ext cx="17113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Google Slides at</a:t>
            </a:r>
            <a:r>
              <a:rPr lang="en-GB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400" u="sng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  <a:r>
              <a:rPr lang="en-GB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Slides from https://www.udemy.com/unrealcourse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189250" y="154050"/>
            <a:ext cx="17892000" cy="99939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727110" y="8770976"/>
            <a:ext cx="13750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GameDevTV</a:t>
            </a: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::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</a:t>
            </a: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GameDev</a:t>
            </a:r>
            <a:r>
              <a:rPr b="1" i="0" lang="en-GB" sz="3600" u="none" cap="none" strike="noStrike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tv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>
            <a:off x="16209200" y="100181"/>
            <a:ext cx="1815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1000"/>
              <a:t>z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89" name="Shape 89"/>
          <p:cNvSpPr txBox="1"/>
          <p:nvPr/>
        </p:nvSpPr>
        <p:spPr>
          <a:xfrm>
            <a:off x="587249" y="9689150"/>
            <a:ext cx="17113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Google Slides at </a:t>
            </a:r>
            <a:r>
              <a:rPr lang="en-GB" sz="2400" u="sng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  <a:r>
              <a:rPr lang="en-GB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Slides from https://www.udemy.com/unrealcourse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87256" y="597866"/>
            <a:ext cx="17113200" cy="9091200"/>
          </a:xfrm>
          <a:prstGeom prst="rect">
            <a:avLst/>
          </a:prstGeom>
          <a:solidFill>
            <a:srgbClr val="000000">
              <a:alpha val="84710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9600"/>
            </a:lvl1pPr>
            <a:lvl2pPr lvl="1">
              <a:spcBef>
                <a:spcPts val="0"/>
              </a:spcBef>
              <a:buSzPct val="100000"/>
              <a:defRPr sz="9600"/>
            </a:lvl2pPr>
            <a:lvl3pPr lvl="2">
              <a:spcBef>
                <a:spcPts val="0"/>
              </a:spcBef>
              <a:buSzPct val="100000"/>
              <a:defRPr sz="9600"/>
            </a:lvl3pPr>
            <a:lvl4pPr lvl="3">
              <a:spcBef>
                <a:spcPts val="0"/>
              </a:spcBef>
              <a:buSzPct val="100000"/>
              <a:defRPr sz="9600"/>
            </a:lvl4pPr>
            <a:lvl5pPr lvl="4">
              <a:spcBef>
                <a:spcPts val="0"/>
              </a:spcBef>
              <a:buSzPct val="100000"/>
              <a:defRPr sz="9600"/>
            </a:lvl5pPr>
            <a:lvl6pPr lvl="5">
              <a:spcBef>
                <a:spcPts val="0"/>
              </a:spcBef>
              <a:buSzPct val="100000"/>
              <a:defRPr sz="9600"/>
            </a:lvl6pPr>
            <a:lvl7pPr lvl="6">
              <a:spcBef>
                <a:spcPts val="0"/>
              </a:spcBef>
              <a:buSzPct val="100000"/>
              <a:defRPr sz="9600"/>
            </a:lvl7pPr>
            <a:lvl8pPr lvl="7">
              <a:spcBef>
                <a:spcPts val="0"/>
              </a:spcBef>
              <a:buSzPct val="100000"/>
              <a:defRPr sz="9600"/>
            </a:lvl8pPr>
            <a:lvl9pPr lvl="8">
              <a:spcBef>
                <a:spcPts val="0"/>
              </a:spcBef>
              <a:buSzPct val="100000"/>
              <a:defRPr sz="9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8400"/>
            </a:lvl1pPr>
            <a:lvl2pPr lvl="1" algn="ctr">
              <a:spcBef>
                <a:spcPts val="0"/>
              </a:spcBef>
              <a:buSzPct val="100000"/>
              <a:defRPr sz="8400"/>
            </a:lvl2pPr>
            <a:lvl3pPr lvl="2" algn="ctr">
              <a:spcBef>
                <a:spcPts val="0"/>
              </a:spcBef>
              <a:buSzPct val="100000"/>
              <a:defRPr sz="8400"/>
            </a:lvl3pPr>
            <a:lvl4pPr lvl="3" algn="ctr">
              <a:spcBef>
                <a:spcPts val="0"/>
              </a:spcBef>
              <a:buSzPct val="100000"/>
              <a:defRPr sz="8400"/>
            </a:lvl4pPr>
            <a:lvl5pPr lvl="4" algn="ctr">
              <a:spcBef>
                <a:spcPts val="0"/>
              </a:spcBef>
              <a:buSzPct val="100000"/>
              <a:defRPr sz="8400"/>
            </a:lvl5pPr>
            <a:lvl6pPr lvl="5" algn="ctr">
              <a:spcBef>
                <a:spcPts val="0"/>
              </a:spcBef>
              <a:buSzPct val="100000"/>
              <a:defRPr sz="8400"/>
            </a:lvl6pPr>
            <a:lvl7pPr lvl="6" algn="ctr">
              <a:spcBef>
                <a:spcPts val="0"/>
              </a:spcBef>
              <a:buSzPct val="100000"/>
              <a:defRPr sz="8400"/>
            </a:lvl7pPr>
            <a:lvl8pPr lvl="7" algn="ctr">
              <a:spcBef>
                <a:spcPts val="0"/>
              </a:spcBef>
              <a:buSzPct val="100000"/>
              <a:defRPr sz="8400"/>
            </a:lvl8pPr>
            <a:lvl9pPr lvl="8" algn="ctr">
              <a:spcBef>
                <a:spcPts val="0"/>
              </a:spcBef>
              <a:buSzPct val="100000"/>
              <a:defRPr sz="84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2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52593" y="4098577"/>
            <a:ext cx="167826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nrealcourse.com" TargetMode="External"/><Relationship Id="rId4" Type="http://schemas.openxmlformats.org/officeDocument/2006/relationships/hyperlink" Target="https://docs.google.com/presentation/d/1pu1wPXdnj0vEI7fz4goEooIMybHquP3TTcgGK78Wmx0/edit?usp=sharing" TargetMode="External"/><Relationship Id="rId5" Type="http://schemas.openxmlformats.org/officeDocument/2006/relationships/hyperlink" Target="https://docs.google.com/presentation/d/1nFtErNMAqQkBGYNh3KVITB-mqLCRV2dpDPiCwNs8jFg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comments" Target="../comments/comment1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en.wikipedia.org/wiki/Trajectory_of_a_projectile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ringfireball.net/projects/markdown/basics" TargetMode="Externa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answers.unrealengine.com/spaces/11/bugs-and-crashes.html" TargetMode="Externa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7.xml"/><Relationship Id="rId3" Type="http://schemas.openxmlformats.org/officeDocument/2006/relationships/hyperlink" Target="http://community.gamedev.tv" TargetMode="External"/><Relationship Id="rId4" Type="http://schemas.openxmlformats.org/officeDocument/2006/relationships/hyperlink" Target="https://docs.unrealengine.com/latest/INT/Programming/UnrealArchitecture/TSubclassOf" TargetMode="Externa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1.xml"/><Relationship Id="rId3" Type="http://schemas.openxmlformats.org/officeDocument/2006/relationships/hyperlink" Target="http://community.gamedev.tv" TargetMode="External"/><Relationship Id="rId4" Type="http://schemas.openxmlformats.org/officeDocument/2006/relationships/hyperlink" Target="https://github.com/UnrealCourse/04_BattleTank/commits/master" TargetMode="Externa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1.xml"/><Relationship Id="rId3" Type="http://schemas.openxmlformats.org/officeDocument/2006/relationships/hyperlink" Target="http://community.gamedev.tv" TargetMode="External"/><Relationship Id="rId4" Type="http://schemas.openxmlformats.org/officeDocument/2006/relationships/hyperlink" Target="https://www.wolframalpha.com/input/?i=0-60mph+in+10+seconds" TargetMode="Externa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3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1.xml"/><Relationship Id="rId3" Type="http://schemas.openxmlformats.org/officeDocument/2006/relationships/hyperlink" Target="http://community.gamedev.tv" TargetMode="External"/><Relationship Id="rId4" Type="http://schemas.openxmlformats.org/officeDocument/2006/relationships/hyperlink" Target="https://wiki.unrealengine.com/Blueprints,_Creating_Variables_in_C%2B%2B_For_Use_In_BP#BlueprintReadOnly" TargetMode="External"/><Relationship Id="rId5" Type="http://schemas.openxmlformats.org/officeDocument/2006/relationships/hyperlink" Target="https://docs.unrealengine.com/latest/INT/Programming/UnrealArchitecture/Reference/Properties/Specifiers/BlueprintCallable/" TargetMode="Externa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2.xml"/><Relationship Id="rId3" Type="http://schemas.openxmlformats.org/officeDocument/2006/relationships/hyperlink" Target="https://community.gamedev.tv/c/unreal/s04-battletank" TargetMode="External"/><Relationship Id="rId4" Type="http://schemas.openxmlformats.org/officeDocument/2006/relationships/hyperlink" Target="http://docs.unrealengine.com/latest/INT/Engine/Actors/Volumes/index.html?utm_source=editor&amp;utm_medium=docs&amp;utm_campaign=doc_anchors#Volume%20Types" TargetMode="External"/><Relationship Id="rId5" Type="http://schemas.openxmlformats.org/officeDocument/2006/relationships/hyperlink" Target="https://en.wikipedia.org/wiki/A*_search_algorithm" TargetMode="Externa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2.xml"/><Relationship Id="rId3" Type="http://schemas.openxmlformats.org/officeDocument/2006/relationships/hyperlink" Target="https://community.gamedev.tv/c/unreal/s04-battletank" TargetMode="External"/><Relationship Id="rId4" Type="http://schemas.openxmlformats.org/officeDocument/2006/relationships/hyperlink" Target="https://en.wikipedia.org/wiki/Dot_product#/media/File:Dot_Product.svg" TargetMode="Externa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11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7.gif"/><Relationship Id="rId4" Type="http://schemas.openxmlformats.org/officeDocument/2006/relationships/image" Target="../media/image14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5.png"/><Relationship Id="rId4" Type="http://schemas.openxmlformats.org/officeDocument/2006/relationships/image" Target="../media/image7.gif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9.xml"/><Relationship Id="rId3" Type="http://schemas.openxmlformats.org/officeDocument/2006/relationships/hyperlink" Target="https://community.gamedev.tv/c/unreal/s04-battletank" TargetMode="External"/><Relationship Id="rId4" Type="http://schemas.openxmlformats.org/officeDocument/2006/relationships/hyperlink" Target="https://en.wikipedia.org/wiki/Cross_product#/media/File:Cross_product.gi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2.xm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7.xm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9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4.xml"/><Relationship Id="rId3" Type="http://schemas.openxmlformats.org/officeDocument/2006/relationships/image" Target="../media/image12.png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7.xml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8.xml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9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0.xml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1.xml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2.xml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3.xml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6.xml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7.xml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8.xml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9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0.xml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1.xml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2.xml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3.xml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4.xml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5.xml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6.xm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7.xml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8.xml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unrealengine.com/blog/unreal-engine-4-11-released" TargetMode="External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0.xml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1.xml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2.xml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3.xml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4.xml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5.xml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6.xml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7.xml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8.xml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9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0.xml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1.xml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2.xml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3.xml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4.xml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5.xml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6.xml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7.xml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8.xml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9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0.xml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1.xml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2.xml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3.xml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4.xml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5.xml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6.xml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7.xml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8.xml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9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0.xml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1.xml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2.xml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3.xml"/><Relationship Id="rId3" Type="http://schemas.openxmlformats.org/officeDocument/2006/relationships/image" Target="../media/image13.png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4.xml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5.xml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6.xml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7.xml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8.xml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0.xml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1.xml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2.xml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3.xml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4.xml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5.xml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6.xml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7.xml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8.xml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9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0.xml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1.xml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2.xml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3.xml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4.xml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5.xml"/></Relationships>
</file>

<file path=ppt/slides/_rels/slide3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6.xml"/></Relationships>
</file>

<file path=ppt/slides/_rels/slide3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7.xml"/><Relationship Id="rId3" Type="http://schemas.openxmlformats.org/officeDocument/2006/relationships/hyperlink" Target="https://docs.unrealengine.com/latest/INT/Programming/Development/CodingStandard/" TargetMode="External"/></Relationships>
</file>

<file path=ppt/slides/_rels/slide3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8.xml"/></Relationships>
</file>

<file path=ppt/slides/_rels/slide3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9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0.xml"/><Relationship Id="rId3" Type="http://schemas.openxmlformats.org/officeDocument/2006/relationships/hyperlink" Target="https://docs.unrealengine.com/latest/INT/Programming/Development/CodingStandard/" TargetMode="External"/></Relationships>
</file>

<file path=ppt/slides/_rels/slide3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1.xml"/></Relationships>
</file>

<file path=ppt/slides/_rels/slide3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2.xml"/></Relationships>
</file>

<file path=ppt/slides/_rels/slide3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3.xml"/></Relationships>
</file>

<file path=ppt/slides/_rels/slide3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4.xml"/></Relationships>
</file>

<file path=ppt/slides/_rels/slide3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5.xml"/></Relationships>
</file>

<file path=ppt/slides/_rels/slide3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6.xml"/></Relationships>
</file>

<file path=ppt/slides/_rels/slide3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7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en.wikipedia.org/wiki/Horizontal_coordinate_syste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docs.unrealengine.com/latest/INT/API/Runtime/Engine/GameFramework/APlayerController/index.html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Section 4 Slides - Battle Tank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See me develop the slides as I write the course…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/>
              <a:t>Right click or Insert &gt; Comment to comment, especially if you see a typo</a:t>
            </a: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-GB" sz="3600"/>
              <a:t>The slides will update immediately as I change things.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Enjoy your stay!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Ben Tristem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895200" y="2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8179150"/>
                <a:gridCol w="817915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&lt;&lt; Back To Section 3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To Section 5 &gt;&gt;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Rules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move anywhere in the terrain, which is surrounded by mountains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Both players start with finite health and ammo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​Each direct hit takes away health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The last player standing wins.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Finding the Player Controller</a:t>
            </a:r>
          </a:p>
        </p:txBody>
      </p:sp>
      <p:sp>
        <p:nvSpPr>
          <p:cNvPr id="747" name="Shape 747"/>
          <p:cNvSpPr/>
          <p:nvPr/>
        </p:nvSpPr>
        <p:spPr>
          <a:xfrm>
            <a:off x="7385800" y="59646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748" name="Shape 748"/>
          <p:cNvSpPr/>
          <p:nvPr/>
        </p:nvSpPr>
        <p:spPr>
          <a:xfrm>
            <a:off x="3346050" y="37410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World 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Level</a:t>
            </a:r>
          </a:p>
        </p:txBody>
      </p:sp>
      <p:cxnSp>
        <p:nvCxnSpPr>
          <p:cNvPr id="749" name="Shape 749"/>
          <p:cNvCxnSpPr>
            <a:stCxn id="748" idx="3"/>
            <a:endCxn id="750" idx="1"/>
          </p:cNvCxnSpPr>
          <p:nvPr/>
        </p:nvCxnSpPr>
        <p:spPr>
          <a:xfrm>
            <a:off x="5287650" y="4270500"/>
            <a:ext cx="2250600" cy="2376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1" name="Shape 751"/>
          <p:cNvSpPr/>
          <p:nvPr/>
        </p:nvSpPr>
        <p:spPr>
          <a:xfrm>
            <a:off x="3346050" y="59058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cxnSp>
        <p:nvCxnSpPr>
          <p:cNvPr id="752" name="Shape 752"/>
          <p:cNvCxnSpPr>
            <a:stCxn id="748" idx="2"/>
            <a:endCxn id="751" idx="0"/>
          </p:cNvCxnSpPr>
          <p:nvPr/>
        </p:nvCxnSpPr>
        <p:spPr>
          <a:xfrm>
            <a:off x="4316850" y="4800000"/>
            <a:ext cx="0" cy="110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3" name="Shape 753"/>
          <p:cNvSpPr/>
          <p:nvPr/>
        </p:nvSpPr>
        <p:spPr>
          <a:xfrm>
            <a:off x="7385800" y="37587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Game Mode</a:t>
            </a:r>
          </a:p>
        </p:txBody>
      </p:sp>
      <p:sp>
        <p:nvSpPr>
          <p:cNvPr id="750" name="Shape 750"/>
          <p:cNvSpPr/>
          <p:nvPr/>
        </p:nvSpPr>
        <p:spPr>
          <a:xfrm>
            <a:off x="7538200" y="61170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PC Instance</a:t>
            </a:r>
          </a:p>
        </p:txBody>
      </p:sp>
      <p:sp>
        <p:nvSpPr>
          <p:cNvPr id="754" name="Shape 754"/>
          <p:cNvSpPr/>
          <p:nvPr/>
        </p:nvSpPr>
        <p:spPr>
          <a:xfrm>
            <a:off x="3498450" y="6058200"/>
            <a:ext cx="1941600" cy="10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Actor</a:t>
            </a:r>
          </a:p>
        </p:txBody>
      </p:sp>
      <p:cxnSp>
        <p:nvCxnSpPr>
          <p:cNvPr id="755" name="Shape 755"/>
          <p:cNvCxnSpPr>
            <a:stCxn id="748" idx="3"/>
            <a:endCxn id="753" idx="1"/>
          </p:cNvCxnSpPr>
          <p:nvPr/>
        </p:nvCxnSpPr>
        <p:spPr>
          <a:xfrm>
            <a:off x="5287650" y="4270500"/>
            <a:ext cx="2098200" cy="1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56" name="Shape 756"/>
          <p:cNvCxnSpPr>
            <a:stCxn id="753" idx="3"/>
            <a:endCxn id="757" idx="1"/>
          </p:cNvCxnSpPr>
          <p:nvPr/>
        </p:nvCxnSpPr>
        <p:spPr>
          <a:xfrm>
            <a:off x="9327400" y="4288200"/>
            <a:ext cx="2403000" cy="532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57" name="Shape 757"/>
          <p:cNvSpPr/>
          <p:nvPr/>
        </p:nvSpPr>
        <p:spPr>
          <a:xfrm>
            <a:off x="11730350" y="4291050"/>
            <a:ext cx="1941600" cy="10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PC C++ Class</a:t>
            </a:r>
          </a:p>
        </p:txBody>
      </p:sp>
      <p:sp>
        <p:nvSpPr>
          <p:cNvPr id="758" name="Shape 758"/>
          <p:cNvSpPr/>
          <p:nvPr/>
        </p:nvSpPr>
        <p:spPr>
          <a:xfrm>
            <a:off x="11730350" y="5355750"/>
            <a:ext cx="1941600" cy="1059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PC BP Class</a:t>
            </a:r>
          </a:p>
        </p:txBody>
      </p:sp>
      <p:sp>
        <p:nvSpPr>
          <p:cNvPr id="759" name="Shape 759"/>
          <p:cNvSpPr/>
          <p:nvPr/>
        </p:nvSpPr>
        <p:spPr>
          <a:xfrm>
            <a:off x="4946500" y="8375400"/>
            <a:ext cx="6820200" cy="105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PC = Player Controller</a:t>
            </a:r>
          </a:p>
        </p:txBody>
      </p:sp>
      <p:cxnSp>
        <p:nvCxnSpPr>
          <p:cNvPr id="760" name="Shape 760"/>
          <p:cNvCxnSpPr>
            <a:stCxn id="758" idx="1"/>
            <a:endCxn id="747" idx="3"/>
          </p:cNvCxnSpPr>
          <p:nvPr/>
        </p:nvCxnSpPr>
        <p:spPr>
          <a:xfrm flipH="1">
            <a:off x="9327350" y="5885250"/>
            <a:ext cx="2403000" cy="60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the Player Tank</a:t>
            </a:r>
          </a:p>
        </p:txBody>
      </p:sp>
      <p:sp>
        <p:nvSpPr>
          <p:cNvPr id="766" name="Shape 76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GetWorld()-&gt;GetFirstPlayerController()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Protect your pointer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Cast to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 on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BeginPlay()</a:t>
            </a:r>
            <a:r>
              <a:rPr lang="en-GB"/>
              <a:t> to check it worked.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Tick() </a:t>
            </a:r>
            <a:r>
              <a:rPr lang="en-GB"/>
              <a:t>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PlayerController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Revise adding engine methods into new classes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Pseudocode our initial aiming logic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Learn about Visual Assist for Visual Studio.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783" name="Shape 783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784" name="Shape 784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785" name="Shape 785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786" name="Shape 786"/>
          <p:cNvCxnSpPr>
            <a:stCxn id="783" idx="2"/>
            <a:endCxn id="785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7" name="Shape 787"/>
          <p:cNvCxnSpPr>
            <a:stCxn id="784" idx="2"/>
            <a:endCxn id="785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8" name="Shape 788"/>
          <p:cNvSpPr txBox="1"/>
          <p:nvPr/>
        </p:nvSpPr>
        <p:spPr>
          <a:xfrm>
            <a:off x="76833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AimAt(Crosshair)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23498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AimAt(Player)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the Player Controller Tick</a:t>
            </a:r>
          </a:p>
        </p:txBody>
      </p:sp>
      <p:sp>
        <p:nvSpPr>
          <p:cNvPr id="795" name="Shape 79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Declare and define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Tick()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Check it works with a log message.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Creating an Out Parameter Method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Out parameters smell a little but are used a lot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Allows you to return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 and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Alternative architecture would be a struct or class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>
                <a:solidFill>
                  <a:schemeClr val="lt1"/>
                </a:solidFill>
              </a:rPr>
              <a:t>We’ll do it this way to get you more comfortable with creating your own methods using out parameters.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GetSightRayHitLocation()</a:t>
            </a:r>
          </a:p>
        </p:txBody>
      </p:sp>
      <p:sp>
        <p:nvSpPr>
          <p:cNvPr id="812" name="Shape 81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Return a bool, and make the method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Return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</a:t>
            </a:r>
            <a:r>
              <a:rPr lang="en-GB"/>
              <a:t>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HitLocation </a:t>
            </a:r>
            <a:r>
              <a:rPr lang="en-GB"/>
              <a:t>as out parameter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you will need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/>
              <a:t>, and think why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Bonus: pseudocode actual functionality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Super bonus: code working functionality!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Finding Screen Pixel Coordinates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b="1" lang="en-GB"/>
              <a:t>SFX</a:t>
            </a:r>
            <a:r>
              <a:rPr lang="en-GB"/>
              <a:t>: Gun firing, explosion, barrel moving, turret moving, engine sound.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Static mesh:</a:t>
            </a:r>
            <a:r>
              <a:rPr lang="en-GB"/>
              <a:t> Simple tank comprising tracks, body, turret and barrel.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b="1" lang="en-GB"/>
              <a:t>Textures:</a:t>
            </a:r>
            <a:r>
              <a:rPr lang="en-GB"/>
              <a:t> Later-on we’ll want to add for visual flare.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Music:​</a:t>
            </a:r>
            <a:r>
              <a:rPr lang="en-GB"/>
              <a:t> Background music to create tension.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FVector2D()</a:t>
            </a:r>
            <a:r>
              <a:rPr lang="en-GB"/>
              <a:t> to store pixel coordinates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two floats, pixels can be non-integer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Revising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UPROPERTY(EditAnywhere)</a:t>
            </a:r>
            <a:r>
              <a:rPr lang="en-GB"/>
              <a:t> and more.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ScreenLocation</a:t>
            </a:r>
          </a:p>
        </p:txBody>
      </p:sp>
      <p:sp>
        <p:nvSpPr>
          <p:cNvPr id="829" name="Shape 82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CrossHairXLocation</a:t>
            </a:r>
            <a:r>
              <a:rPr lang="en-GB"/>
              <a:t> and set to 0.5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CrossHairYLocation </a:t>
            </a:r>
            <a:r>
              <a:rPr lang="en-GB"/>
              <a:t>and set to 0.33333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Make both of these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 </a:t>
            </a:r>
            <a:r>
              <a:rPr lang="en-GB"/>
              <a:t>for BP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Calculate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FVector2D ScreenLocation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This will be a pair of floats specifying the pixel coordinates that we’ll want to de-project later.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DeprojectScreenToWorld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 sz="6000">
                <a:solidFill>
                  <a:schemeClr val="lt1"/>
                </a:solidFill>
              </a:rPr>
              <a:t>How to find the camera look direction</a:t>
            </a:r>
          </a:p>
          <a:p>
            <a:pPr indent="-8382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-GB" sz="6000">
                <a:solidFill>
                  <a:schemeClr val="lt1"/>
                </a:solidFill>
              </a:rPr>
              <a:t>What the </a:t>
            </a:r>
            <a:r>
              <a:rPr b="1" lang="en-GB" sz="6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WorldLocation</a:t>
            </a:r>
            <a:r>
              <a:rPr b="1" lang="en-GB" sz="6000">
                <a:solidFill>
                  <a:schemeClr val="lt1"/>
                </a:solidFill>
              </a:rPr>
              <a:t> parameter does</a:t>
            </a:r>
          </a:p>
          <a:p>
            <a:pPr indent="-8382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-GB" sz="6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WorldDirection</a:t>
            </a:r>
            <a:r>
              <a:rPr b="1" lang="en-GB" sz="6000">
                <a:solidFill>
                  <a:schemeClr val="lt1"/>
                </a:solidFill>
              </a:rPr>
              <a:t> returned is a unit vector.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 the “De-Projection”</a:t>
            </a:r>
          </a:p>
        </p:txBody>
      </p:sp>
      <p:sp>
        <p:nvSpPr>
          <p:cNvPr id="846" name="Shape 8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DeprojectScreenPositionToWorld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/>
              <a:t>Lookup the method signature online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/>
              <a:t>Log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WorldDirection </a:t>
            </a:r>
            <a:r>
              <a:rPr lang="en-GB"/>
              <a:t>it returns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/>
              <a:t>Ignore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WorldLocation </a:t>
            </a:r>
            <a:r>
              <a:rPr lang="en-GB"/>
              <a:t>it returns, it’s the camera’s World Location but isn’t needed.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LineTraceSingleByChannel()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want world position of anything visible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GetWorld()-&gt;LineTraceSingleByChannel()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ECC_Visibility</a:t>
            </a:r>
            <a:r>
              <a:rPr lang="en-GB"/>
              <a:t> channel for what’s seen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Remember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HitResult </a:t>
            </a:r>
            <a:r>
              <a:rPr lang="en-GB"/>
              <a:t>is a rich object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HitResult.Location</a:t>
            </a:r>
            <a:r>
              <a:rPr lang="en-GB"/>
              <a:t> for Location member.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GetLookVectorHitLocation()</a:t>
            </a:r>
          </a:p>
        </p:txBody>
      </p:sp>
      <p:sp>
        <p:nvSpPr>
          <p:cNvPr id="863" name="Shape 86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LineTraceRange</a:t>
            </a:r>
            <a:r>
              <a:rPr lang="en-GB"/>
              <a:t> parameter = 10km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Line-trace out to this distance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LookDirection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Trace by ECC_Visibility channel (if you can see it)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Return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/>
              <a:t> if hits,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HitLocation</a:t>
            </a:r>
            <a:r>
              <a:rPr lang="en-GB"/>
              <a:t> as OUT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Return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/>
              <a:t> if nothing is hit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Log-out to see what you’re hitting.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Unify Player &amp; AI Aiming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AI and Player possessed tanks aim the same way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Later the tank will delegate aiming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But the AI/Player controllers don’t care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provides nice abstraction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also hide implementation details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and make the game more fair.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68" name="Shape 168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69" name="Shape 169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70" name="Shape 170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72" name="Shape 172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174" name="Shape 174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880" name="Shape 880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881" name="Shape 881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882" name="Shape 882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883" name="Shape 883"/>
          <p:cNvCxnSpPr>
            <a:stCxn id="880" idx="2"/>
            <a:endCxn id="882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4" name="Shape 884"/>
          <p:cNvCxnSpPr>
            <a:stCxn id="881" idx="2"/>
            <a:endCxn id="882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5" name="Shape 885"/>
          <p:cNvSpPr txBox="1"/>
          <p:nvPr/>
        </p:nvSpPr>
        <p:spPr>
          <a:xfrm>
            <a:off x="76833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AimAt(Crosshair)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23498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AimAt(Player)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AI Tank Reporting Aim</a:t>
            </a:r>
          </a:p>
        </p:txBody>
      </p:sp>
      <p:sp>
        <p:nvSpPr>
          <p:cNvPr id="892" name="Shape 89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Tick() into TankAIController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Tank-&gt;AimAt() </a:t>
            </a:r>
            <a:r>
              <a:rPr lang="en-GB">
                <a:solidFill>
                  <a:schemeClr val="lt1"/>
                </a:solidFill>
              </a:rPr>
              <a:t>every frame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should get 3 logs per frame now.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Default Sub Objects in C++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add required components in C++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Our Tank Aiming Component is a good candidate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will delegate 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AimAt()</a:t>
            </a:r>
            <a:r>
              <a:rPr lang="en-GB"/>
              <a:t> requests…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regardless of their source (AI or player).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909" name="Shape 909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910" name="Shape 910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911" name="Shape 911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912" name="Shape 912"/>
          <p:cNvSpPr/>
          <p:nvPr/>
        </p:nvSpPr>
        <p:spPr>
          <a:xfrm>
            <a:off x="4748500" y="76145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Aiming Component</a:t>
            </a:r>
          </a:p>
        </p:txBody>
      </p:sp>
      <p:cxnSp>
        <p:nvCxnSpPr>
          <p:cNvPr id="913" name="Shape 913"/>
          <p:cNvCxnSpPr>
            <a:stCxn id="909" idx="2"/>
            <a:endCxn id="911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4" name="Shape 914"/>
          <p:cNvCxnSpPr>
            <a:stCxn id="910" idx="2"/>
            <a:endCxn id="911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5" name="Shape 915"/>
          <p:cNvCxnSpPr>
            <a:stCxn id="911" idx="2"/>
            <a:endCxn id="912" idx="0"/>
          </p:cNvCxnSpPr>
          <p:nvPr/>
        </p:nvCxnSpPr>
        <p:spPr>
          <a:xfrm>
            <a:off x="6296800" y="6264650"/>
            <a:ext cx="0" cy="13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6" name="Shape 916"/>
          <p:cNvSpPr txBox="1"/>
          <p:nvPr/>
        </p:nvSpPr>
        <p:spPr>
          <a:xfrm>
            <a:off x="76833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AimAt(Crosshair)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23498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AimAt(Player)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6545250" y="64544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Delegates To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Move Aim Logs to Component</a:t>
            </a:r>
          </a:p>
        </p:txBody>
      </p:sp>
      <p:sp>
        <p:nvSpPr>
          <p:cNvPr id="924" name="Shape 92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Move</a:t>
            </a:r>
            <a:r>
              <a:rPr lang="en-GB"/>
              <a:t> the aim logging to the new 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that the message gets through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Ensure you’re comfortable with what’s happening.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BlueprintCallable()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StaticMeshComponet </a:t>
            </a:r>
            <a:r>
              <a:rPr lang="en-GB"/>
              <a:t>is prefixed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 setter for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barrel </a:t>
            </a:r>
            <a:r>
              <a:rPr lang="en-GB"/>
              <a:t>reference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name </a:t>
            </a:r>
            <a:r>
              <a:rPr lang="en-GB"/>
              <a:t>parameters</a:t>
            </a:r>
            <a:r>
              <a:rPr lang="en-GB"/>
              <a:t> in setters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BlueprintCallable()</a:t>
            </a:r>
            <a:r>
              <a:rPr lang="en-GB"/>
              <a:t> to call C++ from BP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Finding the start position of or projectile.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Projectile Flight</a:t>
            </a:r>
          </a:p>
        </p:txBody>
      </p:sp>
      <p:sp>
        <p:nvSpPr>
          <p:cNvPr id="941" name="Shape 941"/>
          <p:cNvSpPr/>
          <p:nvPr/>
        </p:nvSpPr>
        <p:spPr>
          <a:xfrm>
            <a:off x="2671750" y="3688231"/>
            <a:ext cx="11684600" cy="1764200"/>
          </a:xfrm>
          <a:custGeom>
            <a:pathLst>
              <a:path extrusionOk="0" h="35284" w="233692">
                <a:moveTo>
                  <a:pt x="0" y="35284"/>
                </a:moveTo>
                <a:cubicBezTo>
                  <a:pt x="19856" y="29403"/>
                  <a:pt x="80188" y="230"/>
                  <a:pt x="119137" y="1"/>
                </a:cubicBezTo>
                <a:cubicBezTo>
                  <a:pt x="158085" y="-228"/>
                  <a:pt x="214599" y="28257"/>
                  <a:pt x="233692" y="33909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42" name="Shape 942"/>
          <p:cNvSpPr txBox="1"/>
          <p:nvPr/>
        </p:nvSpPr>
        <p:spPr>
          <a:xfrm>
            <a:off x="1286150" y="5089050"/>
            <a:ext cx="38580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Barrel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14558650" y="5089050"/>
            <a:ext cx="38580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HitPoint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SuggestProjectileVelocity()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&amp; Share Your GDD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your understanding of the </a:t>
            </a:r>
            <a:r>
              <a:rPr b="1" lang="en-GB"/>
              <a:t>Concept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out the </a:t>
            </a:r>
            <a:r>
              <a:rPr b="1" lang="en-GB"/>
              <a:t>Rules</a:t>
            </a:r>
            <a:r>
              <a:rPr lang="en-GB"/>
              <a:t> you can think of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List the asset </a:t>
            </a:r>
            <a:r>
              <a:rPr b="1" lang="en-GB"/>
              <a:t>Requirements</a:t>
            </a:r>
            <a:r>
              <a:rPr lang="en-GB"/>
              <a:t> (graphic, sound, etc)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work with us.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speed and velocity relate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high and low projectile arc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Setting a launch speed on the tank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Introducing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SuggestProjectileVelocity()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Projectile Speed &amp; Velocity</a:t>
            </a:r>
          </a:p>
        </p:txBody>
      </p:sp>
      <p:cxnSp>
        <p:nvCxnSpPr>
          <p:cNvPr id="960" name="Shape 960"/>
          <p:cNvCxnSpPr/>
          <p:nvPr/>
        </p:nvCxnSpPr>
        <p:spPr>
          <a:xfrm flipH="1" rot="10800000">
            <a:off x="4002150" y="3288800"/>
            <a:ext cx="6681600" cy="3675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1" name="Shape 961"/>
          <p:cNvCxnSpPr/>
          <p:nvPr/>
        </p:nvCxnSpPr>
        <p:spPr>
          <a:xfrm flipH="1" rot="10800000">
            <a:off x="4002150" y="6194600"/>
            <a:ext cx="1409400" cy="76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2" name="Shape 962"/>
          <p:cNvSpPr txBox="1"/>
          <p:nvPr/>
        </p:nvSpPr>
        <p:spPr>
          <a:xfrm>
            <a:off x="11014550" y="2975500"/>
            <a:ext cx="28536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00FF00"/>
                </a:solidFill>
              </a:rPr>
              <a:t>LaunchVelocity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00FF00"/>
                </a:solidFill>
              </a:rPr>
              <a:t>Length = 5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5698950" y="5994750"/>
            <a:ext cx="42552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LaunchDirection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Length = 1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10683750" y="5224950"/>
            <a:ext cx="4255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00"/>
                </a:solidFill>
              </a:rPr>
              <a:t>LaunchSpeed = 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Two Projectile Arcs</a:t>
            </a:r>
          </a:p>
        </p:txBody>
      </p:sp>
      <p:sp>
        <p:nvSpPr>
          <p:cNvPr id="970" name="Shape 970"/>
          <p:cNvSpPr/>
          <p:nvPr/>
        </p:nvSpPr>
        <p:spPr>
          <a:xfrm>
            <a:off x="2566050" y="2620806"/>
            <a:ext cx="11661500" cy="5200650"/>
          </a:xfrm>
          <a:custGeom>
            <a:pathLst>
              <a:path extrusionOk="0" h="104013" w="233230">
                <a:moveTo>
                  <a:pt x="0" y="104013"/>
                </a:moveTo>
                <a:cubicBezTo>
                  <a:pt x="20161" y="86677"/>
                  <a:pt x="82097" y="319"/>
                  <a:pt x="120969" y="1"/>
                </a:cubicBezTo>
                <a:cubicBezTo>
                  <a:pt x="159840" y="-317"/>
                  <a:pt x="214519" y="85086"/>
                  <a:pt x="233230" y="102104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1" name="Shape 971"/>
          <p:cNvSpPr/>
          <p:nvPr/>
        </p:nvSpPr>
        <p:spPr>
          <a:xfrm>
            <a:off x="2543100" y="6080331"/>
            <a:ext cx="11684600" cy="1764200"/>
          </a:xfrm>
          <a:custGeom>
            <a:pathLst>
              <a:path extrusionOk="0" h="35284" w="233692">
                <a:moveTo>
                  <a:pt x="0" y="35284"/>
                </a:moveTo>
                <a:cubicBezTo>
                  <a:pt x="19856" y="29403"/>
                  <a:pt x="80188" y="230"/>
                  <a:pt x="119137" y="1"/>
                </a:cubicBezTo>
                <a:cubicBezTo>
                  <a:pt x="158085" y="-228"/>
                  <a:pt x="214599" y="28257"/>
                  <a:pt x="233692" y="33909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2" name="Shape 972"/>
          <p:cNvSpPr txBox="1"/>
          <p:nvPr/>
        </p:nvSpPr>
        <p:spPr>
          <a:xfrm>
            <a:off x="745900" y="8349350"/>
            <a:ext cx="14866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https://en.wikipedia.org/wiki/Trajectory_of_a_projectile</a:t>
            </a:r>
          </a:p>
        </p:txBody>
      </p:sp>
      <p:cxnSp>
        <p:nvCxnSpPr>
          <p:cNvPr id="973" name="Shape 973"/>
          <p:cNvCxnSpPr/>
          <p:nvPr/>
        </p:nvCxnSpPr>
        <p:spPr>
          <a:xfrm flipH="1" rot="10800000">
            <a:off x="2478150" y="5933600"/>
            <a:ext cx="1854600" cy="1945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4" name="Shape 974"/>
          <p:cNvCxnSpPr/>
          <p:nvPr/>
        </p:nvCxnSpPr>
        <p:spPr>
          <a:xfrm flipH="1" rot="10800000">
            <a:off x="2478150" y="6944600"/>
            <a:ext cx="2485800" cy="934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Research SuggestProjectileVelocity()</a:t>
            </a:r>
          </a:p>
        </p:txBody>
      </p:sp>
      <p:sp>
        <p:nvSpPr>
          <p:cNvPr id="980" name="Shape 98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Research the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Recap this video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it all makes sense.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Predict Projectile Landing Point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SuggestProjectileVelocity()</a:t>
            </a:r>
            <a:r>
              <a:rPr lang="en-GB"/>
              <a:t> in Unreal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Work out where a projectile will land.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Launch Direction</a:t>
            </a:r>
          </a:p>
        </p:txBody>
      </p:sp>
      <p:sp>
        <p:nvSpPr>
          <p:cNvPr id="997" name="Shape 99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SuggestProjectileVelocity()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OutLaunchVelocity.GetSafeNormal()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 out the required aim direction.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FRotators </a:t>
            </a:r>
            <a:r>
              <a:rPr lang="en-GB"/>
              <a:t>in Unreal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08" name="Shape 100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FRotaor</a:t>
            </a:r>
            <a:r>
              <a:rPr lang="en-GB"/>
              <a:t> is a struct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 contains Roll, Pitch and Yaw as floats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Convert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.Rotation()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Report aim direction as a rotator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 result to the console in Unreal.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Pseudocode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MoveBarrel()</a:t>
            </a:r>
          </a:p>
        </p:txBody>
      </p:sp>
      <p:sp>
        <p:nvSpPr>
          <p:cNvPr id="1014" name="Shape 101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Abstract at higher level than actual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plain English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Have fun, it’s just an exercise.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Setting Up a GitHub “Repo”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C++ Compilation Process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More about the Unreal Header Tool (UHT)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Pre-processing happens first, e.g. on macros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Then compilation produces .obj files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These .obj files are linked by the linker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/>
              <a:t> strategically.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Compilation Process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477150" y="2245300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Tank.h</a:t>
            </a:r>
          </a:p>
        </p:txBody>
      </p:sp>
      <p:sp>
        <p:nvSpPr>
          <p:cNvPr id="1032" name="Shape 1032"/>
          <p:cNvSpPr/>
          <p:nvPr/>
        </p:nvSpPr>
        <p:spPr>
          <a:xfrm>
            <a:off x="6477150" y="42779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Tank.cpp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477150" y="63106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Tank.obj</a:t>
            </a:r>
          </a:p>
        </p:txBody>
      </p:sp>
      <p:cxnSp>
        <p:nvCxnSpPr>
          <p:cNvPr id="1034" name="Shape 1034"/>
          <p:cNvCxnSpPr>
            <a:stCxn id="1031" idx="2"/>
            <a:endCxn id="1032" idx="0"/>
          </p:cNvCxnSpPr>
          <p:nvPr/>
        </p:nvCxnSpPr>
        <p:spPr>
          <a:xfrm>
            <a:off x="8021550" y="3277300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5" name="Shape 1035"/>
          <p:cNvCxnSpPr>
            <a:stCxn id="1032" idx="2"/>
            <a:endCxn id="1033" idx="0"/>
          </p:cNvCxnSpPr>
          <p:nvPr/>
        </p:nvCxnSpPr>
        <p:spPr>
          <a:xfrm>
            <a:off x="8021550" y="5309999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6" name="Shape 1036"/>
          <p:cNvSpPr/>
          <p:nvPr/>
        </p:nvSpPr>
        <p:spPr>
          <a:xfrm>
            <a:off x="10704800" y="2245300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TankBarrel.h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0704800" y="42779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TankBarrel.cpp</a:t>
            </a:r>
          </a:p>
        </p:txBody>
      </p:sp>
      <p:sp>
        <p:nvSpPr>
          <p:cNvPr id="1038" name="Shape 1038"/>
          <p:cNvSpPr/>
          <p:nvPr/>
        </p:nvSpPr>
        <p:spPr>
          <a:xfrm>
            <a:off x="10704800" y="63106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TankBarrel.obj</a:t>
            </a:r>
          </a:p>
        </p:txBody>
      </p:sp>
      <p:cxnSp>
        <p:nvCxnSpPr>
          <p:cNvPr id="1039" name="Shape 1039"/>
          <p:cNvCxnSpPr>
            <a:stCxn id="1036" idx="2"/>
            <a:endCxn id="1037" idx="0"/>
          </p:cNvCxnSpPr>
          <p:nvPr/>
        </p:nvCxnSpPr>
        <p:spPr>
          <a:xfrm>
            <a:off x="12249200" y="3277300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0" name="Shape 1040"/>
          <p:cNvCxnSpPr>
            <a:stCxn id="1037" idx="2"/>
            <a:endCxn id="1038" idx="0"/>
          </p:cNvCxnSpPr>
          <p:nvPr/>
        </p:nvCxnSpPr>
        <p:spPr>
          <a:xfrm>
            <a:off x="12249200" y="5309999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1" name="Shape 1041"/>
          <p:cNvSpPr/>
          <p:nvPr/>
        </p:nvSpPr>
        <p:spPr>
          <a:xfrm>
            <a:off x="2165200" y="2245300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Controller.h</a:t>
            </a:r>
          </a:p>
        </p:txBody>
      </p:sp>
      <p:sp>
        <p:nvSpPr>
          <p:cNvPr id="1042" name="Shape 1042"/>
          <p:cNvSpPr/>
          <p:nvPr/>
        </p:nvSpPr>
        <p:spPr>
          <a:xfrm>
            <a:off x="2165200" y="42779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chemeClr val="dk1"/>
                </a:solidFill>
              </a:rPr>
              <a:t>Controller</a:t>
            </a:r>
            <a:r>
              <a:rPr lang="en-GB" sz="2800"/>
              <a:t>.cpp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165200" y="63106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chemeClr val="dk1"/>
                </a:solidFill>
              </a:rPr>
              <a:t>Controller</a:t>
            </a:r>
            <a:r>
              <a:rPr lang="en-GB" sz="2800"/>
              <a:t>.obj</a:t>
            </a:r>
          </a:p>
        </p:txBody>
      </p:sp>
      <p:cxnSp>
        <p:nvCxnSpPr>
          <p:cNvPr id="1044" name="Shape 1044"/>
          <p:cNvCxnSpPr>
            <a:stCxn id="1041" idx="2"/>
            <a:endCxn id="1042" idx="0"/>
          </p:cNvCxnSpPr>
          <p:nvPr/>
        </p:nvCxnSpPr>
        <p:spPr>
          <a:xfrm>
            <a:off x="3709600" y="3277300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5" name="Shape 1045"/>
          <p:cNvCxnSpPr>
            <a:stCxn id="1043" idx="2"/>
            <a:endCxn id="1046" idx="1"/>
          </p:cNvCxnSpPr>
          <p:nvPr/>
        </p:nvCxnSpPr>
        <p:spPr>
          <a:xfrm>
            <a:off x="3709600" y="7342699"/>
            <a:ext cx="2767500" cy="15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7" name="Shape 1047"/>
          <p:cNvCxnSpPr>
            <a:stCxn id="1036" idx="1"/>
            <a:endCxn id="1031" idx="3"/>
          </p:cNvCxnSpPr>
          <p:nvPr/>
        </p:nvCxnSpPr>
        <p:spPr>
          <a:xfrm rot="10800000">
            <a:off x="9566000" y="2761300"/>
            <a:ext cx="1138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8" name="Shape 1048"/>
          <p:cNvSpPr txBox="1"/>
          <p:nvPr/>
        </p:nvSpPr>
        <p:spPr>
          <a:xfrm>
            <a:off x="12924600" y="3324350"/>
            <a:ext cx="3974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Pre-Processor(s)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12924600" y="5357050"/>
            <a:ext cx="3974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Compiler</a:t>
            </a:r>
          </a:p>
        </p:txBody>
      </p:sp>
      <p:sp>
        <p:nvSpPr>
          <p:cNvPr id="1046" name="Shape 1046"/>
          <p:cNvSpPr/>
          <p:nvPr/>
        </p:nvSpPr>
        <p:spPr>
          <a:xfrm>
            <a:off x="6477150" y="8343399"/>
            <a:ext cx="30888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Executable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(eg .exe)</a:t>
            </a:r>
          </a:p>
        </p:txBody>
      </p:sp>
      <p:cxnSp>
        <p:nvCxnSpPr>
          <p:cNvPr id="1050" name="Shape 1050"/>
          <p:cNvCxnSpPr>
            <a:stCxn id="1042" idx="2"/>
            <a:endCxn id="1043" idx="0"/>
          </p:cNvCxnSpPr>
          <p:nvPr/>
        </p:nvCxnSpPr>
        <p:spPr>
          <a:xfrm>
            <a:off x="3709600" y="5309999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1" name="Shape 1051"/>
          <p:cNvCxnSpPr>
            <a:stCxn id="1033" idx="2"/>
            <a:endCxn id="1046" idx="0"/>
          </p:cNvCxnSpPr>
          <p:nvPr/>
        </p:nvCxnSpPr>
        <p:spPr>
          <a:xfrm>
            <a:off x="8021550" y="7342699"/>
            <a:ext cx="0" cy="10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2" name="Shape 1052"/>
          <p:cNvCxnSpPr>
            <a:stCxn id="1038" idx="2"/>
            <a:endCxn id="1046" idx="3"/>
          </p:cNvCxnSpPr>
          <p:nvPr/>
        </p:nvCxnSpPr>
        <p:spPr>
          <a:xfrm flipH="1">
            <a:off x="9566000" y="7342699"/>
            <a:ext cx="2683200" cy="15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3" name="Shape 1053"/>
          <p:cNvSpPr txBox="1"/>
          <p:nvPr/>
        </p:nvSpPr>
        <p:spPr>
          <a:xfrm>
            <a:off x="11754300" y="7647800"/>
            <a:ext cx="3974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Linker</a:t>
            </a:r>
          </a:p>
        </p:txBody>
      </p:sp>
      <p:cxnSp>
        <p:nvCxnSpPr>
          <p:cNvPr id="1054" name="Shape 1054"/>
          <p:cNvCxnSpPr>
            <a:stCxn id="1036" idx="1"/>
            <a:endCxn id="1032" idx="0"/>
          </p:cNvCxnSpPr>
          <p:nvPr/>
        </p:nvCxnSpPr>
        <p:spPr>
          <a:xfrm flipH="1">
            <a:off x="8021600" y="2761300"/>
            <a:ext cx="2683200" cy="1516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5" name="Shape 1055"/>
          <p:cNvCxnSpPr>
            <a:stCxn id="1031" idx="1"/>
            <a:endCxn id="1041" idx="3"/>
          </p:cNvCxnSpPr>
          <p:nvPr/>
        </p:nvCxnSpPr>
        <p:spPr>
          <a:xfrm rot="10800000">
            <a:off x="5254050" y="2761300"/>
            <a:ext cx="1223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6" name="Shape 1056"/>
          <p:cNvCxnSpPr>
            <a:stCxn id="1031" idx="1"/>
            <a:endCxn id="1042" idx="0"/>
          </p:cNvCxnSpPr>
          <p:nvPr/>
        </p:nvCxnSpPr>
        <p:spPr>
          <a:xfrm flipH="1">
            <a:off x="3709650" y="2761300"/>
            <a:ext cx="2767500" cy="15168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/>
        </p:nvSpPr>
        <p:spPr>
          <a:xfrm>
            <a:off x="1772500" y="4097600"/>
            <a:ext cx="3910200" cy="143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Compilation Process</a:t>
            </a:r>
          </a:p>
        </p:txBody>
      </p:sp>
      <p:grpSp>
        <p:nvGrpSpPr>
          <p:cNvPr id="1063" name="Shape 1063"/>
          <p:cNvGrpSpPr/>
          <p:nvPr/>
        </p:nvGrpSpPr>
        <p:grpSpPr>
          <a:xfrm>
            <a:off x="2186050" y="2245300"/>
            <a:ext cx="3088800" cy="5097399"/>
            <a:chOff x="1645625" y="1122650"/>
            <a:chExt cx="1544400" cy="2548699"/>
          </a:xfrm>
        </p:grpSpPr>
        <p:sp>
          <p:nvSpPr>
            <p:cNvPr id="1064" name="Shape 1064"/>
            <p:cNvSpPr/>
            <p:nvPr/>
          </p:nvSpPr>
          <p:spPr>
            <a:xfrm>
              <a:off x="1645625" y="1122650"/>
              <a:ext cx="1544400" cy="5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2800"/>
                <a:t>Controller.h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645625" y="2139000"/>
              <a:ext cx="1544400" cy="5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2800">
                  <a:solidFill>
                    <a:schemeClr val="dk1"/>
                  </a:solidFill>
                </a:rPr>
                <a:t>Controller</a:t>
              </a:r>
              <a:r>
                <a:rPr lang="en-GB" sz="2800"/>
                <a:t>.cpp</a:t>
              </a: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1645625" y="3155349"/>
              <a:ext cx="1544400" cy="51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2800">
                  <a:solidFill>
                    <a:schemeClr val="dk1"/>
                  </a:solidFill>
                </a:rPr>
                <a:t>Controller</a:t>
              </a:r>
              <a:r>
                <a:rPr lang="en-GB" sz="2800"/>
                <a:t>.obj</a:t>
              </a:r>
            </a:p>
          </p:txBody>
        </p:sp>
        <p:cxnSp>
          <p:nvCxnSpPr>
            <p:cNvPr id="1067" name="Shape 1067"/>
            <p:cNvCxnSpPr>
              <a:stCxn id="1064" idx="2"/>
              <a:endCxn id="1065" idx="0"/>
            </p:cNvCxnSpPr>
            <p:nvPr/>
          </p:nvCxnSpPr>
          <p:spPr>
            <a:xfrm>
              <a:off x="2417825" y="1638650"/>
              <a:ext cx="0" cy="50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68" name="Shape 1068"/>
            <p:cNvCxnSpPr>
              <a:stCxn id="1065" idx="2"/>
              <a:endCxn id="1066" idx="0"/>
            </p:cNvCxnSpPr>
            <p:nvPr/>
          </p:nvCxnSpPr>
          <p:spPr>
            <a:xfrm>
              <a:off x="2417825" y="2655000"/>
              <a:ext cx="0" cy="50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069" name="Shape 1069"/>
          <p:cNvSpPr/>
          <p:nvPr/>
        </p:nvSpPr>
        <p:spPr>
          <a:xfrm>
            <a:off x="8208050" y="2025150"/>
            <a:ext cx="5899200" cy="735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70" name="Shape 1070"/>
          <p:cNvCxnSpPr/>
          <p:nvPr/>
        </p:nvCxnSpPr>
        <p:spPr>
          <a:xfrm flipH="1" rot="10800000">
            <a:off x="5494750" y="2168600"/>
            <a:ext cx="3159000" cy="192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1" name="Shape 1071"/>
          <p:cNvCxnSpPr/>
          <p:nvPr/>
        </p:nvCxnSpPr>
        <p:spPr>
          <a:xfrm>
            <a:off x="5515600" y="5526000"/>
            <a:ext cx="3003000" cy="360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2" name="Shape 1072"/>
          <p:cNvSpPr txBox="1"/>
          <p:nvPr/>
        </p:nvSpPr>
        <p:spPr>
          <a:xfrm>
            <a:off x="8779050" y="2585750"/>
            <a:ext cx="4671000" cy="6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</a:t>
            </a:r>
            <a:r>
              <a:rPr lang="en-GB" sz="2800">
                <a:solidFill>
                  <a:srgbClr val="FFFFFF"/>
                </a:solidFill>
              </a:rPr>
              <a:t>ontents of .h files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	</a:t>
            </a:r>
            <a:r>
              <a:rPr lang="en-GB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GB" sz="2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ATank</a:t>
            </a:r>
            <a:r>
              <a:rPr lang="en-GB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Controller.cpp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	</a:t>
            </a:r>
            <a:r>
              <a:rPr lang="en-GB" sz="2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ATank</a:t>
            </a:r>
            <a:r>
              <a:rPr lang="en-GB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 Tank;</a:t>
            </a:r>
          </a:p>
        </p:txBody>
      </p:sp>
      <p:grpSp>
        <p:nvGrpSpPr>
          <p:cNvPr id="1073" name="Shape 1073"/>
          <p:cNvGrpSpPr/>
          <p:nvPr/>
        </p:nvGrpSpPr>
        <p:grpSpPr>
          <a:xfrm>
            <a:off x="14795150" y="2637900"/>
            <a:ext cx="2554650" cy="5838600"/>
            <a:chOff x="7397575" y="1318950"/>
            <a:chExt cx="1277325" cy="2919300"/>
          </a:xfrm>
        </p:grpSpPr>
        <p:cxnSp>
          <p:nvCxnSpPr>
            <p:cNvPr id="1074" name="Shape 1074"/>
            <p:cNvCxnSpPr/>
            <p:nvPr/>
          </p:nvCxnSpPr>
          <p:spPr>
            <a:xfrm>
              <a:off x="7397575" y="1318950"/>
              <a:ext cx="0" cy="2919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75" name="Shape 1075"/>
            <p:cNvSpPr txBox="1"/>
            <p:nvPr/>
          </p:nvSpPr>
          <p:spPr>
            <a:xfrm>
              <a:off x="7576000" y="2324775"/>
              <a:ext cx="1098900" cy="7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rIns="182850" wrap="square" tIns="1828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2800">
                  <a:solidFill>
                    <a:srgbClr val="FFFFFF"/>
                  </a:solidFill>
                </a:rPr>
                <a:t>Compile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GB" sz="2800">
                  <a:solidFill>
                    <a:srgbClr val="FFFFFF"/>
                  </a:solidFill>
                </a:rPr>
                <a:t>Pass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This For Yourself</a:t>
            </a:r>
          </a:p>
        </p:txBody>
      </p:sp>
      <p:sp>
        <p:nvSpPr>
          <p:cNvPr id="1081" name="Shape 108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Open TankPlayerController.h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 “Tank.h”</a:t>
            </a:r>
            <a:r>
              <a:rPr lang="en-GB"/>
              <a:t> to the .cpp file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it both above and below the following line…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 “TankPlayerController.h”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Put your code back to original state for now.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Forward Declarations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092" name="Shape 10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Usually only include classes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.h</a:t>
            </a:r>
            <a:r>
              <a:rPr lang="en-GB"/>
              <a:t> when inheriting*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But you will need referenced types to compile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</a:t>
            </a:r>
            <a:r>
              <a:rPr i="1" lang="en-GB"/>
              <a:t>could</a:t>
            </a:r>
            <a:r>
              <a:rPr lang="en-GB"/>
              <a:t>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/>
              <a:t> other in the .cpp above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don’t want order dependence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 forward declarations are the way to go.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lt1"/>
                </a:solidFill>
              </a:rPr>
              <a:t>* or when not a pointer, or a few other cases.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BlueprintSpawnableComponent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03" name="Shape 11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 actor blueprints you have custom components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Static mesh components don’t appear by default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BlueprintSpawnableComponent</a:t>
            </a:r>
            <a:r>
              <a:rPr lang="en-GB"/>
              <a:t> annotation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hidecategories = ("CategoryName")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Remaining Properties</a:t>
            </a:r>
          </a:p>
        </p:txBody>
      </p:sp>
      <p:sp>
        <p:nvSpPr>
          <p:cNvPr id="1109" name="Shape 110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max and min elevation in degrees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Give sensible defaults in C++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Prevent self-collision.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an online repository for your project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GitHub provides public hosting for free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will use their default UnrealEngine </a:t>
            </a:r>
            <a:r>
              <a:rPr lang="en-GB">
                <a:solidFill>
                  <a:srgbClr val="FFFF00"/>
                </a:solidFill>
              </a:rPr>
              <a:t>.gitignore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then “clone” this repository to our machine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use a </a:t>
            </a:r>
            <a:r>
              <a:rPr lang="en-GB">
                <a:solidFill>
                  <a:srgbClr val="FFFF00"/>
                </a:solidFill>
              </a:rPr>
              <a:t>readme.md</a:t>
            </a:r>
            <a:r>
              <a:rPr lang="en-GB"/>
              <a:t> with markdown*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https://daringfireball.net/projects/markdown/basics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Review Our Execution Flow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20" name="Shape 11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disable or enable tick on various classes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GetWorld()-&gt;GetTimeSeconds() </a:t>
            </a:r>
            <a:r>
              <a:rPr lang="en-GB"/>
              <a:t>for logging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Documenting your execution flow for clarity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Change parameter names for clarity.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How The Barrel Elevates</a:t>
            </a:r>
          </a:p>
        </p:txBody>
      </p:sp>
      <p:sp>
        <p:nvSpPr>
          <p:cNvPr id="1126" name="Shape 1126"/>
          <p:cNvSpPr/>
          <p:nvPr/>
        </p:nvSpPr>
        <p:spPr>
          <a:xfrm>
            <a:off x="3475050" y="24133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/ AI Controller</a:t>
            </a:r>
          </a:p>
        </p:txBody>
      </p:sp>
      <p:sp>
        <p:nvSpPr>
          <p:cNvPr id="1127" name="Shape 1127"/>
          <p:cNvSpPr/>
          <p:nvPr/>
        </p:nvSpPr>
        <p:spPr>
          <a:xfrm>
            <a:off x="3475050" y="4347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1128" name="Shape 1128"/>
          <p:cNvSpPr/>
          <p:nvPr/>
        </p:nvSpPr>
        <p:spPr>
          <a:xfrm>
            <a:off x="3475050" y="62815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Aiming Component</a:t>
            </a:r>
          </a:p>
        </p:txBody>
      </p:sp>
      <p:cxnSp>
        <p:nvCxnSpPr>
          <p:cNvPr id="1129" name="Shape 1129"/>
          <p:cNvCxnSpPr>
            <a:stCxn id="1126" idx="2"/>
            <a:endCxn id="1127" idx="0"/>
          </p:cNvCxnSpPr>
          <p:nvPr/>
        </p:nvCxnSpPr>
        <p:spPr>
          <a:xfrm>
            <a:off x="5023350" y="3494550"/>
            <a:ext cx="0" cy="8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0" name="Shape 1130"/>
          <p:cNvCxnSpPr>
            <a:stCxn id="1127" idx="2"/>
            <a:endCxn id="1128" idx="0"/>
          </p:cNvCxnSpPr>
          <p:nvPr/>
        </p:nvCxnSpPr>
        <p:spPr>
          <a:xfrm>
            <a:off x="5023350" y="5428650"/>
            <a:ext cx="0" cy="85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1" name="Shape 1131"/>
          <p:cNvSpPr txBox="1"/>
          <p:nvPr/>
        </p:nvSpPr>
        <p:spPr>
          <a:xfrm>
            <a:off x="5319250" y="3578600"/>
            <a:ext cx="37464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AimAt(HitLocation)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0117450" y="4622550"/>
            <a:ext cx="2635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00"/>
                </a:solidFill>
              </a:rPr>
              <a:t>LaunchSpeed</a:t>
            </a:r>
          </a:p>
        </p:txBody>
      </p:sp>
      <p:cxnSp>
        <p:nvCxnSpPr>
          <p:cNvPr id="1133" name="Shape 1133"/>
          <p:cNvCxnSpPr>
            <a:stCxn id="1132" idx="1"/>
            <a:endCxn id="1127" idx="3"/>
          </p:cNvCxnSpPr>
          <p:nvPr/>
        </p:nvCxnSpPr>
        <p:spPr>
          <a:xfrm rot="10800000">
            <a:off x="6571750" y="4888050"/>
            <a:ext cx="354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4" name="Shape 1134"/>
          <p:cNvSpPr txBox="1"/>
          <p:nvPr/>
        </p:nvSpPr>
        <p:spPr>
          <a:xfrm>
            <a:off x="5319250" y="5470325"/>
            <a:ext cx="68400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AimAt(HitLocation, LaunchSpeed)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475050" y="82156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cxnSp>
        <p:nvCxnSpPr>
          <p:cNvPr id="1136" name="Shape 1136"/>
          <p:cNvCxnSpPr/>
          <p:nvPr/>
        </p:nvCxnSpPr>
        <p:spPr>
          <a:xfrm>
            <a:off x="5023350" y="7362750"/>
            <a:ext cx="0" cy="85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7" name="Shape 1137"/>
          <p:cNvSpPr txBox="1"/>
          <p:nvPr/>
        </p:nvSpPr>
        <p:spPr>
          <a:xfrm>
            <a:off x="5319250" y="7446875"/>
            <a:ext cx="68400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Elevate(RelativeSpeed)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0117450" y="7788900"/>
            <a:ext cx="4372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00"/>
                </a:solidFill>
              </a:rPr>
              <a:t>MaxDegreesPerSecond</a:t>
            </a:r>
          </a:p>
        </p:txBody>
      </p:sp>
      <p:sp>
        <p:nvSpPr>
          <p:cNvPr id="1139" name="Shape 1139"/>
          <p:cNvSpPr/>
          <p:nvPr/>
        </p:nvSpPr>
        <p:spPr>
          <a:xfrm>
            <a:off x="10117450" y="8324497"/>
            <a:ext cx="4372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00"/>
                </a:solidFill>
              </a:rPr>
              <a:t>MaxElevationDegrees</a:t>
            </a:r>
          </a:p>
        </p:txBody>
      </p:sp>
      <p:sp>
        <p:nvSpPr>
          <p:cNvPr id="1140" name="Shape 1140"/>
          <p:cNvSpPr/>
          <p:nvPr/>
        </p:nvSpPr>
        <p:spPr>
          <a:xfrm>
            <a:off x="10117450" y="8860118"/>
            <a:ext cx="4372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00"/>
                </a:solidFill>
              </a:rPr>
              <a:t>MinElevationDegrees</a:t>
            </a:r>
          </a:p>
        </p:txBody>
      </p:sp>
      <p:cxnSp>
        <p:nvCxnSpPr>
          <p:cNvPr id="1141" name="Shape 1141"/>
          <p:cNvCxnSpPr>
            <a:stCxn id="1138" idx="1"/>
            <a:endCxn id="1135" idx="3"/>
          </p:cNvCxnSpPr>
          <p:nvPr/>
        </p:nvCxnSpPr>
        <p:spPr>
          <a:xfrm flipH="1">
            <a:off x="6571750" y="8049600"/>
            <a:ext cx="3545700" cy="7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2" name="Shape 1142"/>
          <p:cNvCxnSpPr>
            <a:stCxn id="1140" idx="1"/>
            <a:endCxn id="1135" idx="3"/>
          </p:cNvCxnSpPr>
          <p:nvPr/>
        </p:nvCxnSpPr>
        <p:spPr>
          <a:xfrm rot="10800000">
            <a:off x="6571750" y="8756318"/>
            <a:ext cx="3545700" cy="36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3" name="Shape 1143"/>
          <p:cNvCxnSpPr>
            <a:stCxn id="1139" idx="1"/>
            <a:endCxn id="1135" idx="3"/>
          </p:cNvCxnSpPr>
          <p:nvPr/>
        </p:nvCxnSpPr>
        <p:spPr>
          <a:xfrm flipH="1">
            <a:off x="6571750" y="8585197"/>
            <a:ext cx="3545700" cy="1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4" name="Shape 1144"/>
          <p:cNvSpPr txBox="1"/>
          <p:nvPr/>
        </p:nvSpPr>
        <p:spPr>
          <a:xfrm>
            <a:off x="1183900" y="2611650"/>
            <a:ext cx="21726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2800">
                <a:solidFill>
                  <a:srgbClr val="93C47D"/>
                </a:solidFill>
              </a:rPr>
              <a:t>ticks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1183900" y="6479850"/>
            <a:ext cx="21726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2800">
                <a:solidFill>
                  <a:srgbClr val="93C47D"/>
                </a:solidFill>
              </a:rPr>
              <a:t>tick?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to Report Bugs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56" name="Shape 11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something’s weird break it down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logs or the debugger to follow each step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SuggestProjectileVelocity()</a:t>
            </a:r>
            <a:r>
              <a:rPr lang="en-GB"/>
              <a:t> has a bug*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… it MUST have an optional parameter!?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Moving to forward declarations.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https://answers.unrealengine.com/spaces/11/bugs-and-crashes.html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Move to Forward Declarations</a:t>
            </a:r>
          </a:p>
        </p:txBody>
      </p:sp>
      <p:sp>
        <p:nvSpPr>
          <p:cNvPr id="1162" name="Shape 116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Report that bug to Epic if you want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Re-cap the Forward Declarations video if required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to forward declarations in all .h files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your game still runs.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Clamp()</a:t>
            </a:r>
            <a:r>
              <a:rPr lang="en-GB"/>
              <a:t> to Limit Values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73" name="Shape 117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FMath::Clamp&lt;type&gt;(Input, Min, Max);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Very useful for restricting value ranges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Clamp our Barrel’s elevation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Wire it to the aiming component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barrel elevation works.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Clamp The Elevation</a:t>
            </a:r>
          </a:p>
        </p:txBody>
      </p:sp>
      <p:sp>
        <p:nvSpPr>
          <p:cNvPr id="1179" name="Shape 117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FMath::Clamp()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this does indeed restrict elevation.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 - Turret Rotation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Your Remote Repo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Setup a repo on GitHub (or BitBucket)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your first readme.md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not include your GDD in there?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the repo link with us.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90" name="Shape 119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This mid-section challenge will help you integrate your knowledge and really cement what you’ve done in the past few lectures. It will also give you a great foundation of practical understanding on which to build. Please give it a good shot before watching my solution.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the Turret Rotating!</a:t>
            </a:r>
          </a:p>
        </p:txBody>
      </p:sp>
      <p:sp>
        <p:nvSpPr>
          <p:cNvPr id="1196" name="Shape 119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Revise the last few lectures if required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At least take a look at your commits*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Work through the Blueprints and C++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if you can get the turret rotating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Don’t worry how that barrel moves.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3600"/>
              <a:t>*You have been committing to source control right ;-)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CHALLENGE - Turret Rotation Pt.2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07" name="Shape 120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This is the 2nd part of the solution to this section’s longer challenge. We’ll be finishing off the turret rotation, giving us complete barrel aiming control by the end :-)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Setting Up Projectiles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18" name="Shape 121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public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r>
              <a:rPr lang="en-GB"/>
              <a:t> method on our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input via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this new C++ method to test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Projectile </a:t>
            </a:r>
            <a:r>
              <a:rPr lang="en-GB"/>
              <a:t>class, and Blueprint it.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225" name="Shape 1225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227" name="Shape 1227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229" name="Shape 1229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1231" name="Shape 1231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the Firing Code</a:t>
            </a:r>
          </a:p>
        </p:txBody>
      </p:sp>
      <p:sp>
        <p:nvSpPr>
          <p:cNvPr id="1239" name="Shape 123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r>
              <a:rPr lang="en-GB"/>
              <a:t> method on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input, and wire-up in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by logging to console from C++.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Upgrading to Unreal 4.12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50" name="Shape 12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Multiple versions of the engine take up GB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Upgrade Building Escape and Battle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Learn more about using source control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Stash in source control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Fixing issue with overlapping collision volumes.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Creating &amp; Deleting Landscapes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Upgrade Both Projects to 4.12</a:t>
            </a:r>
          </a:p>
        </p:txBody>
      </p:sp>
      <p:sp>
        <p:nvSpPr>
          <p:cNvPr id="1256" name="Shape 125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Upgrade Building Escape, test &amp; commit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Upgrade BattleTank, test &amp; commit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Remove previous version(s) of Unreal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Consider deleting other Vault local content.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Working Round Awkward Bugs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68" name="Shape 126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About AutoWeld compound objects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Working through self-collision issues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Disabling gravity on subobjects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 reminder Unreal is designed for humanoids.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Shape 127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the Remaining Problem</a:t>
            </a:r>
          </a:p>
        </p:txBody>
      </p:sp>
      <p:sp>
        <p:nvSpPr>
          <p:cNvPr id="1274" name="Shape 127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other meshes could be responsible?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Go through a similar process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See if you can solve the bug.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SpawnActor&lt;&gt;()</a:t>
            </a:r>
            <a:r>
              <a:rPr lang="en-GB"/>
              <a:t> to Spawn</a:t>
            </a:r>
          </a:p>
        </p:txBody>
      </p:sp>
      <p:sp>
        <p:nvSpPr>
          <p:cNvPr id="1280" name="Shape 1280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286" name="Shape 128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TSubclassOf&lt;Type&gt;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More about forward declarations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GetWorld()-&gt;SpawnActor()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spawn projectiles from a weapon.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Spawn the Projectile</a:t>
            </a:r>
          </a:p>
        </p:txBody>
      </p:sp>
      <p:sp>
        <p:nvSpPr>
          <p:cNvPr id="1292" name="Shape 129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Fill-in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SpawnActor()</a:t>
            </a:r>
            <a:r>
              <a:rPr lang="en-GB"/>
              <a:t> parameters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that it works.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hape 1297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299" name="Shape 1299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https://docs.unrealengine.com/latest/INT/Programming/UnrealArchitecture/TSubclassOf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Projectile Movement Components</a:t>
            </a:r>
          </a:p>
        </p:txBody>
      </p:sp>
      <p:sp>
        <p:nvSpPr>
          <p:cNvPr id="1305" name="Shape 1305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11" name="Shape 131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Recap use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CreateDefaultSubobject()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ProjectileMovementComponent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Get our tank delegating launch to projectile.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an Unreal project in an existing “repo”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What’s good about Landscapes in Unreal Engine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add a Landscape in Unreal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delete a Landscape in Unreal.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a Default Sub Object</a:t>
            </a:r>
          </a:p>
        </p:txBody>
      </p:sp>
      <p:sp>
        <p:nvSpPr>
          <p:cNvPr id="1317" name="Shape 131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the projectile movement component in C++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it’s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bAutoActivate</a:t>
            </a:r>
            <a:r>
              <a:rPr lang="en-GB"/>
              <a:t> property to false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that your tank now comes with one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Also ensure you can’t edit properties.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3" name="Shape 13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324" name="Shape 1324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https://github.com/UnrealCourse/04_BattleTank/commits/master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Shape 132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Making AI Tanks Fire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36" name="Shape 133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Inline some code for readability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Inlining can also be called “defactoring”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Less lines of code is often better*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* everything else being equal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FPlatformTime::Seconds()</a:t>
            </a:r>
            <a:r>
              <a:rPr lang="en-GB"/>
              <a:t> is an accurate timer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AI tanks fire on every frame.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343" name="Shape 1343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345" name="Shape 1345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347" name="Shape 1347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Inline the Two Private Getters</a:t>
            </a:r>
          </a:p>
        </p:txBody>
      </p:sp>
      <p:sp>
        <p:nvSpPr>
          <p:cNvPr id="1354" name="Shape 135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Remove the two methods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called in-lining, or “de-factoring”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Put the code in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Tick()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can remove code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BeginPlay()</a:t>
            </a:r>
            <a:r>
              <a:rPr lang="en-GB"/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EditAnywhere vs EditDefaultsOnly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66" name="Shape 13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</a:t>
            </a:r>
            <a:r>
              <a:rPr lang="en-GB"/>
              <a:t> allows all instances to be edited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example each AI tank could be different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EditDefaultsOnly </a:t>
            </a:r>
            <a:r>
              <a:rPr lang="en-GB"/>
              <a:t>allows “architype” editing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 other words, all tanks must be the same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Think which you want in future.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Question every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</a:t>
            </a:r>
          </a:p>
        </p:txBody>
      </p:sp>
      <p:sp>
        <p:nvSpPr>
          <p:cNvPr id="1372" name="Shape 137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Search the project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each instance decide what you want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the changes and test.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Adding a Quit Button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What’s Good About Landscapes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⅙ or less of storage of Static Mesh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Supports Level Of Detail (LOD) &amp; streaming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Up to 8196x8196 heightmaps for import*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Good built-in tools for sculpting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Work well with mini-maps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3600"/>
              <a:t>* For example Terragen or World Machine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84" name="Shape 138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primitive colliders in Unreal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Adding a quit button to our main menu.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391" name="Shape 1391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392" name="Shape 1392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393" name="Shape 1393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1397" name="Shape 1397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8" name="Shape 1398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a Quit Button</a:t>
            </a:r>
          </a:p>
        </p:txBody>
      </p:sp>
      <p:sp>
        <p:nvSpPr>
          <p:cNvPr id="1405" name="Shape 140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Quit Button to the main menu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application quit from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stops play.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Track Throttles</a:t>
            </a:r>
          </a:p>
        </p:txBody>
      </p:sp>
      <p:sp>
        <p:nvSpPr>
          <p:cNvPr id="1411" name="Shape 1411"/>
          <p:cNvSpPr txBox="1"/>
          <p:nvPr/>
        </p:nvSpPr>
        <p:spPr>
          <a:xfrm>
            <a:off x="16694400" y="123950"/>
            <a:ext cx="1593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Base Tank Tracks on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UStaticMeshComponent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 </a:t>
            </a:r>
            <a:r>
              <a:rPr lang="en-GB"/>
              <a:t>throttle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input to track throttles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Discuss what Input Axis Scale does.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424" name="Shape 1424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425" name="Shape 1425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426" name="Shape 1426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428" name="Shape 1428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1430" name="Shape 1430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Base Tracks on C++ Class</a:t>
            </a:r>
          </a:p>
        </p:txBody>
      </p:sp>
      <p:sp>
        <p:nvSpPr>
          <p:cNvPr id="1438" name="Shape 143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TankTrack</a:t>
            </a:r>
            <a:r>
              <a:rPr lang="en-GB"/>
              <a:t>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Inherit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UStaticMeshComponent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BlueprintSpawnableComponent </a:t>
            </a:r>
            <a:r>
              <a:rPr lang="en-GB"/>
              <a:t>as barrel / turret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Replace tracks on Tank blueprint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Test the game still works.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ApplyForceAtLocation()</a:t>
            </a:r>
            <a:r>
              <a:rPr lang="en-GB"/>
              <a:t> in Action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16416400" y="123950"/>
            <a:ext cx="1871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GetComponentLocation()</a:t>
            </a:r>
            <a:r>
              <a:rPr lang="en-GB"/>
              <a:t> does what it says!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root: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GetOwner()-&gt;GetRootComponent());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Cast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UPrimitiveComponent</a:t>
            </a:r>
            <a:r>
              <a:rPr lang="en-GB"/>
              <a:t> so you can…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AddForceAtLocation();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Estimate sensible defaults for driving forces.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Suggest a Sensible Default</a:t>
            </a:r>
          </a:p>
        </p:txBody>
      </p:sp>
      <p:sp>
        <p:nvSpPr>
          <p:cNvPr id="1456" name="Shape 145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Force = mass * acceleration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Be clear on what units we’re using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Guess an initial force assuming no friction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Getting within a factor of 10 of my guess is OK!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Intro, Notes &amp; Assets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223" name="Shape 223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224" name="Shape 224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225" name="Shape 225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227" name="Shape 227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229" name="Shape 229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Guessing Required Force</a:t>
            </a:r>
          </a:p>
        </p:txBody>
      </p:sp>
      <p:sp>
        <p:nvSpPr>
          <p:cNvPr id="1462" name="Shape 14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Tank mass is 40,000 kg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Force = mass x acceleration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Imagine 10ms</a:t>
            </a:r>
            <a:r>
              <a:rPr baseline="30000" lang="en-GB"/>
              <a:t>-2</a:t>
            </a:r>
            <a:r>
              <a:rPr lang="en-GB"/>
              <a:t> (1g) acceleration*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Force is therefore around 400,000 Newtons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3600"/>
              <a:t>* a real tank would be more like 2-3</a:t>
            </a:r>
            <a:r>
              <a:rPr i="1" lang="en-GB" sz="3600">
                <a:solidFill>
                  <a:schemeClr val="lt1"/>
                </a:solidFill>
              </a:rPr>
              <a:t>ms</a:t>
            </a:r>
            <a:r>
              <a:rPr baseline="30000" i="1" lang="en-GB" sz="3600">
                <a:solidFill>
                  <a:schemeClr val="lt1"/>
                </a:solidFill>
              </a:rPr>
              <a:t>-2</a:t>
            </a:r>
            <a:r>
              <a:rPr i="1" lang="en-GB" sz="3600">
                <a:solidFill>
                  <a:schemeClr val="lt1"/>
                </a:solidFill>
              </a:rPr>
              <a:t> but it’s a game.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8" name="Shape 146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469" name="Shape 1469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0-60 in 10s on Wolfram Alpha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Physics Materials &amp; Friction</a:t>
            </a:r>
          </a:p>
        </p:txBody>
      </p:sp>
      <p:sp>
        <p:nvSpPr>
          <p:cNvPr id="1475" name="Shape 147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481" name="Shape 148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assign a physics material under collision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Friction is combined between two surfaces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coefficient is the proportion of the contact force that can be exerted sideways before slip.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Adjust friction and driving forces to get movement.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Tweak Your Physics Settings</a:t>
            </a:r>
          </a:p>
        </p:txBody>
      </p:sp>
      <p:sp>
        <p:nvSpPr>
          <p:cNvPr id="1487" name="Shape 148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your track max driving force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I’m using 40,000,000 Newtons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your track physics material friction value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I’m using 0.2 for this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This means the friction is 0.2 x the contact force.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Fly-by-Wire Control System</a:t>
            </a:r>
          </a:p>
        </p:txBody>
      </p:sp>
      <p:sp>
        <p:nvSpPr>
          <p:cNvPr id="1493" name="Shape 1493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499" name="Shape 149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Fly-by-wire means translating control intention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control intention maps to track throttles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TankMovementComponent</a:t>
            </a:r>
            <a:r>
              <a:rPr lang="en-GB"/>
              <a:t> C++ class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Why inherit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UNavMovementComponent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Fly-by-Wire Architecture</a:t>
            </a:r>
          </a:p>
        </p:txBody>
      </p:sp>
      <p:sp>
        <p:nvSpPr>
          <p:cNvPr id="1505" name="Shape 1505"/>
          <p:cNvSpPr/>
          <p:nvPr/>
        </p:nvSpPr>
        <p:spPr>
          <a:xfrm>
            <a:off x="2212150" y="7892600"/>
            <a:ext cx="2353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Left Track</a:t>
            </a:r>
          </a:p>
        </p:txBody>
      </p:sp>
      <p:sp>
        <p:nvSpPr>
          <p:cNvPr id="1506" name="Shape 1506"/>
          <p:cNvSpPr/>
          <p:nvPr/>
        </p:nvSpPr>
        <p:spPr>
          <a:xfrm>
            <a:off x="5825627" y="7892600"/>
            <a:ext cx="2353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Right Track</a:t>
            </a:r>
          </a:p>
        </p:txBody>
      </p:sp>
      <p:sp>
        <p:nvSpPr>
          <p:cNvPr id="1507" name="Shape 1507"/>
          <p:cNvSpPr/>
          <p:nvPr/>
        </p:nvSpPr>
        <p:spPr>
          <a:xfrm>
            <a:off x="2212150" y="5297100"/>
            <a:ext cx="59664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Fly By Wire Layer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(TankMovementComponent)</a:t>
            </a:r>
          </a:p>
        </p:txBody>
      </p:sp>
      <p:cxnSp>
        <p:nvCxnSpPr>
          <p:cNvPr id="1508" name="Shape 1508"/>
          <p:cNvCxnSpPr>
            <a:stCxn id="1507" idx="2"/>
            <a:endCxn id="1505" idx="0"/>
          </p:cNvCxnSpPr>
          <p:nvPr/>
        </p:nvCxnSpPr>
        <p:spPr>
          <a:xfrm flipH="1">
            <a:off x="3388750" y="6315900"/>
            <a:ext cx="1806600" cy="15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9" name="Shape 1509"/>
          <p:cNvCxnSpPr>
            <a:stCxn id="1507" idx="2"/>
            <a:endCxn id="1506" idx="0"/>
          </p:cNvCxnSpPr>
          <p:nvPr/>
        </p:nvCxnSpPr>
        <p:spPr>
          <a:xfrm>
            <a:off x="5195350" y="6315900"/>
            <a:ext cx="1806900" cy="15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0" name="Shape 1510"/>
          <p:cNvSpPr txBox="1"/>
          <p:nvPr/>
        </p:nvSpPr>
        <p:spPr>
          <a:xfrm>
            <a:off x="4018750" y="6772750"/>
            <a:ext cx="2353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-1 to +1</a:t>
            </a:r>
          </a:p>
        </p:txBody>
      </p:sp>
      <p:cxnSp>
        <p:nvCxnSpPr>
          <p:cNvPr id="1511" name="Shape 1511"/>
          <p:cNvCxnSpPr/>
          <p:nvPr/>
        </p:nvCxnSpPr>
        <p:spPr>
          <a:xfrm>
            <a:off x="3899300" y="3669300"/>
            <a:ext cx="0" cy="162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2" name="Shape 1512"/>
          <p:cNvCxnSpPr/>
          <p:nvPr/>
        </p:nvCxnSpPr>
        <p:spPr>
          <a:xfrm>
            <a:off x="6371950" y="3722000"/>
            <a:ext cx="0" cy="162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3" name="Shape 1513"/>
          <p:cNvSpPr txBox="1"/>
          <p:nvPr/>
        </p:nvSpPr>
        <p:spPr>
          <a:xfrm>
            <a:off x="6371950" y="4177250"/>
            <a:ext cx="2353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Forward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-1 to +1</a:t>
            </a:r>
          </a:p>
        </p:txBody>
      </p:sp>
      <p:sp>
        <p:nvSpPr>
          <p:cNvPr id="1514" name="Shape 1514"/>
          <p:cNvSpPr txBox="1"/>
          <p:nvPr/>
        </p:nvSpPr>
        <p:spPr>
          <a:xfrm>
            <a:off x="1665550" y="4177250"/>
            <a:ext cx="2353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Clockwise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-1 to +1</a:t>
            </a:r>
          </a:p>
        </p:txBody>
      </p:sp>
      <p:sp>
        <p:nvSpPr>
          <p:cNvPr id="1515" name="Shape 1515"/>
          <p:cNvSpPr/>
          <p:nvPr/>
        </p:nvSpPr>
        <p:spPr>
          <a:xfrm>
            <a:off x="2212150" y="2701600"/>
            <a:ext cx="59664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Human or AI Intention</a:t>
            </a:r>
          </a:p>
        </p:txBody>
      </p:sp>
      <p:pic>
        <p:nvPicPr>
          <p:cNvPr id="1516" name="Shape 1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450" y="3796700"/>
            <a:ext cx="4010352" cy="2585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7" name="Shape 1517"/>
          <p:cNvCxnSpPr/>
          <p:nvPr/>
        </p:nvCxnSpPr>
        <p:spPr>
          <a:xfrm rot="10800000">
            <a:off x="8332050" y="4737250"/>
            <a:ext cx="2802000" cy="198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8" name="Shape 1518"/>
          <p:cNvCxnSpPr/>
          <p:nvPr/>
        </p:nvCxnSpPr>
        <p:spPr>
          <a:xfrm rot="10800000">
            <a:off x="3570850" y="4749850"/>
            <a:ext cx="7761600" cy="37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9" name="Shape 1519"/>
          <p:cNvCxnSpPr/>
          <p:nvPr/>
        </p:nvCxnSpPr>
        <p:spPr>
          <a:xfrm flipH="1">
            <a:off x="7002150" y="3956350"/>
            <a:ext cx="6698400" cy="3936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BlueprintReadOnly</a:t>
            </a:r>
          </a:p>
        </p:txBody>
      </p:sp>
      <p:sp>
        <p:nvSpPr>
          <p:cNvPr id="1525" name="Shape 152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531" name="Shape 15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Bind some input for forward and backward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the method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TankMovementComponent </a:t>
            </a:r>
            <a:r>
              <a:rPr lang="en-GB">
                <a:solidFill>
                  <a:schemeClr val="lt1"/>
                </a:solidFill>
              </a:rPr>
              <a:t>a default on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a protected tank variable to store pointer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this pointer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BlueprintReadOnly </a:t>
            </a:r>
            <a:r>
              <a:rPr lang="en-GB">
                <a:solidFill>
                  <a:schemeClr val="lt1"/>
                </a:solidFill>
              </a:rPr>
              <a:t>pointer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Test that you get a log of +/-1.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and Add a Landscape</a:t>
            </a:r>
          </a:p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if you can find where to add 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Start without using a web search or docs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any settings, we’ll delete and re-add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how long it took you to find.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Wire-up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IntendMoveForward()</a:t>
            </a:r>
          </a:p>
        </p:txBody>
      </p:sp>
      <p:sp>
        <p:nvSpPr>
          <p:cNvPr id="1537" name="Shape 15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some input for forward and backward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the method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BlueprintCallable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TankMovementComponent </a:t>
            </a:r>
            <a:r>
              <a:rPr lang="en-GB"/>
              <a:t>a default on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 protected tank variable to store pointer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Make this pointer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BlueprintReadOnly </a:t>
            </a:r>
            <a:r>
              <a:rPr lang="en-GB">
                <a:solidFill>
                  <a:schemeClr val="lt1"/>
                </a:solidFill>
              </a:rPr>
              <a:t>pointer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Test that you get a log of +/-1.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Creating C++ Variables For Use In BP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5"/>
              </a:rPr>
              <a:t>BlueprintCallable docs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Better Component Architecture</a:t>
            </a:r>
          </a:p>
        </p:txBody>
      </p:sp>
      <p:sp>
        <p:nvSpPr>
          <p:cNvPr id="1550" name="Shape 155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556" name="Shape 15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Actor components require instance references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were passing these references from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But we could equally keep them locally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to composing our actor in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an initialise method for aiming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works and hail the simpler code.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Component Architecture</a:t>
            </a:r>
          </a:p>
        </p:txBody>
      </p:sp>
      <p:sp>
        <p:nvSpPr>
          <p:cNvPr id="1562" name="Shape 1562"/>
          <p:cNvSpPr/>
          <p:nvPr/>
        </p:nvSpPr>
        <p:spPr>
          <a:xfrm>
            <a:off x="4879450" y="607160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</a:t>
            </a:r>
          </a:p>
        </p:txBody>
      </p:sp>
      <p:cxnSp>
        <p:nvCxnSpPr>
          <p:cNvPr id="1563" name="Shape 1563"/>
          <p:cNvCxnSpPr>
            <a:stCxn id="1564" idx="2"/>
            <a:endCxn id="1562" idx="0"/>
          </p:cNvCxnSpPr>
          <p:nvPr/>
        </p:nvCxnSpPr>
        <p:spPr>
          <a:xfrm flipH="1">
            <a:off x="6098025" y="3596400"/>
            <a:ext cx="298320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5" name="Shape 1565"/>
          <p:cNvSpPr txBox="1"/>
          <p:nvPr/>
        </p:nvSpPr>
        <p:spPr>
          <a:xfrm>
            <a:off x="4332202" y="4153850"/>
            <a:ext cx="3171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0000"/>
                </a:solidFill>
              </a:rPr>
              <a:t>Pass References</a:t>
            </a:r>
          </a:p>
        </p:txBody>
      </p:sp>
      <p:sp>
        <p:nvSpPr>
          <p:cNvPr id="1564" name="Shape 1564"/>
          <p:cNvSpPr/>
          <p:nvPr/>
        </p:nvSpPr>
        <p:spPr>
          <a:xfrm>
            <a:off x="6098025" y="2577600"/>
            <a:ext cx="59664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1566" name="Shape 1566"/>
          <p:cNvSpPr/>
          <p:nvPr/>
        </p:nvSpPr>
        <p:spPr>
          <a:xfrm>
            <a:off x="7862650" y="607165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Movement</a:t>
            </a:r>
          </a:p>
        </p:txBody>
      </p:sp>
      <p:sp>
        <p:nvSpPr>
          <p:cNvPr id="1567" name="Shape 1567"/>
          <p:cNvSpPr/>
          <p:nvPr/>
        </p:nvSpPr>
        <p:spPr>
          <a:xfrm>
            <a:off x="10845850" y="607165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Component X</a:t>
            </a:r>
          </a:p>
        </p:txBody>
      </p:sp>
      <p:cxnSp>
        <p:nvCxnSpPr>
          <p:cNvPr id="1568" name="Shape 1568"/>
          <p:cNvCxnSpPr>
            <a:stCxn id="1564" idx="2"/>
            <a:endCxn id="1566" idx="0"/>
          </p:cNvCxnSpPr>
          <p:nvPr/>
        </p:nvCxnSpPr>
        <p:spPr>
          <a:xfrm>
            <a:off x="9081225" y="3596400"/>
            <a:ext cx="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9" name="Shape 1569"/>
          <p:cNvCxnSpPr>
            <a:stCxn id="1564" idx="2"/>
            <a:endCxn id="1567" idx="0"/>
          </p:cNvCxnSpPr>
          <p:nvPr/>
        </p:nvCxnSpPr>
        <p:spPr>
          <a:xfrm>
            <a:off x="9081225" y="3596400"/>
            <a:ext cx="298320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0" name="Shape 1570"/>
          <p:cNvSpPr/>
          <p:nvPr/>
        </p:nvSpPr>
        <p:spPr>
          <a:xfrm>
            <a:off x="48794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1571" name="Shape 1571"/>
          <p:cNvSpPr/>
          <p:nvPr/>
        </p:nvSpPr>
        <p:spPr>
          <a:xfrm>
            <a:off x="78626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Left Track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Right Track</a:t>
            </a:r>
          </a:p>
        </p:txBody>
      </p:sp>
      <p:sp>
        <p:nvSpPr>
          <p:cNvPr id="1572" name="Shape 1572"/>
          <p:cNvSpPr/>
          <p:nvPr/>
        </p:nvSpPr>
        <p:spPr>
          <a:xfrm>
            <a:off x="108458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Other Things!</a:t>
            </a:r>
          </a:p>
        </p:txBody>
      </p:sp>
      <p:cxnSp>
        <p:nvCxnSpPr>
          <p:cNvPr id="1573" name="Shape 1573"/>
          <p:cNvCxnSpPr>
            <a:stCxn id="1570" idx="1"/>
            <a:endCxn id="1564" idx="1"/>
          </p:cNvCxnSpPr>
          <p:nvPr/>
        </p:nvCxnSpPr>
        <p:spPr>
          <a:xfrm flipH="1" rot="10800000">
            <a:off x="4879450" y="3087000"/>
            <a:ext cx="1218600" cy="4512600"/>
          </a:xfrm>
          <a:prstGeom prst="curvedConnector3">
            <a:avLst>
              <a:gd fmla="val -95618" name="adj1"/>
            </a:avLst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4" name="Shape 1574"/>
          <p:cNvCxnSpPr>
            <a:stCxn id="1571" idx="2"/>
            <a:endCxn id="1564" idx="1"/>
          </p:cNvCxnSpPr>
          <p:nvPr/>
        </p:nvCxnSpPr>
        <p:spPr>
          <a:xfrm flipH="1" rot="5400000">
            <a:off x="5078650" y="4106400"/>
            <a:ext cx="5022000" cy="2983200"/>
          </a:xfrm>
          <a:prstGeom prst="curvedConnector4">
            <a:avLst>
              <a:gd fmla="val -9483" name="adj1"/>
              <a:gd fmla="val 207941" name="adj2"/>
            </a:avLst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5" name="Shape 1575"/>
          <p:cNvCxnSpPr>
            <a:stCxn id="1572" idx="2"/>
            <a:endCxn id="1564" idx="1"/>
          </p:cNvCxnSpPr>
          <p:nvPr/>
        </p:nvCxnSpPr>
        <p:spPr>
          <a:xfrm flipH="1" rot="5400000">
            <a:off x="6570250" y="2614800"/>
            <a:ext cx="5022000" cy="5966400"/>
          </a:xfrm>
          <a:prstGeom prst="curvedConnector4">
            <a:avLst>
              <a:gd fmla="val -15369" name="adj1"/>
              <a:gd fmla="val 169430" name="adj2"/>
            </a:avLst>
          </a:prstGeom>
          <a:noFill/>
          <a:ln cap="flat" cmpd="sng" w="28575">
            <a:solidFill>
              <a:srgbClr val="D9D9D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6" name="Shape 1576"/>
          <p:cNvSpPr txBox="1"/>
          <p:nvPr/>
        </p:nvSpPr>
        <p:spPr>
          <a:xfrm>
            <a:off x="11014152" y="4153850"/>
            <a:ext cx="3171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D9D9D9"/>
                </a:solidFill>
              </a:rPr>
              <a:t>Call Methods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Finish The Movement</a:t>
            </a:r>
          </a:p>
        </p:txBody>
      </p:sp>
      <p:sp>
        <p:nvSpPr>
          <p:cNvPr id="1582" name="Shape 158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IntendMoveForward()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sure the tank moves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the speed is variable.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Completing Manual Tank Movement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594" name="Shape 15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IntendTurnRight()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firing input to the “A button”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we can move manually with fly-by-wire.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Introducing AI Pathfinding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606" name="Shape 160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Pathfinding is finding the shortest possible path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requires some (artificial) intelligence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 pathfinding must happen on a navmesh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Adding Nav Mesh Bounds to the level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An overview of how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MoveToActor()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RequestDirectMove()</a:t>
            </a:r>
            <a:r>
              <a:rPr lang="en-GB"/>
              <a:t> work.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Landscape Setup &amp; Scaling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Place Your Nav Mesh Bounds Volume</a:t>
            </a:r>
          </a:p>
        </p:txBody>
      </p:sp>
      <p:sp>
        <p:nvSpPr>
          <p:cNvPr id="1612" name="Shape 161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Place a 100 x 100m bounds volume in the world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sure you have obstruction(s) e.g. hills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the effect of raising and lowering the volume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Leave Player Start and at least 1 AI tank are inside.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/>
          <p:nvPr/>
        </p:nvSpPr>
        <p:spPr>
          <a:xfrm>
            <a:off x="1413600" y="2260250"/>
            <a:ext cx="15432000" cy="7023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Navmesh</a:t>
            </a:r>
          </a:p>
        </p:txBody>
      </p:sp>
      <p:sp>
        <p:nvSpPr>
          <p:cNvPr id="1618" name="Shape 161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We’re Using Pathfinding</a:t>
            </a:r>
          </a:p>
        </p:txBody>
      </p:sp>
      <p:sp>
        <p:nvSpPr>
          <p:cNvPr id="1619" name="Shape 1619"/>
          <p:cNvSpPr/>
          <p:nvPr/>
        </p:nvSpPr>
        <p:spPr>
          <a:xfrm>
            <a:off x="11685850" y="2803750"/>
            <a:ext cx="4533000" cy="554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Movement Component</a:t>
            </a:r>
          </a:p>
        </p:txBody>
      </p:sp>
      <p:sp>
        <p:nvSpPr>
          <p:cNvPr id="1620" name="Shape 1620"/>
          <p:cNvSpPr/>
          <p:nvPr/>
        </p:nvSpPr>
        <p:spPr>
          <a:xfrm>
            <a:off x="12021550" y="3175150"/>
            <a:ext cx="3861600" cy="12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Nav Movement Component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2021550" y="4429150"/>
            <a:ext cx="3861600" cy="2462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RequestDirectMove()</a:t>
            </a:r>
          </a:p>
        </p:txBody>
      </p:sp>
      <p:sp>
        <p:nvSpPr>
          <p:cNvPr id="1622" name="Shape 1622"/>
          <p:cNvSpPr/>
          <p:nvPr/>
        </p:nvSpPr>
        <p:spPr>
          <a:xfrm>
            <a:off x="2008800" y="2803750"/>
            <a:ext cx="4533000" cy="5544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1623" name="Shape 1623"/>
          <p:cNvSpPr/>
          <p:nvPr/>
        </p:nvSpPr>
        <p:spPr>
          <a:xfrm>
            <a:off x="2344500" y="3175150"/>
            <a:ext cx="3861600" cy="12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1624" name="Shape 1624"/>
          <p:cNvSpPr/>
          <p:nvPr/>
        </p:nvSpPr>
        <p:spPr>
          <a:xfrm>
            <a:off x="2344500" y="4429150"/>
            <a:ext cx="3861600" cy="2462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MoveToActor()</a:t>
            </a:r>
          </a:p>
        </p:txBody>
      </p:sp>
      <p:sp>
        <p:nvSpPr>
          <p:cNvPr id="1625" name="Shape 1625"/>
          <p:cNvSpPr/>
          <p:nvPr/>
        </p:nvSpPr>
        <p:spPr>
          <a:xfrm>
            <a:off x="7219400" y="4385300"/>
            <a:ext cx="3788856" cy="2550096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Pathfinding Logic</a:t>
            </a:r>
          </a:p>
        </p:txBody>
      </p:sp>
      <p:cxnSp>
        <p:nvCxnSpPr>
          <p:cNvPr id="1626" name="Shape 1626"/>
          <p:cNvCxnSpPr>
            <a:stCxn id="1624" idx="3"/>
            <a:endCxn id="1625" idx="2"/>
          </p:cNvCxnSpPr>
          <p:nvPr/>
        </p:nvCxnSpPr>
        <p:spPr>
          <a:xfrm>
            <a:off x="6206100" y="5660350"/>
            <a:ext cx="102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7" name="Shape 1627"/>
          <p:cNvCxnSpPr>
            <a:stCxn id="1625" idx="0"/>
            <a:endCxn id="1621" idx="1"/>
          </p:cNvCxnSpPr>
          <p:nvPr/>
        </p:nvCxnSpPr>
        <p:spPr>
          <a:xfrm>
            <a:off x="11005099" y="5660348"/>
            <a:ext cx="101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3" name="Shape 16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634" name="Shape 1634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Unreal’s Volumes Documentation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5"/>
              </a:rPr>
              <a:t>A* Pathfinding on Wikipedia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Shape 163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Dissecting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RequestDirectMove()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646" name="Shape 164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have access to Unreal’s source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Let’s look into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UNavMovementComponent.h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We’re looking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RequestDirectMove()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We’ll override it without calling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can then get the golden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MoveVelocity </a:t>
            </a:r>
            <a:r>
              <a:rPr lang="en-GB"/>
              <a:t>vector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AI tanks can now use our fly-by-wire controls!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1413600" y="2260250"/>
            <a:ext cx="15432000" cy="7023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Navmesh</a:t>
            </a:r>
          </a:p>
        </p:txBody>
      </p:sp>
      <p:sp>
        <p:nvSpPr>
          <p:cNvPr id="1652" name="Shape 165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We’re Using Pathfinding</a:t>
            </a:r>
          </a:p>
        </p:txBody>
      </p:sp>
      <p:sp>
        <p:nvSpPr>
          <p:cNvPr id="1653" name="Shape 1653"/>
          <p:cNvSpPr/>
          <p:nvPr/>
        </p:nvSpPr>
        <p:spPr>
          <a:xfrm>
            <a:off x="11685850" y="2803750"/>
            <a:ext cx="4533000" cy="554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Movement Component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12021550" y="3175150"/>
            <a:ext cx="3861600" cy="12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Nav Movement Component</a:t>
            </a:r>
          </a:p>
        </p:txBody>
      </p:sp>
      <p:sp>
        <p:nvSpPr>
          <p:cNvPr id="1655" name="Shape 1655"/>
          <p:cNvSpPr/>
          <p:nvPr/>
        </p:nvSpPr>
        <p:spPr>
          <a:xfrm>
            <a:off x="12021550" y="4429150"/>
            <a:ext cx="3861600" cy="2462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RequestDirectMove()</a:t>
            </a:r>
          </a:p>
        </p:txBody>
      </p:sp>
      <p:sp>
        <p:nvSpPr>
          <p:cNvPr id="1656" name="Shape 1656"/>
          <p:cNvSpPr/>
          <p:nvPr/>
        </p:nvSpPr>
        <p:spPr>
          <a:xfrm>
            <a:off x="2008800" y="2803750"/>
            <a:ext cx="4533000" cy="5544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1657" name="Shape 1657"/>
          <p:cNvSpPr/>
          <p:nvPr/>
        </p:nvSpPr>
        <p:spPr>
          <a:xfrm>
            <a:off x="2344500" y="3175150"/>
            <a:ext cx="3861600" cy="12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1658" name="Shape 1658"/>
          <p:cNvSpPr/>
          <p:nvPr/>
        </p:nvSpPr>
        <p:spPr>
          <a:xfrm>
            <a:off x="2344500" y="4429150"/>
            <a:ext cx="3861600" cy="2462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MoveToActor()</a:t>
            </a:r>
          </a:p>
        </p:txBody>
      </p:sp>
      <p:sp>
        <p:nvSpPr>
          <p:cNvPr id="1659" name="Shape 1659"/>
          <p:cNvSpPr/>
          <p:nvPr/>
        </p:nvSpPr>
        <p:spPr>
          <a:xfrm>
            <a:off x="7219400" y="4385300"/>
            <a:ext cx="3788856" cy="2550096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Pathfinding Logic</a:t>
            </a:r>
          </a:p>
        </p:txBody>
      </p:sp>
      <p:cxnSp>
        <p:nvCxnSpPr>
          <p:cNvPr id="1660" name="Shape 1660"/>
          <p:cNvCxnSpPr>
            <a:stCxn id="1658" idx="3"/>
            <a:endCxn id="1659" idx="2"/>
          </p:cNvCxnSpPr>
          <p:nvPr/>
        </p:nvCxnSpPr>
        <p:spPr>
          <a:xfrm>
            <a:off x="6206100" y="5660350"/>
            <a:ext cx="102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1" name="Shape 1661"/>
          <p:cNvCxnSpPr>
            <a:stCxn id="1659" idx="0"/>
            <a:endCxn id="1655" idx="1"/>
          </p:cNvCxnSpPr>
          <p:nvPr/>
        </p:nvCxnSpPr>
        <p:spPr>
          <a:xfrm>
            <a:off x="11005099" y="5660348"/>
            <a:ext cx="101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RequestDirectMove()</a:t>
            </a:r>
            <a:r>
              <a:rPr lang="en-GB"/>
              <a:t> Signature</a:t>
            </a:r>
          </a:p>
        </p:txBody>
      </p:sp>
      <p:sp>
        <p:nvSpPr>
          <p:cNvPr id="1667" name="Shape 166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NavMovementComponent.h </a:t>
            </a:r>
            <a:r>
              <a:rPr lang="en-GB"/>
              <a:t>file*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Copy the signature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RequestDirectMove()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Override it in your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TankMovementComponent.h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No need to call Super this time, we’re replacing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Log the tank name  and value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MoveVelocity.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*</a:t>
            </a:r>
            <a:r>
              <a:rPr b="1" lang="en-GB" sz="3600">
                <a:solidFill>
                  <a:schemeClr val="lt1"/>
                </a:solidFill>
              </a:rPr>
              <a:t>Engine &gt; UE4 &gt; Source &gt; Runtime &gt; Engine &gt; Classes &gt; GameFrameWork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DotProduct()</a:t>
            </a:r>
            <a:r>
              <a:rPr lang="en-GB"/>
              <a:t> Vector Operator</a:t>
            </a:r>
          </a:p>
        </p:txBody>
      </p:sp>
      <p:sp>
        <p:nvSpPr>
          <p:cNvPr id="1673" name="Shape 1673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679" name="Shape 167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Focusing on controlling forward speed of AI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target in front, move forward full speed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target to side, don’t move forward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Vary smoothly in-between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sounds like a cosine function to me!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FVector::DotProduct()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Cosine Function</a:t>
            </a:r>
          </a:p>
        </p:txBody>
      </p:sp>
      <p:sp>
        <p:nvSpPr>
          <p:cNvPr id="1685" name="Shape 1685"/>
          <p:cNvSpPr txBox="1"/>
          <p:nvPr>
            <p:ph idx="1" type="body"/>
          </p:nvPr>
        </p:nvSpPr>
        <p:spPr>
          <a:xfrm>
            <a:off x="9850399" y="2214250"/>
            <a:ext cx="73596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X-axis:</a:t>
            </a:r>
            <a:r>
              <a:rPr lang="en-GB"/>
              <a:t> Angle between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AIForwardIntention</a:t>
            </a:r>
            <a:r>
              <a:rPr lang="en-GB"/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TankForward</a:t>
            </a:r>
            <a:b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Y-axis:</a:t>
            </a:r>
            <a:r>
              <a:rPr lang="en-GB"/>
              <a:t>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GB"/>
              <a:t>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IntendMoveForward()</a:t>
            </a:r>
          </a:p>
        </p:txBody>
      </p:sp>
      <p:pic>
        <p:nvPicPr>
          <p:cNvPr id="1686" name="Shape 1686"/>
          <p:cNvPicPr preferRelativeResize="0"/>
          <p:nvPr/>
        </p:nvPicPr>
        <p:blipFill rotWithShape="1">
          <a:blip r:embed="rId3">
            <a:alphaModFix/>
          </a:blip>
          <a:srcRect b="4698" l="0" r="0" t="0"/>
          <a:stretch/>
        </p:blipFill>
        <p:spPr>
          <a:xfrm>
            <a:off x="860050" y="2766975"/>
            <a:ext cx="8428701" cy="60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change position &amp; rotation later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Scale will impact terrain size, so set on creation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to choose your “Section Size”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effect of the “Number of Components”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Creating a landscape of a specific scale.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hape 16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Vector Dot Product</a:t>
            </a:r>
          </a:p>
        </p:txBody>
      </p:sp>
      <p:graphicFrame>
        <p:nvGraphicFramePr>
          <p:cNvPr id="1692" name="Shape 1692"/>
          <p:cNvGraphicFramePr/>
          <p:nvPr/>
        </p:nvGraphicFramePr>
        <p:xfrm>
          <a:off x="1159750" y="20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1386600"/>
                <a:gridCol w="1808900"/>
                <a:gridCol w="1743100"/>
                <a:gridCol w="5075150"/>
                <a:gridCol w="6052550"/>
              </a:tblGrid>
              <a:tr h="778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Interpretation &amp; Notes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Diagram</a:t>
                      </a:r>
                    </a:p>
                  </a:txBody>
                  <a:tcPr marT="182850" marB="182850" marR="182850" marL="182850"/>
                </a:tc>
              </a:tr>
              <a:tr h="3114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2 x FVector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Float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Projection of one vector onto the other, “parellness”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Maximum when vectors are parallel, and zero when they are perpendicular. Cos 𝞱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pSp>
        <p:nvGrpSpPr>
          <p:cNvPr id="1693" name="Shape 1693"/>
          <p:cNvGrpSpPr/>
          <p:nvPr/>
        </p:nvGrpSpPr>
        <p:grpSpPr>
          <a:xfrm>
            <a:off x="12468500" y="2900870"/>
            <a:ext cx="3707400" cy="2952576"/>
            <a:chOff x="6234250" y="1405000"/>
            <a:chExt cx="1853700" cy="1527300"/>
          </a:xfrm>
        </p:grpSpPr>
        <p:sp>
          <p:nvSpPr>
            <p:cNvPr id="1694" name="Shape 1694"/>
            <p:cNvSpPr/>
            <p:nvPr/>
          </p:nvSpPr>
          <p:spPr>
            <a:xfrm>
              <a:off x="6234250" y="1405000"/>
              <a:ext cx="1853700" cy="152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95" name="Shape 16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5913" y="1557025"/>
              <a:ext cx="1642575" cy="1314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6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50" y="6065025"/>
            <a:ext cx="10439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FVector::DotProduct()</a:t>
            </a:r>
          </a:p>
        </p:txBody>
      </p:sp>
      <p:sp>
        <p:nvSpPr>
          <p:cNvPr id="1702" name="Shape 170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AIForwardIntention</a:t>
            </a:r>
            <a:r>
              <a:rPr lang="en-GB">
                <a:solidFill>
                  <a:schemeClr val="lt1"/>
                </a:solidFill>
              </a:rPr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TankForward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Feed the result into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IntendMoveForward()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Share the resulting movement with the community.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8" name="Shape 17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709" name="Shape 1709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Dot Product Scalar Projection on Wikipedia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CrossProduct()</a:t>
            </a:r>
            <a:r>
              <a:rPr lang="en-GB">
                <a:solidFill>
                  <a:schemeClr val="lt1"/>
                </a:solidFill>
              </a:rPr>
              <a:t> Vector Operator</a:t>
            </a:r>
          </a:p>
        </p:txBody>
      </p:sp>
      <p:sp>
        <p:nvSpPr>
          <p:cNvPr id="1715" name="Shape 171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721" name="Shape 172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Focusing on controlling turning of AI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target in front or behind* don’t rotate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target to side rotate at full speed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the behaviour of a sin function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FVector::CrossProduct()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3600">
                <a:solidFill>
                  <a:schemeClr val="lt1"/>
                </a:solidFill>
              </a:rPr>
              <a:t>* If behind once any rotation starts it will continue.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Sine Function</a:t>
            </a:r>
          </a:p>
        </p:txBody>
      </p:sp>
      <p:sp>
        <p:nvSpPr>
          <p:cNvPr id="1727" name="Shape 1727"/>
          <p:cNvSpPr txBox="1"/>
          <p:nvPr>
            <p:ph idx="1" type="body"/>
          </p:nvPr>
        </p:nvSpPr>
        <p:spPr>
          <a:xfrm>
            <a:off x="9850399" y="2214250"/>
            <a:ext cx="73596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X-axis:</a:t>
            </a:r>
            <a:r>
              <a:rPr lang="en-GB"/>
              <a:t> Angle between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AIForwardIntention</a:t>
            </a:r>
            <a:r>
              <a:rPr lang="en-GB"/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TankForward</a:t>
            </a:r>
            <a:b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Y-axis:</a:t>
            </a:r>
            <a:r>
              <a:rPr lang="en-GB"/>
              <a:t>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Throw </a:t>
            </a:r>
            <a:r>
              <a:rPr lang="en-GB"/>
              <a:t>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IntendTurnRight()</a:t>
            </a:r>
          </a:p>
        </p:txBody>
      </p:sp>
      <p:pic>
        <p:nvPicPr>
          <p:cNvPr id="1728" name="Shape 17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50" y="3277948"/>
            <a:ext cx="8532450" cy="4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The Vector Cross Product</a:t>
            </a:r>
          </a:p>
        </p:txBody>
      </p:sp>
      <p:graphicFrame>
        <p:nvGraphicFramePr>
          <p:cNvPr id="1734" name="Shape 1734"/>
          <p:cNvGraphicFramePr/>
          <p:nvPr/>
        </p:nvGraphicFramePr>
        <p:xfrm>
          <a:off x="1148900" y="54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1386600"/>
                <a:gridCol w="1808900"/>
                <a:gridCol w="1743100"/>
                <a:gridCol w="5075150"/>
                <a:gridCol w="6052550"/>
              </a:tblGrid>
              <a:tr h="845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Interpretation &amp; Notes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Diagram</a:t>
                      </a:r>
                    </a:p>
                  </a:txBody>
                  <a:tcPr marT="182850" marB="182850" marR="182850" marL="182850"/>
                </a:tc>
              </a:tr>
              <a:tr h="3177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Cross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2 x FVector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Order matters.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FVector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“perpendicularity”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Maximum when vectors are perpendicular, zero when they are parallel. Always orthogonal to both. Sin 𝞱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pic>
        <p:nvPicPr>
          <p:cNvPr id="1735" name="Shape 1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300" y="6342750"/>
            <a:ext cx="3113800" cy="3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Shape 1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903" y="2646228"/>
            <a:ext cx="10344284" cy="23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Shape 17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Cross &amp; Dot Products Compared</a:t>
            </a:r>
          </a:p>
        </p:txBody>
      </p:sp>
      <p:graphicFrame>
        <p:nvGraphicFramePr>
          <p:cNvPr id="1742" name="Shape 1742"/>
          <p:cNvGraphicFramePr/>
          <p:nvPr/>
        </p:nvGraphicFramePr>
        <p:xfrm>
          <a:off x="1159750" y="20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1386600"/>
                <a:gridCol w="1808900"/>
                <a:gridCol w="1743100"/>
                <a:gridCol w="5075150"/>
                <a:gridCol w="6052550"/>
              </a:tblGrid>
              <a:tr h="845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Interpretation &amp; Notes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Diagram</a:t>
                      </a:r>
                    </a:p>
                  </a:txBody>
                  <a:tcPr marT="182850" marB="182850" marR="182850" marL="182850"/>
                </a:tc>
              </a:tr>
              <a:tr h="3381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Dot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2 x FVector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Float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Projection of one vector onto the other, “parellness”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Maximum when vectors are parallel, and zero when they are perpendicular. Cos 𝞱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3177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Cross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2 x FVector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Order matters.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FVector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“perpendicularity”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Maximum when vectors are perpendicular, zero when they are parallel. Always orthogonal to both. Sin 𝞱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grpSp>
        <p:nvGrpSpPr>
          <p:cNvPr id="1743" name="Shape 1743"/>
          <p:cNvGrpSpPr/>
          <p:nvPr/>
        </p:nvGrpSpPr>
        <p:grpSpPr>
          <a:xfrm>
            <a:off x="12468500" y="3078820"/>
            <a:ext cx="3707400" cy="2952576"/>
            <a:chOff x="6234250" y="1405000"/>
            <a:chExt cx="1853700" cy="1527300"/>
          </a:xfrm>
        </p:grpSpPr>
        <p:sp>
          <p:nvSpPr>
            <p:cNvPr id="1744" name="Shape 1744"/>
            <p:cNvSpPr/>
            <p:nvPr/>
          </p:nvSpPr>
          <p:spPr>
            <a:xfrm>
              <a:off x="6234250" y="1405000"/>
              <a:ext cx="1853700" cy="152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45" name="Shape 17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5913" y="1557025"/>
              <a:ext cx="1642575" cy="1314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6" name="Shape 17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5300" y="6342750"/>
            <a:ext cx="3113800" cy="3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Shape 175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FVector::CrossProduct()</a:t>
            </a:r>
          </a:p>
        </p:txBody>
      </p:sp>
      <p:sp>
        <p:nvSpPr>
          <p:cNvPr id="1752" name="Shape 175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Cross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AIForwardIntention</a:t>
            </a:r>
            <a:r>
              <a:rPr lang="en-GB">
                <a:solidFill>
                  <a:schemeClr val="lt1"/>
                </a:solidFill>
              </a:rPr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TankForward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Find the Z component of the resulting vector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Feed the result into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IntendTurnRight()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Share the resulting movement with the community.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/>
          <p:nvPr/>
        </p:nvSpPr>
        <p:spPr>
          <a:xfrm>
            <a:off x="948600" y="2065350"/>
            <a:ext cx="16366800" cy="7432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8" name="Shape 175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Lecture Resources</a:t>
            </a:r>
          </a:p>
        </p:txBody>
      </p:sp>
      <p:sp>
        <p:nvSpPr>
          <p:cNvPr id="1759" name="Shape 1759"/>
          <p:cNvSpPr txBox="1"/>
          <p:nvPr>
            <p:ph idx="1" type="body"/>
          </p:nvPr>
        </p:nvSpPr>
        <p:spPr>
          <a:xfrm>
            <a:off x="1377200" y="2214250"/>
            <a:ext cx="15625800" cy="698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3"/>
              </a:rPr>
              <a:t>Community Discussions</a:t>
            </a:r>
            <a:r>
              <a:rPr lang="en-GB" sz="3600">
                <a:solidFill>
                  <a:srgbClr val="000000"/>
                </a:solidFill>
              </a:rPr>
              <a:t> (for intros, shares, discussions, tips etc)</a:t>
            </a:r>
          </a:p>
          <a:p>
            <a:pPr indent="-6858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sz="3600" u="sng">
                <a:solidFill>
                  <a:schemeClr val="hlink"/>
                </a:solidFill>
                <a:hlinkClick r:id="rId4"/>
              </a:rPr>
              <a:t>Cross Product Animation on Wikipedia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Your Landscape</a:t>
            </a: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 about 1000m square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each quad 0.5m in size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8x8=64 components (like a chess board)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Finalising Your Class Code</a:t>
            </a:r>
          </a:p>
        </p:txBody>
      </p:sp>
      <p:sp>
        <p:nvSpPr>
          <p:cNvPr id="1765" name="Shape 176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4.12.4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Shape 17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771" name="Shape 177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Private, protected or public? Use the safest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UPROPERY / UFUNCTION needed? Use “”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>
                <a:solidFill>
                  <a:schemeClr val="lt1"/>
                </a:solidFill>
              </a:rPr>
              <a:t> and forward declarations required?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to Use Blueprint Variables</a:t>
            </a:r>
          </a:p>
        </p:txBody>
      </p:sp>
      <p:sp>
        <p:nvSpPr>
          <p:cNvPr id="1777" name="Shape 1777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Shape 17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783" name="Shape 17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“what’s the least fun thing about this?”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One thing is not knowing if you can fire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to change crosshair colour in blueprint…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… according to the aiming component state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States: Locked, Aiming, Reloading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Referencing actor component from player UI.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1790" name="Shape 1790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1791" name="Shape 1791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1792" name="Shape 1792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1794" name="Shape 1794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1796" name="Shape 1796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7" name="Shape 1797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Shape 180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Our Crosshair Gets Its Colour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682100" y="3030050"/>
            <a:ext cx="2988000" cy="12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cxnSp>
        <p:nvCxnSpPr>
          <p:cNvPr id="1805" name="Shape 1805"/>
          <p:cNvCxnSpPr>
            <a:stCxn id="1804" idx="3"/>
          </p:cNvCxnSpPr>
          <p:nvPr/>
        </p:nvCxnSpPr>
        <p:spPr>
          <a:xfrm>
            <a:off x="7670100" y="3657050"/>
            <a:ext cx="294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6" name="Shape 1806"/>
          <p:cNvSpPr/>
          <p:nvPr/>
        </p:nvSpPr>
        <p:spPr>
          <a:xfrm>
            <a:off x="10617900" y="3030050"/>
            <a:ext cx="2988000" cy="12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UI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Widget</a:t>
            </a:r>
          </a:p>
        </p:txBody>
      </p:sp>
      <p:sp>
        <p:nvSpPr>
          <p:cNvPr id="1807" name="Shape 1807"/>
          <p:cNvSpPr/>
          <p:nvPr/>
        </p:nvSpPr>
        <p:spPr>
          <a:xfrm>
            <a:off x="4682100" y="5961750"/>
            <a:ext cx="2988000" cy="12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1808" name="Shape 1808"/>
          <p:cNvCxnSpPr>
            <a:stCxn id="1804" idx="2"/>
            <a:endCxn id="1807" idx="0"/>
          </p:cNvCxnSpPr>
          <p:nvPr/>
        </p:nvCxnSpPr>
        <p:spPr>
          <a:xfrm>
            <a:off x="6176100" y="4284050"/>
            <a:ext cx="0" cy="16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9" name="Shape 1809"/>
          <p:cNvSpPr txBox="1"/>
          <p:nvPr/>
        </p:nvSpPr>
        <p:spPr>
          <a:xfrm>
            <a:off x="6176100" y="4661800"/>
            <a:ext cx="29478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1810" name="Shape 1810"/>
          <p:cNvSpPr txBox="1"/>
          <p:nvPr/>
        </p:nvSpPr>
        <p:spPr>
          <a:xfrm>
            <a:off x="7583800" y="2896188"/>
            <a:ext cx="2947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Creates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4682100" y="7215750"/>
            <a:ext cx="2988000" cy="12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1812" name="Shape 1812"/>
          <p:cNvSpPr/>
          <p:nvPr/>
        </p:nvSpPr>
        <p:spPr>
          <a:xfrm>
            <a:off x="10617900" y="4284050"/>
            <a:ext cx="2988000" cy="125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BP Variable</a:t>
            </a:r>
          </a:p>
        </p:txBody>
      </p:sp>
      <p:cxnSp>
        <p:nvCxnSpPr>
          <p:cNvPr id="1813" name="Shape 1813"/>
          <p:cNvCxnSpPr>
            <a:stCxn id="1812" idx="2"/>
            <a:endCxn id="1811" idx="3"/>
          </p:cNvCxnSpPr>
          <p:nvPr/>
        </p:nvCxnSpPr>
        <p:spPr>
          <a:xfrm rot="5400000">
            <a:off x="8738700" y="4469450"/>
            <a:ext cx="2304600" cy="4441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Shape 181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Wire Up Get Aim Point Color...</a:t>
            </a:r>
          </a:p>
        </p:txBody>
      </p:sp>
      <p:sp>
        <p:nvSpPr>
          <p:cNvPr id="1819" name="Shape 181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Wire the rest of this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that it works by changing the index and observing the crosshair colour change.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Shape 182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Enum(erations) in UE4</a:t>
            </a:r>
          </a:p>
        </p:txBody>
      </p:sp>
      <p:sp>
        <p:nvSpPr>
          <p:cNvPr id="1825" name="Shape 182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831" name="Shape 18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met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enum class</a:t>
            </a:r>
            <a:r>
              <a:rPr lang="en-GB">
                <a:solidFill>
                  <a:schemeClr val="lt1"/>
                </a:solidFill>
              </a:rPr>
              <a:t> around lecture 35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In Unreal we must annotate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UENUM()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must specify the storage type (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uint8</a:t>
            </a:r>
            <a:r>
              <a:rPr lang="en-GB">
                <a:solidFill>
                  <a:schemeClr val="lt1"/>
                </a:solidFill>
              </a:rPr>
              <a:t>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See Unreal’s coding standards in Resources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we use enums to encode meaning.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EFiringStatus</a:t>
            </a:r>
          </a:p>
        </p:txBody>
      </p:sp>
      <p:sp>
        <p:nvSpPr>
          <p:cNvPr id="1837" name="Shape 18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Use the following pattern...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UENUM()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enum class EThing : uint8 { Thing1, Thing2 };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Specify Locked, Aiming and Reloading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Create a private member &amp; initialise to Reloading.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Landscaping Process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Refactoring our Aiming Component</a:t>
            </a:r>
          </a:p>
        </p:txBody>
      </p:sp>
      <p:sp>
        <p:nvSpPr>
          <p:cNvPr id="1843" name="Shape 1843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849" name="Shape 184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Move away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CreateDefaultSubObject()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aiming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BlueprintSpawanableComponent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Get our code re-compiling as soon as possible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Experience hard crash and add pointer protection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Possibly get exasperated that we can’t find the suspected null-pointer causing the crash.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Refactor the Aiming Component</a:t>
            </a:r>
          </a:p>
        </p:txBody>
      </p:sp>
      <p:sp>
        <p:nvSpPr>
          <p:cNvPr id="1855" name="Shape 185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and move the aiming component to the same architecture as the movement component, that is added in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Don’t worry if you can’t get it working, but see if you can at least get it compiling and then commit.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Component Architecture</a:t>
            </a:r>
          </a:p>
        </p:txBody>
      </p:sp>
      <p:sp>
        <p:nvSpPr>
          <p:cNvPr id="1861" name="Shape 1861"/>
          <p:cNvSpPr/>
          <p:nvPr/>
        </p:nvSpPr>
        <p:spPr>
          <a:xfrm>
            <a:off x="4879450" y="607160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</a:t>
            </a:r>
          </a:p>
        </p:txBody>
      </p:sp>
      <p:cxnSp>
        <p:nvCxnSpPr>
          <p:cNvPr id="1862" name="Shape 1862"/>
          <p:cNvCxnSpPr>
            <a:stCxn id="1863" idx="2"/>
            <a:endCxn id="1861" idx="0"/>
          </p:cNvCxnSpPr>
          <p:nvPr/>
        </p:nvCxnSpPr>
        <p:spPr>
          <a:xfrm flipH="1">
            <a:off x="6098025" y="3596400"/>
            <a:ext cx="298320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3" name="Shape 1863"/>
          <p:cNvSpPr/>
          <p:nvPr/>
        </p:nvSpPr>
        <p:spPr>
          <a:xfrm>
            <a:off x="6098025" y="2577600"/>
            <a:ext cx="59664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1864" name="Shape 1864"/>
          <p:cNvSpPr/>
          <p:nvPr/>
        </p:nvSpPr>
        <p:spPr>
          <a:xfrm>
            <a:off x="7862650" y="607165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Movement</a:t>
            </a:r>
          </a:p>
        </p:txBody>
      </p:sp>
      <p:sp>
        <p:nvSpPr>
          <p:cNvPr id="1865" name="Shape 1865"/>
          <p:cNvSpPr/>
          <p:nvPr/>
        </p:nvSpPr>
        <p:spPr>
          <a:xfrm>
            <a:off x="10845850" y="6071650"/>
            <a:ext cx="2437200" cy="1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Component X</a:t>
            </a:r>
          </a:p>
        </p:txBody>
      </p:sp>
      <p:cxnSp>
        <p:nvCxnSpPr>
          <p:cNvPr id="1866" name="Shape 1866"/>
          <p:cNvCxnSpPr>
            <a:stCxn id="1863" idx="2"/>
            <a:endCxn id="1864" idx="0"/>
          </p:cNvCxnSpPr>
          <p:nvPr/>
        </p:nvCxnSpPr>
        <p:spPr>
          <a:xfrm>
            <a:off x="9081225" y="3596400"/>
            <a:ext cx="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7" name="Shape 1867"/>
          <p:cNvCxnSpPr>
            <a:stCxn id="1863" idx="2"/>
            <a:endCxn id="1865" idx="0"/>
          </p:cNvCxnSpPr>
          <p:nvPr/>
        </p:nvCxnSpPr>
        <p:spPr>
          <a:xfrm>
            <a:off x="9081225" y="3596400"/>
            <a:ext cx="2983200" cy="2475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8" name="Shape 1868"/>
          <p:cNvSpPr/>
          <p:nvPr/>
        </p:nvSpPr>
        <p:spPr>
          <a:xfrm>
            <a:off x="48794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1869" name="Shape 1869"/>
          <p:cNvSpPr/>
          <p:nvPr/>
        </p:nvSpPr>
        <p:spPr>
          <a:xfrm>
            <a:off x="78626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Left Track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Right Track</a:t>
            </a:r>
          </a:p>
        </p:txBody>
      </p:sp>
      <p:sp>
        <p:nvSpPr>
          <p:cNvPr id="1870" name="Shape 1870"/>
          <p:cNvSpPr/>
          <p:nvPr/>
        </p:nvSpPr>
        <p:spPr>
          <a:xfrm>
            <a:off x="10845850" y="7090200"/>
            <a:ext cx="2437200" cy="101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Other Things!</a:t>
            </a:r>
          </a:p>
        </p:txBody>
      </p:sp>
      <p:sp>
        <p:nvSpPr>
          <p:cNvPr id="1871" name="Shape 1871"/>
          <p:cNvSpPr txBox="1"/>
          <p:nvPr/>
        </p:nvSpPr>
        <p:spPr>
          <a:xfrm>
            <a:off x="11014152" y="4153850"/>
            <a:ext cx="3171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D9D9D9"/>
                </a:solidFill>
              </a:rPr>
              <a:t>Call Methods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Attaching a Debugger to Unreal</a:t>
            </a:r>
          </a:p>
        </p:txBody>
      </p:sp>
      <p:sp>
        <p:nvSpPr>
          <p:cNvPr id="1877" name="Shape 1877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883" name="Shape 188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Hard crashes can be difficult to diagnose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Attach your IDE’s debugger to the Unreal editor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it to discover the source (often null pointer)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can also probe using Print in blueprint.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the Pointer Protection</a:t>
            </a:r>
          </a:p>
        </p:txBody>
      </p:sp>
      <p:sp>
        <p:nvSpPr>
          <p:cNvPr id="1889" name="Shape 188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Protect the null pointer we have found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the game still runs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Don’t worry about setting the pointer yet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hape 189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Constructor &amp; Begin Play Timing</a:t>
            </a:r>
          </a:p>
        </p:txBody>
      </p:sp>
      <p:sp>
        <p:nvSpPr>
          <p:cNvPr id="1895" name="Shape 189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901" name="Shape 190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Adding log entries to C++ and BP helps you to uncover the timing over events in the engine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We’re doing this to discover exactly when Construct and Begin Play gets called in both C++ and Blueprint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Note dropped actors are constructed in editor.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Shape 190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Convince Yourself with Logs</a:t>
            </a:r>
          </a:p>
        </p:txBody>
      </p:sp>
      <p:sp>
        <p:nvSpPr>
          <p:cNvPr id="1907" name="Shape 190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Log Construct and Begin Play for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 this both in C++ and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a unique prefix to filter logs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See what order things happen in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Also see the order from the Start Menu.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en-GB"/>
              <a:t>Sculpt: </a:t>
            </a:r>
            <a:r>
              <a:rPr lang="en-GB"/>
              <a:t>hills, valleys &amp; flat areas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en-GB"/>
              <a:t>Smooth, flatten &amp; ramp:</a:t>
            </a:r>
            <a:r>
              <a:rPr lang="en-GB"/>
              <a:t> create useful features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b="1" lang="en-GB"/>
              <a:t>Erosion &amp; noise:</a:t>
            </a:r>
            <a:r>
              <a:rPr lang="en-GB"/>
              <a:t> make it more organic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AutoNum type="arabicPeriod"/>
            </a:pPr>
            <a:r>
              <a:rPr b="1" lang="en-GB">
                <a:solidFill>
                  <a:srgbClr val="666666"/>
                </a:solidFill>
              </a:rPr>
              <a:t>Paint:</a:t>
            </a:r>
            <a:r>
              <a:rPr lang="en-GB">
                <a:solidFill>
                  <a:srgbClr val="666666"/>
                </a:solidFill>
              </a:rPr>
              <a:t> use layered materials</a:t>
            </a:r>
          </a:p>
          <a:p>
            <a:pPr indent="-800100" lvl="0" marL="9144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b="1" lang="en-GB">
                <a:solidFill>
                  <a:srgbClr val="666666"/>
                </a:solidFill>
              </a:rPr>
              <a:t>Details:</a:t>
            </a:r>
            <a:r>
              <a:rPr lang="en-GB">
                <a:solidFill>
                  <a:srgbClr val="666666"/>
                </a:solidFill>
              </a:rPr>
              <a:t> add details (foliage, trees, etc)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Runs When...</a:t>
            </a:r>
          </a:p>
        </p:txBody>
      </p:sp>
      <p:pic>
        <p:nvPicPr>
          <p:cNvPr id="1913" name="Shape 1913"/>
          <p:cNvPicPr preferRelativeResize="0"/>
          <p:nvPr/>
        </p:nvPicPr>
        <p:blipFill rotWithShape="1">
          <a:blip r:embed="rId3">
            <a:alphaModFix/>
          </a:blip>
          <a:srcRect b="0" l="0" r="0" t="4662"/>
          <a:stretch/>
        </p:blipFill>
        <p:spPr>
          <a:xfrm>
            <a:off x="1040100" y="2092900"/>
            <a:ext cx="11274000" cy="3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Shape 19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100" y="6304895"/>
            <a:ext cx="11274000" cy="281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Shape 1915"/>
          <p:cNvSpPr txBox="1"/>
          <p:nvPr/>
        </p:nvSpPr>
        <p:spPr>
          <a:xfrm>
            <a:off x="12469950" y="2092550"/>
            <a:ext cx="4747800" cy="390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Run from Main Menu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algn="ctr">
              <a:spcBef>
                <a:spcPts val="0"/>
              </a:spcBef>
              <a:buNone/>
            </a:pPr>
            <a:r>
              <a:rPr lang="en-GB" sz="2800"/>
              <a:t>Tank 569 is the AI tank</a:t>
            </a:r>
          </a:p>
        </p:txBody>
      </p:sp>
      <p:sp>
        <p:nvSpPr>
          <p:cNvPr id="1916" name="Shape 1916"/>
          <p:cNvSpPr txBox="1"/>
          <p:nvPr/>
        </p:nvSpPr>
        <p:spPr>
          <a:xfrm>
            <a:off x="12469950" y="6304900"/>
            <a:ext cx="4747800" cy="281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Run from BattleGround</a:t>
            </a:r>
          </a:p>
        </p:txBody>
      </p:sp>
      <p:cxnSp>
        <p:nvCxnSpPr>
          <p:cNvPr id="1917" name="Shape 1917"/>
          <p:cNvCxnSpPr/>
          <p:nvPr/>
        </p:nvCxnSpPr>
        <p:spPr>
          <a:xfrm>
            <a:off x="573000" y="4475000"/>
            <a:ext cx="117060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8" name="Shape 1918"/>
          <p:cNvCxnSpPr/>
          <p:nvPr/>
        </p:nvCxnSpPr>
        <p:spPr>
          <a:xfrm>
            <a:off x="593600" y="7344750"/>
            <a:ext cx="117060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Shape 192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Decoupling Your Architecture</a:t>
            </a:r>
          </a:p>
        </p:txBody>
      </p:sp>
      <p:sp>
        <p:nvSpPr>
          <p:cNvPr id="1924" name="Shape 192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Shape 19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930" name="Shape 193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don’t have a Aiming Component reference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It is hard to find a sensible time to set it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Also we don’t </a:t>
            </a:r>
            <a:r>
              <a:rPr b="1" i="1" lang="en-GB">
                <a:solidFill>
                  <a:schemeClr val="lt1"/>
                </a:solidFill>
              </a:rPr>
              <a:t>need</a:t>
            </a:r>
            <a:r>
              <a:rPr lang="en-GB">
                <a:solidFill>
                  <a:schemeClr val="lt1"/>
                </a:solidFill>
              </a:rPr>
              <a:t> the reference on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can Get Components by Class in Blueprint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Mock-up our C++ code in Blueprint.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Shape 1935"/>
          <p:cNvGrpSpPr/>
          <p:nvPr/>
        </p:nvGrpSpPr>
        <p:grpSpPr>
          <a:xfrm>
            <a:off x="1253425" y="1318600"/>
            <a:ext cx="6759000" cy="6759000"/>
            <a:chOff x="626713" y="659300"/>
            <a:chExt cx="3379500" cy="3379500"/>
          </a:xfrm>
        </p:grpSpPr>
        <p:sp>
          <p:nvSpPr>
            <p:cNvPr id="1936" name="Shape 1936"/>
            <p:cNvSpPr/>
            <p:nvPr/>
          </p:nvSpPr>
          <p:spPr>
            <a:xfrm>
              <a:off x="626713" y="659300"/>
              <a:ext cx="3379500" cy="337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 txBox="1"/>
            <p:nvPr/>
          </p:nvSpPr>
          <p:spPr>
            <a:xfrm>
              <a:off x="1552825" y="754050"/>
              <a:ext cx="15273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rIns="182850" wrap="square" tIns="18285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7200"/>
                <a:t>C++</a:t>
              </a:r>
            </a:p>
          </p:txBody>
        </p:sp>
      </p:grpSp>
      <p:grpSp>
        <p:nvGrpSpPr>
          <p:cNvPr id="1938" name="Shape 1938"/>
          <p:cNvGrpSpPr/>
          <p:nvPr/>
        </p:nvGrpSpPr>
        <p:grpSpPr>
          <a:xfrm>
            <a:off x="1253425" y="1318600"/>
            <a:ext cx="6759000" cy="6759000"/>
            <a:chOff x="626713" y="659300"/>
            <a:chExt cx="3379500" cy="3379500"/>
          </a:xfrm>
        </p:grpSpPr>
        <p:sp>
          <p:nvSpPr>
            <p:cNvPr id="1939" name="Shape 1939"/>
            <p:cNvSpPr/>
            <p:nvPr/>
          </p:nvSpPr>
          <p:spPr>
            <a:xfrm rot="10800000">
              <a:off x="626713" y="659300"/>
              <a:ext cx="3379500" cy="337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 txBox="1"/>
            <p:nvPr/>
          </p:nvSpPr>
          <p:spPr>
            <a:xfrm>
              <a:off x="1552825" y="3228975"/>
              <a:ext cx="15273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7200"/>
                <a:t>BP</a:t>
              </a:r>
            </a:p>
          </p:txBody>
        </p:sp>
      </p:grpSp>
      <p:sp>
        <p:nvSpPr>
          <p:cNvPr id="1941" name="Shape 1941"/>
          <p:cNvSpPr txBox="1"/>
          <p:nvPr/>
        </p:nvSpPr>
        <p:spPr>
          <a:xfrm>
            <a:off x="1345250" y="7984950"/>
            <a:ext cx="65754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FFFFFF"/>
                </a:solidFill>
              </a:rPr>
              <a:t>Constructors</a:t>
            </a:r>
          </a:p>
        </p:txBody>
      </p:sp>
      <p:grpSp>
        <p:nvGrpSpPr>
          <p:cNvPr id="1942" name="Shape 1942"/>
          <p:cNvGrpSpPr/>
          <p:nvPr/>
        </p:nvGrpSpPr>
        <p:grpSpPr>
          <a:xfrm>
            <a:off x="10275625" y="1318575"/>
            <a:ext cx="6759000" cy="6759000"/>
            <a:chOff x="5137813" y="659288"/>
            <a:chExt cx="3379500" cy="3379500"/>
          </a:xfrm>
        </p:grpSpPr>
        <p:sp>
          <p:nvSpPr>
            <p:cNvPr id="1943" name="Shape 1943"/>
            <p:cNvSpPr/>
            <p:nvPr/>
          </p:nvSpPr>
          <p:spPr>
            <a:xfrm>
              <a:off x="5137813" y="659288"/>
              <a:ext cx="3379500" cy="337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6063925" y="754038"/>
              <a:ext cx="15273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7200"/>
                <a:t>C++</a:t>
              </a:r>
            </a:p>
          </p:txBody>
        </p:sp>
      </p:grpSp>
      <p:grpSp>
        <p:nvGrpSpPr>
          <p:cNvPr id="1945" name="Shape 1945"/>
          <p:cNvGrpSpPr/>
          <p:nvPr/>
        </p:nvGrpSpPr>
        <p:grpSpPr>
          <a:xfrm>
            <a:off x="10275625" y="1318575"/>
            <a:ext cx="6759000" cy="6759000"/>
            <a:chOff x="5137813" y="659288"/>
            <a:chExt cx="3379500" cy="3379500"/>
          </a:xfrm>
        </p:grpSpPr>
        <p:sp>
          <p:nvSpPr>
            <p:cNvPr id="1946" name="Shape 1946"/>
            <p:cNvSpPr/>
            <p:nvPr/>
          </p:nvSpPr>
          <p:spPr>
            <a:xfrm rot="10800000">
              <a:off x="5137813" y="659288"/>
              <a:ext cx="3379500" cy="337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47" name="Shape 1947"/>
            <p:cNvSpPr txBox="1"/>
            <p:nvPr/>
          </p:nvSpPr>
          <p:spPr>
            <a:xfrm>
              <a:off x="6063925" y="3228963"/>
              <a:ext cx="15273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rIns="182850" wrap="square" tIns="182850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7200"/>
                <a:t>BP</a:t>
              </a:r>
            </a:p>
          </p:txBody>
        </p:sp>
      </p:grpSp>
      <p:sp>
        <p:nvSpPr>
          <p:cNvPr id="1948" name="Shape 1948"/>
          <p:cNvSpPr txBox="1"/>
          <p:nvPr/>
        </p:nvSpPr>
        <p:spPr>
          <a:xfrm>
            <a:off x="10367450" y="7984925"/>
            <a:ext cx="65754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FFFFFF"/>
                </a:solidFill>
              </a:rPr>
              <a:t>Begin Play</a:t>
            </a:r>
          </a:p>
        </p:txBody>
      </p:sp>
      <p:sp>
        <p:nvSpPr>
          <p:cNvPr id="1949" name="Shape 1949"/>
          <p:cNvSpPr/>
          <p:nvPr/>
        </p:nvSpPr>
        <p:spPr>
          <a:xfrm>
            <a:off x="4157300" y="3801825"/>
            <a:ext cx="1485000" cy="188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13073450" y="3801800"/>
            <a:ext cx="1485000" cy="1889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8401550" y="4198300"/>
            <a:ext cx="1485000" cy="9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1332650" y="2404950"/>
            <a:ext cx="6600600" cy="6156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A4C2F4"/>
              </a:solidFill>
            </a:endParaRPr>
          </a:p>
        </p:txBody>
      </p:sp>
      <p:sp>
        <p:nvSpPr>
          <p:cNvPr id="1957" name="Shape 19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Key Object Timing</a:t>
            </a:r>
          </a:p>
        </p:txBody>
      </p:sp>
      <p:grpSp>
        <p:nvGrpSpPr>
          <p:cNvPr id="1958" name="Shape 1958"/>
          <p:cNvGrpSpPr/>
          <p:nvPr/>
        </p:nvGrpSpPr>
        <p:grpSpPr>
          <a:xfrm>
            <a:off x="2059677" y="2766763"/>
            <a:ext cx="1811151" cy="1811128"/>
            <a:chOff x="1029813" y="1506857"/>
            <a:chExt cx="905575" cy="905564"/>
          </a:xfrm>
        </p:grpSpPr>
        <p:sp>
          <p:nvSpPr>
            <p:cNvPr id="1959" name="Shape 1959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60" name="Shape 1960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61" name="Shape 1961"/>
          <p:cNvSpPr/>
          <p:nvPr/>
        </p:nvSpPr>
        <p:spPr>
          <a:xfrm>
            <a:off x="10172950" y="2404950"/>
            <a:ext cx="6600600" cy="615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A4C2F4"/>
              </a:solidFill>
            </a:endParaRPr>
          </a:p>
        </p:txBody>
      </p:sp>
      <p:sp>
        <p:nvSpPr>
          <p:cNvPr id="1962" name="Shape 1962"/>
          <p:cNvSpPr txBox="1"/>
          <p:nvPr/>
        </p:nvSpPr>
        <p:spPr>
          <a:xfrm>
            <a:off x="2059850" y="46930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grpSp>
        <p:nvGrpSpPr>
          <p:cNvPr id="1963" name="Shape 1963"/>
          <p:cNvGrpSpPr/>
          <p:nvPr/>
        </p:nvGrpSpPr>
        <p:grpSpPr>
          <a:xfrm>
            <a:off x="2059677" y="5717363"/>
            <a:ext cx="1811151" cy="1811128"/>
            <a:chOff x="1029813" y="1506857"/>
            <a:chExt cx="905575" cy="905564"/>
          </a:xfrm>
        </p:grpSpPr>
        <p:sp>
          <p:nvSpPr>
            <p:cNvPr id="1964" name="Shape 1964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65" name="Shape 1965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66" name="Shape 1966"/>
          <p:cNvSpPr txBox="1"/>
          <p:nvPr/>
        </p:nvSpPr>
        <p:spPr>
          <a:xfrm>
            <a:off x="2059875" y="76436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UI Widget</a:t>
            </a:r>
          </a:p>
        </p:txBody>
      </p:sp>
      <p:grpSp>
        <p:nvGrpSpPr>
          <p:cNvPr id="1967" name="Shape 1967"/>
          <p:cNvGrpSpPr/>
          <p:nvPr/>
        </p:nvGrpSpPr>
        <p:grpSpPr>
          <a:xfrm>
            <a:off x="5082177" y="2766763"/>
            <a:ext cx="1811151" cy="1811128"/>
            <a:chOff x="1029813" y="1506857"/>
            <a:chExt cx="905575" cy="905564"/>
          </a:xfrm>
        </p:grpSpPr>
        <p:sp>
          <p:nvSpPr>
            <p:cNvPr id="1968" name="Shape 1968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69" name="Shape 1969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70" name="Shape 1970"/>
          <p:cNvSpPr txBox="1"/>
          <p:nvPr/>
        </p:nvSpPr>
        <p:spPr>
          <a:xfrm>
            <a:off x="5082375" y="46930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Comp.</a:t>
            </a:r>
          </a:p>
        </p:txBody>
      </p:sp>
      <p:sp>
        <p:nvSpPr>
          <p:cNvPr id="1971" name="Shape 1971"/>
          <p:cNvSpPr txBox="1"/>
          <p:nvPr/>
        </p:nvSpPr>
        <p:spPr>
          <a:xfrm>
            <a:off x="2059875" y="33678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972" name="Shape 1972"/>
          <p:cNvSpPr txBox="1"/>
          <p:nvPr/>
        </p:nvSpPr>
        <p:spPr>
          <a:xfrm>
            <a:off x="2059875" y="63184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?</a:t>
            </a:r>
          </a:p>
        </p:txBody>
      </p:sp>
      <p:sp>
        <p:nvSpPr>
          <p:cNvPr id="1973" name="Shape 1973"/>
          <p:cNvSpPr txBox="1"/>
          <p:nvPr/>
        </p:nvSpPr>
        <p:spPr>
          <a:xfrm>
            <a:off x="1345250" y="8421000"/>
            <a:ext cx="65754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rgbClr val="FFFFFF"/>
                </a:solidFill>
              </a:rPr>
              <a:t>Constructors</a:t>
            </a:r>
          </a:p>
        </p:txBody>
      </p:sp>
      <p:sp>
        <p:nvSpPr>
          <p:cNvPr id="1974" name="Shape 1974"/>
          <p:cNvSpPr txBox="1"/>
          <p:nvPr/>
        </p:nvSpPr>
        <p:spPr>
          <a:xfrm>
            <a:off x="10185550" y="8421000"/>
            <a:ext cx="65754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rgbClr val="FFFFFF"/>
                </a:solidFill>
              </a:rPr>
              <a:t>Begin Play</a:t>
            </a:r>
          </a:p>
        </p:txBody>
      </p:sp>
      <p:grpSp>
        <p:nvGrpSpPr>
          <p:cNvPr id="1975" name="Shape 1975"/>
          <p:cNvGrpSpPr/>
          <p:nvPr/>
        </p:nvGrpSpPr>
        <p:grpSpPr>
          <a:xfrm>
            <a:off x="5031077" y="5717363"/>
            <a:ext cx="1811151" cy="1811128"/>
            <a:chOff x="1029813" y="1506857"/>
            <a:chExt cx="905575" cy="905564"/>
          </a:xfrm>
        </p:grpSpPr>
        <p:sp>
          <p:nvSpPr>
            <p:cNvPr id="1976" name="Shape 1976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77" name="Shape 1977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78" name="Shape 1978"/>
          <p:cNvSpPr txBox="1"/>
          <p:nvPr/>
        </p:nvSpPr>
        <p:spPr>
          <a:xfrm>
            <a:off x="4946077" y="7670250"/>
            <a:ext cx="1981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1979" name="Shape 1979"/>
          <p:cNvSpPr txBox="1"/>
          <p:nvPr/>
        </p:nvSpPr>
        <p:spPr>
          <a:xfrm>
            <a:off x="5031275" y="631840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?</a:t>
            </a:r>
          </a:p>
        </p:txBody>
      </p:sp>
      <p:sp>
        <p:nvSpPr>
          <p:cNvPr id="1980" name="Shape 1980"/>
          <p:cNvSpPr/>
          <p:nvPr/>
        </p:nvSpPr>
        <p:spPr>
          <a:xfrm>
            <a:off x="8245150" y="4983450"/>
            <a:ext cx="1485000" cy="99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1" name="Shape 1981"/>
          <p:cNvSpPr/>
          <p:nvPr/>
        </p:nvSpPr>
        <p:spPr>
          <a:xfrm>
            <a:off x="3906200" y="3288319"/>
            <a:ext cx="1140600" cy="7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82" name="Shape 1982"/>
          <p:cNvGrpSpPr/>
          <p:nvPr/>
        </p:nvGrpSpPr>
        <p:grpSpPr>
          <a:xfrm>
            <a:off x="11133027" y="2727013"/>
            <a:ext cx="1811151" cy="1811128"/>
            <a:chOff x="1029813" y="1506857"/>
            <a:chExt cx="905575" cy="905564"/>
          </a:xfrm>
        </p:grpSpPr>
        <p:sp>
          <p:nvSpPr>
            <p:cNvPr id="1983" name="Shape 1983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84" name="Shape 1984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85" name="Shape 1985"/>
          <p:cNvSpPr txBox="1"/>
          <p:nvPr/>
        </p:nvSpPr>
        <p:spPr>
          <a:xfrm>
            <a:off x="11133200" y="46532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grpSp>
        <p:nvGrpSpPr>
          <p:cNvPr id="1986" name="Shape 1986"/>
          <p:cNvGrpSpPr/>
          <p:nvPr/>
        </p:nvGrpSpPr>
        <p:grpSpPr>
          <a:xfrm>
            <a:off x="11133027" y="5677613"/>
            <a:ext cx="1811151" cy="1811128"/>
            <a:chOff x="1029813" y="1506857"/>
            <a:chExt cx="905575" cy="905564"/>
          </a:xfrm>
        </p:grpSpPr>
        <p:sp>
          <p:nvSpPr>
            <p:cNvPr id="1987" name="Shape 1987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88" name="Shape 1988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89" name="Shape 1989"/>
          <p:cNvSpPr txBox="1"/>
          <p:nvPr/>
        </p:nvSpPr>
        <p:spPr>
          <a:xfrm>
            <a:off x="11133225" y="76038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UI Widget</a:t>
            </a:r>
          </a:p>
        </p:txBody>
      </p:sp>
      <p:grpSp>
        <p:nvGrpSpPr>
          <p:cNvPr id="1990" name="Shape 1990"/>
          <p:cNvGrpSpPr/>
          <p:nvPr/>
        </p:nvGrpSpPr>
        <p:grpSpPr>
          <a:xfrm>
            <a:off x="14155527" y="2727013"/>
            <a:ext cx="1811151" cy="1811128"/>
            <a:chOff x="1029813" y="1506857"/>
            <a:chExt cx="905575" cy="905564"/>
          </a:xfrm>
        </p:grpSpPr>
        <p:sp>
          <p:nvSpPr>
            <p:cNvPr id="1991" name="Shape 1991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92" name="Shape 1992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93" name="Shape 1993"/>
          <p:cNvSpPr txBox="1"/>
          <p:nvPr/>
        </p:nvSpPr>
        <p:spPr>
          <a:xfrm>
            <a:off x="14155725" y="46532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Comp.</a:t>
            </a:r>
          </a:p>
        </p:txBody>
      </p:sp>
      <p:sp>
        <p:nvSpPr>
          <p:cNvPr id="1994" name="Shape 1994"/>
          <p:cNvSpPr txBox="1"/>
          <p:nvPr/>
        </p:nvSpPr>
        <p:spPr>
          <a:xfrm>
            <a:off x="11133225" y="33280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995" name="Shape 1995"/>
          <p:cNvSpPr txBox="1"/>
          <p:nvPr/>
        </p:nvSpPr>
        <p:spPr>
          <a:xfrm>
            <a:off x="11133225" y="62786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?</a:t>
            </a:r>
          </a:p>
        </p:txBody>
      </p:sp>
      <p:grpSp>
        <p:nvGrpSpPr>
          <p:cNvPr id="1996" name="Shape 1996"/>
          <p:cNvGrpSpPr/>
          <p:nvPr/>
        </p:nvGrpSpPr>
        <p:grpSpPr>
          <a:xfrm>
            <a:off x="14104427" y="5677613"/>
            <a:ext cx="1811151" cy="1811128"/>
            <a:chOff x="1029813" y="1506857"/>
            <a:chExt cx="905575" cy="905564"/>
          </a:xfrm>
        </p:grpSpPr>
        <p:sp>
          <p:nvSpPr>
            <p:cNvPr id="1997" name="Shape 1997"/>
            <p:cNvSpPr/>
            <p:nvPr/>
          </p:nvSpPr>
          <p:spPr>
            <a:xfrm>
              <a:off x="1029989" y="1507021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  <p:sp>
          <p:nvSpPr>
            <p:cNvPr id="1998" name="Shape 1998"/>
            <p:cNvSpPr/>
            <p:nvPr/>
          </p:nvSpPr>
          <p:spPr>
            <a:xfrm rot="10800000">
              <a:off x="1029813" y="1506857"/>
              <a:ext cx="905400" cy="9054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82850" lIns="182850" rIns="182850" wrap="square" tIns="18285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800"/>
            </a:p>
          </p:txBody>
        </p:sp>
      </p:grpSp>
      <p:sp>
        <p:nvSpPr>
          <p:cNvPr id="1999" name="Shape 1999"/>
          <p:cNvSpPr txBox="1"/>
          <p:nvPr/>
        </p:nvSpPr>
        <p:spPr>
          <a:xfrm>
            <a:off x="14019427" y="7630500"/>
            <a:ext cx="1981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000" name="Shape 2000"/>
          <p:cNvSpPr txBox="1"/>
          <p:nvPr/>
        </p:nvSpPr>
        <p:spPr>
          <a:xfrm>
            <a:off x="14104625" y="62786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1</a:t>
            </a:r>
          </a:p>
        </p:txBody>
      </p:sp>
      <p:sp>
        <p:nvSpPr>
          <p:cNvPr id="2001" name="Shape 2001"/>
          <p:cNvSpPr/>
          <p:nvPr/>
        </p:nvSpPr>
        <p:spPr>
          <a:xfrm>
            <a:off x="12979550" y="3248569"/>
            <a:ext cx="1140600" cy="7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 txBox="1"/>
          <p:nvPr/>
        </p:nvSpPr>
        <p:spPr>
          <a:xfrm>
            <a:off x="11133325" y="3328050"/>
            <a:ext cx="181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2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Shape 200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BlueprintImplementableEvent</a:t>
            </a:r>
          </a:p>
        </p:txBody>
      </p:sp>
      <p:sp>
        <p:nvSpPr>
          <p:cNvPr id="2008" name="Shape 200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Shape 201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014" name="Shape 201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want to expose a C++ function to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also want to pass a parameter (aiming ref.)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Multicast delegates only work like this for actors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We’re using a component so we use…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UFUNCTION(BlueprintImplementableEvent)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don’t need to define the function!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Shape 201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UI Widget from Event</a:t>
            </a:r>
          </a:p>
        </p:txBody>
      </p:sp>
      <p:sp>
        <p:nvSpPr>
          <p:cNvPr id="2020" name="Shape 202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Go to the TankPlayerController_BP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event to trigger UI creation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Also use the passed reference to set the variable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that the crosshair color now tracks the enum state set in the declaration.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ensure</a:t>
            </a:r>
            <a:r>
              <a:rPr lang="en-GB"/>
              <a:t> Assertion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Shape 20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032" name="Shape 203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use pointer protection to prevent hard crashes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we still get a crash we can attach the debugger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way we protect leads to things not working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may not notice this, which is dangerous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 we 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ensure</a:t>
            </a:r>
            <a:r>
              <a:rPr lang="en-GB">
                <a:solidFill>
                  <a:schemeClr val="lt1"/>
                </a:solidFill>
              </a:rPr>
              <a:t> assertion macro.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your Version 1 Landscape</a:t>
            </a:r>
          </a:p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you’ll iterate again later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Keep it simple but believable looking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Have a 500x500m flat area in the middle for now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This will allow simple movement &amp; raycast testing.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Shape 20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Ben’s Game Error Handling Criteria</a:t>
            </a:r>
          </a:p>
        </p:txBody>
      </p:sp>
      <p:sp>
        <p:nvSpPr>
          <p:cNvPr id="2038" name="Shape 203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Execution should continue if possible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get a helpful warning with line #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We can compile out the checks for production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(!(LeftTrack &amp;&amp; RightTrack)){ return; };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GB"/>
              <a:t>becomes...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(!</a:t>
            </a:r>
            <a:r>
              <a:rPr b="1"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ensure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(LeftTrack &amp;&amp; RightTrack)){ return; 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Shape 204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ensure </a:t>
            </a:r>
            <a:r>
              <a:rPr lang="en-GB"/>
              <a:t>Everywhere</a:t>
            </a:r>
          </a:p>
        </p:txBody>
      </p:sp>
      <p:sp>
        <p:nvSpPr>
          <p:cNvPr id="2044" name="Shape 204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ensure to all your pointer protection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the null pointer that’s stopping aiming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Celebrate!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Dependency Mapping</a:t>
            </a:r>
          </a:p>
        </p:txBody>
      </p:sp>
      <p:sp>
        <p:nvSpPr>
          <p:cNvPr id="2050" name="Shape 205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hape 20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056" name="Shape 20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Code architecture can be hard to see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Dependency mapping shakes-out the structure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Go through your .cpp files and look at includes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Map these as dependencies on a diagram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it looks like spaghetti, you need to refactor!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Shape 20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Current Aiming Architecture</a:t>
            </a:r>
          </a:p>
        </p:txBody>
      </p:sp>
      <p:sp>
        <p:nvSpPr>
          <p:cNvPr id="2062" name="Shape 2062"/>
          <p:cNvSpPr/>
          <p:nvPr/>
        </p:nvSpPr>
        <p:spPr>
          <a:xfrm>
            <a:off x="11544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063" name="Shape 2063"/>
          <p:cNvSpPr/>
          <p:nvPr/>
        </p:nvSpPr>
        <p:spPr>
          <a:xfrm>
            <a:off x="8854450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2064" name="Shape 2064"/>
          <p:cNvSpPr/>
          <p:nvPr/>
        </p:nvSpPr>
        <p:spPr>
          <a:xfrm>
            <a:off x="88544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065" name="Shape 2065"/>
          <p:cNvSpPr/>
          <p:nvPr/>
        </p:nvSpPr>
        <p:spPr>
          <a:xfrm>
            <a:off x="5004425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2066" name="Shape 2066"/>
          <p:cNvSpPr/>
          <p:nvPr/>
        </p:nvSpPr>
        <p:spPr>
          <a:xfrm>
            <a:off x="50044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sp>
        <p:nvSpPr>
          <p:cNvPr id="2067" name="Shape 2067"/>
          <p:cNvSpPr/>
          <p:nvPr/>
        </p:nvSpPr>
        <p:spPr>
          <a:xfrm>
            <a:off x="88544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2068" name="Shape 2068"/>
          <p:cNvSpPr/>
          <p:nvPr/>
        </p:nvSpPr>
        <p:spPr>
          <a:xfrm>
            <a:off x="11544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Projectile</a:t>
            </a:r>
          </a:p>
        </p:txBody>
      </p:sp>
      <p:sp>
        <p:nvSpPr>
          <p:cNvPr id="2069" name="Shape 2069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070" name="Shape 2070"/>
          <p:cNvCxnSpPr/>
          <p:nvPr/>
        </p:nvCxnSpPr>
        <p:spPr>
          <a:xfrm>
            <a:off x="2496650" y="3632250"/>
            <a:ext cx="38502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1" name="Shape 2071"/>
          <p:cNvCxnSpPr>
            <a:stCxn id="2064" idx="2"/>
            <a:endCxn id="2065" idx="0"/>
          </p:cNvCxnSpPr>
          <p:nvPr/>
        </p:nvCxnSpPr>
        <p:spPr>
          <a:xfrm flipH="1">
            <a:off x="6346750" y="3632250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2" name="Shape 2072"/>
          <p:cNvCxnSpPr>
            <a:stCxn id="2064" idx="2"/>
            <a:endCxn id="2063" idx="0"/>
          </p:cNvCxnSpPr>
          <p:nvPr/>
        </p:nvCxnSpPr>
        <p:spPr>
          <a:xfrm>
            <a:off x="10196650" y="3632250"/>
            <a:ext cx="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3" name="Shape 2073"/>
          <p:cNvCxnSpPr>
            <a:stCxn id="2065" idx="2"/>
            <a:endCxn id="2068" idx="0"/>
          </p:cNvCxnSpPr>
          <p:nvPr/>
        </p:nvCxnSpPr>
        <p:spPr>
          <a:xfrm flipH="1">
            <a:off x="2496725" y="6066525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4" name="Shape 2074"/>
          <p:cNvCxnSpPr>
            <a:stCxn id="2065" idx="2"/>
            <a:endCxn id="2066" idx="0"/>
          </p:cNvCxnSpPr>
          <p:nvPr/>
        </p:nvCxnSpPr>
        <p:spPr>
          <a:xfrm>
            <a:off x="6346625" y="6066525"/>
            <a:ext cx="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5" name="Shape 2075"/>
          <p:cNvCxnSpPr>
            <a:stCxn id="2063" idx="2"/>
            <a:endCxn id="2066" idx="0"/>
          </p:cNvCxnSpPr>
          <p:nvPr/>
        </p:nvCxnSpPr>
        <p:spPr>
          <a:xfrm flipH="1">
            <a:off x="6346750" y="6066525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6" name="Shape 2076"/>
          <p:cNvCxnSpPr>
            <a:stCxn id="2065" idx="3"/>
            <a:endCxn id="2063" idx="1"/>
          </p:cNvCxnSpPr>
          <p:nvPr/>
        </p:nvCxnSpPr>
        <p:spPr>
          <a:xfrm>
            <a:off x="7688825" y="5495025"/>
            <a:ext cx="116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7" name="Shape 2077"/>
          <p:cNvCxnSpPr>
            <a:stCxn id="2063" idx="2"/>
            <a:endCxn id="2067" idx="0"/>
          </p:cNvCxnSpPr>
          <p:nvPr/>
        </p:nvCxnSpPr>
        <p:spPr>
          <a:xfrm>
            <a:off x="10196650" y="6066525"/>
            <a:ext cx="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78" name="Shape 2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587" y="2527875"/>
            <a:ext cx="4663451" cy="349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Shape 2079"/>
          <p:cNvSpPr txBox="1"/>
          <p:nvPr/>
        </p:nvSpPr>
        <p:spPr>
          <a:xfrm>
            <a:off x="11175825" y="6066550"/>
            <a:ext cx="7029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Spaghetti!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Shape 208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Desired Aiming Architecture</a:t>
            </a:r>
          </a:p>
        </p:txBody>
      </p:sp>
      <p:sp>
        <p:nvSpPr>
          <p:cNvPr id="2085" name="Shape 2085"/>
          <p:cNvSpPr/>
          <p:nvPr/>
        </p:nvSpPr>
        <p:spPr>
          <a:xfrm>
            <a:off x="3951800" y="26363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086" name="Shape 2086"/>
          <p:cNvSpPr/>
          <p:nvPr/>
        </p:nvSpPr>
        <p:spPr>
          <a:xfrm>
            <a:off x="7801800" y="507057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2087" name="Shape 2087"/>
          <p:cNvSpPr/>
          <p:nvPr/>
        </p:nvSpPr>
        <p:spPr>
          <a:xfrm>
            <a:off x="11651800" y="26363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088" name="Shape 2088"/>
          <p:cNvSpPr/>
          <p:nvPr/>
        </p:nvSpPr>
        <p:spPr>
          <a:xfrm>
            <a:off x="7801800" y="75049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sp>
        <p:nvSpPr>
          <p:cNvPr id="2089" name="Shape 2089"/>
          <p:cNvSpPr/>
          <p:nvPr/>
        </p:nvSpPr>
        <p:spPr>
          <a:xfrm>
            <a:off x="11651800" y="75049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2090" name="Shape 2090"/>
          <p:cNvSpPr/>
          <p:nvPr/>
        </p:nvSpPr>
        <p:spPr>
          <a:xfrm>
            <a:off x="3951800" y="75049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Projectile</a:t>
            </a:r>
          </a:p>
        </p:txBody>
      </p:sp>
      <p:sp>
        <p:nvSpPr>
          <p:cNvPr id="2091" name="Shape 2091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092" name="Shape 2092"/>
          <p:cNvCxnSpPr>
            <a:stCxn id="2085" idx="2"/>
            <a:endCxn id="2086" idx="0"/>
          </p:cNvCxnSpPr>
          <p:nvPr/>
        </p:nvCxnSpPr>
        <p:spPr>
          <a:xfrm>
            <a:off x="5294000" y="3779300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3" name="Shape 2093"/>
          <p:cNvCxnSpPr>
            <a:stCxn id="2087" idx="2"/>
            <a:endCxn id="2086" idx="0"/>
          </p:cNvCxnSpPr>
          <p:nvPr/>
        </p:nvCxnSpPr>
        <p:spPr>
          <a:xfrm flipH="1">
            <a:off x="9144100" y="3779300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4" name="Shape 2094"/>
          <p:cNvCxnSpPr>
            <a:stCxn id="2086" idx="2"/>
            <a:endCxn id="2088" idx="0"/>
          </p:cNvCxnSpPr>
          <p:nvPr/>
        </p:nvCxnSpPr>
        <p:spPr>
          <a:xfrm>
            <a:off x="9144000" y="6213575"/>
            <a:ext cx="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5" name="Shape 2095"/>
          <p:cNvCxnSpPr>
            <a:stCxn id="2086" idx="2"/>
            <a:endCxn id="2089" idx="0"/>
          </p:cNvCxnSpPr>
          <p:nvPr/>
        </p:nvCxnSpPr>
        <p:spPr>
          <a:xfrm>
            <a:off x="9144000" y="6213575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6" name="Shape 2096"/>
          <p:cNvCxnSpPr>
            <a:stCxn id="2086" idx="2"/>
            <a:endCxn id="2090" idx="0"/>
          </p:cNvCxnSpPr>
          <p:nvPr/>
        </p:nvCxnSpPr>
        <p:spPr>
          <a:xfrm flipH="1">
            <a:off x="5294100" y="6213575"/>
            <a:ext cx="38499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Shape 210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Desired Movement Architecture</a:t>
            </a:r>
          </a:p>
        </p:txBody>
      </p:sp>
      <p:sp>
        <p:nvSpPr>
          <p:cNvPr id="2102" name="Shape 2102"/>
          <p:cNvSpPr/>
          <p:nvPr/>
        </p:nvSpPr>
        <p:spPr>
          <a:xfrm>
            <a:off x="7801800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Movement Component</a:t>
            </a:r>
          </a:p>
        </p:txBody>
      </p:sp>
      <p:sp>
        <p:nvSpPr>
          <p:cNvPr id="2103" name="Shape 2103"/>
          <p:cNvSpPr/>
          <p:nvPr/>
        </p:nvSpPr>
        <p:spPr>
          <a:xfrm>
            <a:off x="780180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Tracks</a:t>
            </a:r>
          </a:p>
        </p:txBody>
      </p:sp>
      <p:sp>
        <p:nvSpPr>
          <p:cNvPr id="2104" name="Shape 2104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105" name="Shape 2105"/>
          <p:cNvCxnSpPr>
            <a:stCxn id="2106" idx="2"/>
            <a:endCxn id="2102" idx="0"/>
          </p:cNvCxnSpPr>
          <p:nvPr/>
        </p:nvCxnSpPr>
        <p:spPr>
          <a:xfrm flipH="1">
            <a:off x="9144150" y="3632250"/>
            <a:ext cx="35052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107" name="Shape 2107"/>
          <p:cNvCxnSpPr>
            <a:stCxn id="2102" idx="2"/>
            <a:endCxn id="2103" idx="0"/>
          </p:cNvCxnSpPr>
          <p:nvPr/>
        </p:nvCxnSpPr>
        <p:spPr>
          <a:xfrm>
            <a:off x="9144000" y="6066525"/>
            <a:ext cx="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6" name="Shape 2106"/>
          <p:cNvSpPr/>
          <p:nvPr/>
        </p:nvSpPr>
        <p:spPr>
          <a:xfrm>
            <a:off x="113071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108" name="Shape 2108"/>
          <p:cNvSpPr/>
          <p:nvPr/>
        </p:nvSpPr>
        <p:spPr>
          <a:xfrm>
            <a:off x="5117400" y="2489225"/>
            <a:ext cx="2684400" cy="114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Input</a:t>
            </a:r>
          </a:p>
        </p:txBody>
      </p:sp>
      <p:cxnSp>
        <p:nvCxnSpPr>
          <p:cNvPr id="2109" name="Shape 2109"/>
          <p:cNvCxnSpPr>
            <a:stCxn id="2108" idx="2"/>
            <a:endCxn id="2102" idx="0"/>
          </p:cNvCxnSpPr>
          <p:nvPr/>
        </p:nvCxnSpPr>
        <p:spPr>
          <a:xfrm>
            <a:off x="6459600" y="3632225"/>
            <a:ext cx="26844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110" name="Shape 2110"/>
          <p:cNvSpPr txBox="1"/>
          <p:nvPr/>
        </p:nvSpPr>
        <p:spPr>
          <a:xfrm>
            <a:off x="11490900" y="4028600"/>
            <a:ext cx="4591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Via Pathfinding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Real World Skills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122" name="Shape 21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Congratulations on getting this far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We’re not teaching sterile solutions 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We’re showing you how to recognise real issues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… and how to tackle them sensibly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It’s not the easy path, but it is the valuable one.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Shape 212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Starting From Green</a:t>
            </a:r>
          </a:p>
        </p:txBody>
      </p:sp>
      <p:sp>
        <p:nvSpPr>
          <p:cNvPr id="2128" name="Shape 212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Upgrading Engine Version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134" name="Shape 21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should probably only refactor working code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Red means your code’s not working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Green means it is, even if the code is messy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commit at green, then start refactoring.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Shape 21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What’s Changing - Class Level</a:t>
            </a:r>
          </a:p>
        </p:txBody>
      </p:sp>
      <p:sp>
        <p:nvSpPr>
          <p:cNvPr id="2140" name="Shape 2140"/>
          <p:cNvSpPr/>
          <p:nvPr/>
        </p:nvSpPr>
        <p:spPr>
          <a:xfrm>
            <a:off x="39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141" name="Shape 2141"/>
          <p:cNvSpPr/>
          <p:nvPr/>
        </p:nvSpPr>
        <p:spPr>
          <a:xfrm>
            <a:off x="9765000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2142" name="Shape 2142"/>
          <p:cNvSpPr/>
          <p:nvPr/>
        </p:nvSpPr>
        <p:spPr>
          <a:xfrm>
            <a:off x="116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143" name="Shape 2143"/>
          <p:cNvSpPr/>
          <p:nvPr/>
        </p:nvSpPr>
        <p:spPr>
          <a:xfrm>
            <a:off x="5914725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2144" name="Shape 2144"/>
          <p:cNvSpPr/>
          <p:nvPr/>
        </p:nvSpPr>
        <p:spPr>
          <a:xfrm>
            <a:off x="783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sp>
        <p:nvSpPr>
          <p:cNvPr id="2145" name="Shape 2145"/>
          <p:cNvSpPr/>
          <p:nvPr/>
        </p:nvSpPr>
        <p:spPr>
          <a:xfrm>
            <a:off x="116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2146" name="Shape 2146"/>
          <p:cNvSpPr/>
          <p:nvPr/>
        </p:nvSpPr>
        <p:spPr>
          <a:xfrm>
            <a:off x="39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Projectile</a:t>
            </a:r>
          </a:p>
        </p:txBody>
      </p:sp>
      <p:sp>
        <p:nvSpPr>
          <p:cNvPr id="2147" name="Shape 2147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148" name="Shape 2148"/>
          <p:cNvCxnSpPr>
            <a:endCxn id="2143" idx="0"/>
          </p:cNvCxnSpPr>
          <p:nvPr/>
        </p:nvCxnSpPr>
        <p:spPr>
          <a:xfrm>
            <a:off x="5332125" y="3632325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9" name="Shape 2149"/>
          <p:cNvCxnSpPr>
            <a:stCxn id="2142" idx="2"/>
            <a:endCxn id="2143" idx="0"/>
          </p:cNvCxnSpPr>
          <p:nvPr/>
        </p:nvCxnSpPr>
        <p:spPr>
          <a:xfrm flipH="1">
            <a:off x="7257050" y="3632250"/>
            <a:ext cx="57750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0" name="Shape 2150"/>
          <p:cNvCxnSpPr>
            <a:stCxn id="2142" idx="2"/>
            <a:endCxn id="2141" idx="0"/>
          </p:cNvCxnSpPr>
          <p:nvPr/>
        </p:nvCxnSpPr>
        <p:spPr>
          <a:xfrm flipH="1">
            <a:off x="11107250" y="3632250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1" name="Shape 2151"/>
          <p:cNvCxnSpPr>
            <a:stCxn id="2143" idx="2"/>
            <a:endCxn id="2146" idx="0"/>
          </p:cNvCxnSpPr>
          <p:nvPr/>
        </p:nvCxnSpPr>
        <p:spPr>
          <a:xfrm flipH="1">
            <a:off x="5332125" y="6066525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2" name="Shape 2152"/>
          <p:cNvCxnSpPr>
            <a:stCxn id="2143" idx="2"/>
            <a:endCxn id="2144" idx="0"/>
          </p:cNvCxnSpPr>
          <p:nvPr/>
        </p:nvCxnSpPr>
        <p:spPr>
          <a:xfrm>
            <a:off x="7256925" y="6066525"/>
            <a:ext cx="19251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3" name="Shape 2153"/>
          <p:cNvCxnSpPr>
            <a:stCxn id="2141" idx="2"/>
            <a:endCxn id="2144" idx="0"/>
          </p:cNvCxnSpPr>
          <p:nvPr/>
        </p:nvCxnSpPr>
        <p:spPr>
          <a:xfrm flipH="1">
            <a:off x="9182100" y="6066525"/>
            <a:ext cx="192510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4" name="Shape 2154"/>
          <p:cNvCxnSpPr>
            <a:stCxn id="2143" idx="3"/>
            <a:endCxn id="2141" idx="1"/>
          </p:cNvCxnSpPr>
          <p:nvPr/>
        </p:nvCxnSpPr>
        <p:spPr>
          <a:xfrm>
            <a:off x="8599125" y="5495025"/>
            <a:ext cx="116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5" name="Shape 2155"/>
          <p:cNvCxnSpPr>
            <a:stCxn id="2141" idx="2"/>
            <a:endCxn id="2145" idx="0"/>
          </p:cNvCxnSpPr>
          <p:nvPr/>
        </p:nvCxnSpPr>
        <p:spPr>
          <a:xfrm>
            <a:off x="11107200" y="6066525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6" name="Shape 2156"/>
          <p:cNvCxnSpPr>
            <a:stCxn id="2140" idx="2"/>
            <a:endCxn id="2141" idx="0"/>
          </p:cNvCxnSpPr>
          <p:nvPr/>
        </p:nvCxnSpPr>
        <p:spPr>
          <a:xfrm>
            <a:off x="5332050" y="3632250"/>
            <a:ext cx="5775300" cy="1291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7" name="Shape 2157"/>
          <p:cNvCxnSpPr>
            <a:stCxn id="2141" idx="2"/>
            <a:endCxn id="2146" idx="0"/>
          </p:cNvCxnSpPr>
          <p:nvPr/>
        </p:nvCxnSpPr>
        <p:spPr>
          <a:xfrm flipH="1">
            <a:off x="5332200" y="6066525"/>
            <a:ext cx="5775000" cy="1291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Methods in Tank Now...</a:t>
            </a:r>
          </a:p>
        </p:txBody>
      </p:sp>
      <p:sp>
        <p:nvSpPr>
          <p:cNvPr id="2163" name="Shape 2163"/>
          <p:cNvSpPr/>
          <p:nvPr/>
        </p:nvSpPr>
        <p:spPr>
          <a:xfrm>
            <a:off x="4173050" y="25465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AimAt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sp>
        <p:nvSpPr>
          <p:cNvPr id="2165" name="Shape 2165"/>
          <p:cNvSpPr/>
          <p:nvPr/>
        </p:nvSpPr>
        <p:spPr>
          <a:xfrm>
            <a:off x="10723300" y="254650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Fire</a:t>
            </a:r>
          </a:p>
        </p:txBody>
      </p:sp>
      <p:sp>
        <p:nvSpPr>
          <p:cNvPr id="2166" name="Shape 2166"/>
          <p:cNvSpPr txBox="1"/>
          <p:nvPr/>
        </p:nvSpPr>
        <p:spPr>
          <a:xfrm>
            <a:off x="3996250" y="7101100"/>
            <a:ext cx="268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LaunchSpeed</a:t>
            </a:r>
          </a:p>
        </p:txBody>
      </p:sp>
      <p:sp>
        <p:nvSpPr>
          <p:cNvPr id="2167" name="Shape 2167"/>
          <p:cNvSpPr txBox="1"/>
          <p:nvPr/>
        </p:nvSpPr>
        <p:spPr>
          <a:xfrm>
            <a:off x="11896750" y="7101100"/>
            <a:ext cx="268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LastFireTime</a:t>
            </a:r>
          </a:p>
        </p:txBody>
      </p:sp>
      <p:sp>
        <p:nvSpPr>
          <p:cNvPr id="2168" name="Shape 2168"/>
          <p:cNvSpPr txBox="1"/>
          <p:nvPr/>
        </p:nvSpPr>
        <p:spPr>
          <a:xfrm>
            <a:off x="9263250" y="7101100"/>
            <a:ext cx="268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Barrel</a:t>
            </a:r>
          </a:p>
        </p:txBody>
      </p:sp>
      <p:sp>
        <p:nvSpPr>
          <p:cNvPr id="2169" name="Shape 2169"/>
          <p:cNvSpPr txBox="1"/>
          <p:nvPr/>
        </p:nvSpPr>
        <p:spPr>
          <a:xfrm>
            <a:off x="14530250" y="7101100"/>
            <a:ext cx="268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Projectile_BP</a:t>
            </a:r>
          </a:p>
        </p:txBody>
      </p:sp>
      <p:sp>
        <p:nvSpPr>
          <p:cNvPr id="2170" name="Shape 2170"/>
          <p:cNvSpPr txBox="1"/>
          <p:nvPr/>
        </p:nvSpPr>
        <p:spPr>
          <a:xfrm>
            <a:off x="6629750" y="7101100"/>
            <a:ext cx="2684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ReloadTime</a:t>
            </a:r>
          </a:p>
        </p:txBody>
      </p:sp>
      <p:cxnSp>
        <p:nvCxnSpPr>
          <p:cNvPr id="2171" name="Shape 2171"/>
          <p:cNvCxnSpPr>
            <a:stCxn id="2163" idx="2"/>
            <a:endCxn id="2166" idx="0"/>
          </p:cNvCxnSpPr>
          <p:nvPr/>
        </p:nvCxnSpPr>
        <p:spPr>
          <a:xfrm flipH="1">
            <a:off x="5338550" y="3689500"/>
            <a:ext cx="1767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2" name="Shape 2172"/>
          <p:cNvCxnSpPr>
            <a:stCxn id="2165" idx="2"/>
            <a:endCxn id="2166" idx="0"/>
          </p:cNvCxnSpPr>
          <p:nvPr/>
        </p:nvCxnSpPr>
        <p:spPr>
          <a:xfrm flipH="1">
            <a:off x="5338600" y="3689500"/>
            <a:ext cx="67269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3" name="Shape 2173"/>
          <p:cNvCxnSpPr>
            <a:stCxn id="2165" idx="2"/>
            <a:endCxn id="2170" idx="0"/>
          </p:cNvCxnSpPr>
          <p:nvPr/>
        </p:nvCxnSpPr>
        <p:spPr>
          <a:xfrm flipH="1">
            <a:off x="7972000" y="3689500"/>
            <a:ext cx="40935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4" name="Shape 2174"/>
          <p:cNvCxnSpPr>
            <a:stCxn id="2165" idx="2"/>
            <a:endCxn id="2168" idx="0"/>
          </p:cNvCxnSpPr>
          <p:nvPr/>
        </p:nvCxnSpPr>
        <p:spPr>
          <a:xfrm flipH="1">
            <a:off x="10605400" y="3689500"/>
            <a:ext cx="14601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5" name="Shape 2175"/>
          <p:cNvCxnSpPr>
            <a:stCxn id="2165" idx="2"/>
            <a:endCxn id="2167" idx="0"/>
          </p:cNvCxnSpPr>
          <p:nvPr/>
        </p:nvCxnSpPr>
        <p:spPr>
          <a:xfrm>
            <a:off x="12065500" y="3689500"/>
            <a:ext cx="11736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6" name="Shape 2176"/>
          <p:cNvCxnSpPr>
            <a:stCxn id="2165" idx="2"/>
            <a:endCxn id="2169" idx="0"/>
          </p:cNvCxnSpPr>
          <p:nvPr/>
        </p:nvCxnSpPr>
        <p:spPr>
          <a:xfrm>
            <a:off x="12065500" y="3689500"/>
            <a:ext cx="3807000" cy="34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7" name="Shape 2177"/>
          <p:cNvSpPr txBox="1"/>
          <p:nvPr/>
        </p:nvSpPr>
        <p:spPr>
          <a:xfrm>
            <a:off x="1362750" y="6936700"/>
            <a:ext cx="26844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Aiming Component*</a:t>
            </a:r>
          </a:p>
        </p:txBody>
      </p:sp>
      <p:cxnSp>
        <p:nvCxnSpPr>
          <p:cNvPr id="2178" name="Shape 2178"/>
          <p:cNvCxnSpPr>
            <a:stCxn id="2163" idx="2"/>
            <a:endCxn id="2177" idx="0"/>
          </p:cNvCxnSpPr>
          <p:nvPr/>
        </p:nvCxnSpPr>
        <p:spPr>
          <a:xfrm flipH="1">
            <a:off x="2704850" y="3689500"/>
            <a:ext cx="2810400" cy="324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 -&gt; Green -&gt; Refactor</a:t>
            </a:r>
          </a:p>
        </p:txBody>
      </p:sp>
      <p:sp>
        <p:nvSpPr>
          <p:cNvPr id="2184" name="Shape 2184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sp>
        <p:nvSpPr>
          <p:cNvPr id="2185" name="Shape 2185"/>
          <p:cNvSpPr/>
          <p:nvPr/>
        </p:nvSpPr>
        <p:spPr>
          <a:xfrm>
            <a:off x="2083550" y="3225100"/>
            <a:ext cx="4788600" cy="4788600"/>
          </a:xfrm>
          <a:prstGeom prst="blockArc">
            <a:avLst>
              <a:gd fmla="val 18399753" name="adj1"/>
              <a:gd fmla="val 3586882" name="adj2"/>
              <a:gd fmla="val 24484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2083550" y="3225100"/>
            <a:ext cx="4788600" cy="4788600"/>
          </a:xfrm>
          <a:prstGeom prst="blockArc">
            <a:avLst>
              <a:gd fmla="val 10800000" name="adj1"/>
              <a:gd fmla="val 18746754" name="adj2"/>
              <a:gd fmla="val 24832" name="adj3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2083550" y="3225100"/>
            <a:ext cx="4788600" cy="4788600"/>
          </a:xfrm>
          <a:prstGeom prst="blockArc">
            <a:avLst>
              <a:gd fmla="val 3629154" name="adj1"/>
              <a:gd fmla="val 10993931" name="adj2"/>
              <a:gd fmla="val 24388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 txBox="1"/>
          <p:nvPr/>
        </p:nvSpPr>
        <p:spPr>
          <a:xfrm>
            <a:off x="7540300" y="3415000"/>
            <a:ext cx="8725800" cy="44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Red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Functionality in question isn’t working.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Green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Functionality is working, even if code is messy.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 sz="2800">
                <a:solidFill>
                  <a:srgbClr val="FFFFFF"/>
                </a:solidFill>
              </a:rPr>
              <a:t>Refactor</a:t>
            </a:r>
          </a:p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Tidy the code, without changing functionality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Shape 219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Aiming Working</a:t>
            </a:r>
          </a:p>
        </p:txBody>
      </p:sp>
      <p:sp>
        <p:nvSpPr>
          <p:cNvPr id="2194" name="Shape 21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your aiming doesn’t work, get it working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introduced a bug in the aiming 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 can be hard to track, use logs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Follow the execution through.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Without the Tank</a:t>
            </a:r>
          </a:p>
        </p:txBody>
      </p:sp>
      <p:sp>
        <p:nvSpPr>
          <p:cNvPr id="2200" name="Shape 220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Shape 220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What’s Changing - Class Level</a:t>
            </a:r>
          </a:p>
        </p:txBody>
      </p:sp>
      <p:sp>
        <p:nvSpPr>
          <p:cNvPr id="2206" name="Shape 2206"/>
          <p:cNvSpPr/>
          <p:nvPr/>
        </p:nvSpPr>
        <p:spPr>
          <a:xfrm>
            <a:off x="39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207" name="Shape 2207"/>
          <p:cNvSpPr/>
          <p:nvPr/>
        </p:nvSpPr>
        <p:spPr>
          <a:xfrm>
            <a:off x="9765000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2208" name="Shape 2208"/>
          <p:cNvSpPr/>
          <p:nvPr/>
        </p:nvSpPr>
        <p:spPr>
          <a:xfrm>
            <a:off x="116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209" name="Shape 2209"/>
          <p:cNvSpPr/>
          <p:nvPr/>
        </p:nvSpPr>
        <p:spPr>
          <a:xfrm>
            <a:off x="5914725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2210" name="Shape 2210"/>
          <p:cNvSpPr/>
          <p:nvPr/>
        </p:nvSpPr>
        <p:spPr>
          <a:xfrm>
            <a:off x="783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sp>
        <p:nvSpPr>
          <p:cNvPr id="2211" name="Shape 2211"/>
          <p:cNvSpPr/>
          <p:nvPr/>
        </p:nvSpPr>
        <p:spPr>
          <a:xfrm>
            <a:off x="116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2212" name="Shape 2212"/>
          <p:cNvSpPr/>
          <p:nvPr/>
        </p:nvSpPr>
        <p:spPr>
          <a:xfrm>
            <a:off x="39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Projectile</a:t>
            </a:r>
          </a:p>
        </p:txBody>
      </p:sp>
      <p:sp>
        <p:nvSpPr>
          <p:cNvPr id="2213" name="Shape 2213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214" name="Shape 2214"/>
          <p:cNvCxnSpPr>
            <a:stCxn id="2208" idx="2"/>
            <a:endCxn id="2207" idx="0"/>
          </p:cNvCxnSpPr>
          <p:nvPr/>
        </p:nvCxnSpPr>
        <p:spPr>
          <a:xfrm flipH="1">
            <a:off x="11107250" y="3632250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5" name="Shape 2215"/>
          <p:cNvCxnSpPr>
            <a:stCxn id="2209" idx="2"/>
            <a:endCxn id="2212" idx="0"/>
          </p:cNvCxnSpPr>
          <p:nvPr/>
        </p:nvCxnSpPr>
        <p:spPr>
          <a:xfrm flipH="1">
            <a:off x="5332125" y="6066525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6" name="Shape 2216"/>
          <p:cNvCxnSpPr>
            <a:stCxn id="2209" idx="2"/>
            <a:endCxn id="2210" idx="0"/>
          </p:cNvCxnSpPr>
          <p:nvPr/>
        </p:nvCxnSpPr>
        <p:spPr>
          <a:xfrm>
            <a:off x="7256925" y="6066525"/>
            <a:ext cx="1925100" cy="12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7" name="Shape 2217"/>
          <p:cNvCxnSpPr>
            <a:stCxn id="2207" idx="2"/>
            <a:endCxn id="2210" idx="0"/>
          </p:cNvCxnSpPr>
          <p:nvPr/>
        </p:nvCxnSpPr>
        <p:spPr>
          <a:xfrm flipH="1">
            <a:off x="9182100" y="6066525"/>
            <a:ext cx="1925100" cy="129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8" name="Shape 2218"/>
          <p:cNvCxnSpPr>
            <a:stCxn id="2207" idx="2"/>
            <a:endCxn id="2211" idx="0"/>
          </p:cNvCxnSpPr>
          <p:nvPr/>
        </p:nvCxnSpPr>
        <p:spPr>
          <a:xfrm>
            <a:off x="11107200" y="6066525"/>
            <a:ext cx="1924800" cy="12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9" name="Shape 2219"/>
          <p:cNvCxnSpPr>
            <a:stCxn id="2206" idx="2"/>
            <a:endCxn id="2207" idx="0"/>
          </p:cNvCxnSpPr>
          <p:nvPr/>
        </p:nvCxnSpPr>
        <p:spPr>
          <a:xfrm>
            <a:off x="5332050" y="3632250"/>
            <a:ext cx="5775300" cy="1291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0" name="Shape 2220"/>
          <p:cNvCxnSpPr>
            <a:stCxn id="2207" idx="2"/>
            <a:endCxn id="2212" idx="0"/>
          </p:cNvCxnSpPr>
          <p:nvPr/>
        </p:nvCxnSpPr>
        <p:spPr>
          <a:xfrm flipH="1">
            <a:off x="5332200" y="6066525"/>
            <a:ext cx="5775000" cy="1291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226" name="Shape 222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There is no need to cast the Pawn to a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Doing so creates a dependency we don’t want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a Tank is a Pawn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simplify our architecture here.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Shape 223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 Without the Tank!</a:t>
            </a:r>
          </a:p>
        </p:txBody>
      </p:sp>
      <p:sp>
        <p:nvSpPr>
          <p:cNvPr id="2232" name="Shape 223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</a:t>
            </a:r>
            <a:r>
              <a:rPr b="1" lang="en-GB"/>
              <a:t>just the aiming code</a:t>
            </a:r>
            <a:r>
              <a:rPr lang="en-GB"/>
              <a:t> from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forward declarations and includes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Check all tanks now aim.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Shape 223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Finishing our Refactoring</a:t>
            </a:r>
          </a:p>
        </p:txBody>
      </p:sp>
      <p:sp>
        <p:nvSpPr>
          <p:cNvPr id="2238" name="Shape 223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Epic games launcher helps manage versions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Remember to commit your project first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then “Convert in-place” 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your project runs OK in new version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Close everything and re-commit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tag a commit in GitHub.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Shape 22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244" name="Shape 224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Removing our final dependencies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you override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BeginPlay()</a:t>
            </a:r>
            <a:r>
              <a:rPr lang="en-GB">
                <a:solidFill>
                  <a:schemeClr val="lt1"/>
                </a:solidFill>
              </a:rPr>
              <a:t> in an actor you should 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Super::BeginPlay()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you don’t override it at all, there’s no need to, your Blueprint Begin Play will still run.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Shape 22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Needs To Change</a:t>
            </a:r>
          </a:p>
        </p:txBody>
      </p:sp>
      <p:sp>
        <p:nvSpPr>
          <p:cNvPr id="2250" name="Shape 2250"/>
          <p:cNvSpPr/>
          <p:nvPr/>
        </p:nvSpPr>
        <p:spPr>
          <a:xfrm>
            <a:off x="39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 Controller</a:t>
            </a:r>
          </a:p>
        </p:txBody>
      </p:sp>
      <p:sp>
        <p:nvSpPr>
          <p:cNvPr id="2251" name="Shape 2251"/>
          <p:cNvSpPr/>
          <p:nvPr/>
        </p:nvSpPr>
        <p:spPr>
          <a:xfrm>
            <a:off x="7801800" y="476647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Aiming Component</a:t>
            </a:r>
          </a:p>
        </p:txBody>
      </p:sp>
      <p:sp>
        <p:nvSpPr>
          <p:cNvPr id="2252" name="Shape 2252"/>
          <p:cNvSpPr/>
          <p:nvPr/>
        </p:nvSpPr>
        <p:spPr>
          <a:xfrm>
            <a:off x="11689850" y="24892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Player Controller</a:t>
            </a:r>
          </a:p>
        </p:txBody>
      </p:sp>
      <p:sp>
        <p:nvSpPr>
          <p:cNvPr id="2253" name="Shape 2253"/>
          <p:cNvSpPr/>
          <p:nvPr/>
        </p:nvSpPr>
        <p:spPr>
          <a:xfrm>
            <a:off x="1125975" y="4923525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2254" name="Shape 2254"/>
          <p:cNvSpPr/>
          <p:nvPr/>
        </p:nvSpPr>
        <p:spPr>
          <a:xfrm>
            <a:off x="783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Barrel</a:t>
            </a:r>
          </a:p>
        </p:txBody>
      </p:sp>
      <p:sp>
        <p:nvSpPr>
          <p:cNvPr id="2255" name="Shape 2255"/>
          <p:cNvSpPr/>
          <p:nvPr/>
        </p:nvSpPr>
        <p:spPr>
          <a:xfrm>
            <a:off x="116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Turret</a:t>
            </a:r>
          </a:p>
        </p:txBody>
      </p:sp>
      <p:sp>
        <p:nvSpPr>
          <p:cNvPr id="2256" name="Shape 2256"/>
          <p:cNvSpPr/>
          <p:nvPr/>
        </p:nvSpPr>
        <p:spPr>
          <a:xfrm>
            <a:off x="3989850" y="7357850"/>
            <a:ext cx="26844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Projectile</a:t>
            </a:r>
          </a:p>
        </p:txBody>
      </p:sp>
      <p:sp>
        <p:nvSpPr>
          <p:cNvPr id="2257" name="Shape 2257"/>
          <p:cNvSpPr txBox="1"/>
          <p:nvPr/>
        </p:nvSpPr>
        <p:spPr>
          <a:xfrm>
            <a:off x="860050" y="8897200"/>
            <a:ext cx="14079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B7B7B7"/>
                </a:solidFill>
              </a:rPr>
              <a:t>TankTrack and TankMovementComponent omitted for clarity</a:t>
            </a:r>
          </a:p>
        </p:txBody>
      </p:sp>
      <p:cxnSp>
        <p:nvCxnSpPr>
          <p:cNvPr id="2258" name="Shape 2258"/>
          <p:cNvCxnSpPr>
            <a:stCxn id="2252" idx="2"/>
            <a:endCxn id="2251" idx="0"/>
          </p:cNvCxnSpPr>
          <p:nvPr/>
        </p:nvCxnSpPr>
        <p:spPr>
          <a:xfrm flipH="1">
            <a:off x="9144050" y="3632250"/>
            <a:ext cx="3888000" cy="113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9" name="Shape 2259"/>
          <p:cNvCxnSpPr>
            <a:stCxn id="2251" idx="2"/>
            <a:endCxn id="2254" idx="0"/>
          </p:cNvCxnSpPr>
          <p:nvPr/>
        </p:nvCxnSpPr>
        <p:spPr>
          <a:xfrm>
            <a:off x="9144000" y="5909475"/>
            <a:ext cx="38100" cy="1448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0" name="Shape 2260"/>
          <p:cNvCxnSpPr>
            <a:stCxn id="2251" idx="2"/>
            <a:endCxn id="2255" idx="0"/>
          </p:cNvCxnSpPr>
          <p:nvPr/>
        </p:nvCxnSpPr>
        <p:spPr>
          <a:xfrm>
            <a:off x="9144000" y="5909475"/>
            <a:ext cx="3888000" cy="144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1" name="Shape 2261"/>
          <p:cNvCxnSpPr>
            <a:stCxn id="2251" idx="2"/>
            <a:endCxn id="2256" idx="0"/>
          </p:cNvCxnSpPr>
          <p:nvPr/>
        </p:nvCxnSpPr>
        <p:spPr>
          <a:xfrm flipH="1">
            <a:off x="5332200" y="5909475"/>
            <a:ext cx="3811800" cy="1448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2" name="Shape 2262"/>
          <p:cNvCxnSpPr>
            <a:stCxn id="2250" idx="2"/>
            <a:endCxn id="2251" idx="0"/>
          </p:cNvCxnSpPr>
          <p:nvPr/>
        </p:nvCxnSpPr>
        <p:spPr>
          <a:xfrm>
            <a:off x="5332050" y="3632250"/>
            <a:ext cx="3812100" cy="113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Shape 226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Fire Without the Tank</a:t>
            </a:r>
          </a:p>
        </p:txBody>
      </p:sp>
      <p:sp>
        <p:nvSpPr>
          <p:cNvPr id="2268" name="Shape 226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Move all remaining firing code out of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tank will end-up with no code useful code!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Re-specify projectile in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Re-bind the firing in blueprint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Good luck!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Shape 227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TickComponent()</a:t>
            </a:r>
            <a:r>
              <a:rPr lang="en-GB"/>
              <a:t> Back</a:t>
            </a:r>
          </a:p>
        </p:txBody>
      </p:sp>
      <p:sp>
        <p:nvSpPr>
          <p:cNvPr id="2274" name="Shape 227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Shape 22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280" name="Shape 228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Actor Components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TickComponent</a:t>
            </a:r>
            <a:r>
              <a:rPr lang="en-GB">
                <a:solidFill>
                  <a:schemeClr val="lt1"/>
                </a:solidFill>
              </a:rPr>
              <a:t> not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Tick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find the signature in docs online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Or by copying from the engine code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 </a:t>
            </a:r>
            <a:r>
              <a:rPr lang="en-GB">
                <a:solidFill>
                  <a:schemeClr val="lt1"/>
                </a:solidFill>
              </a:rPr>
              <a:t>at to check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to set the boolean in the constructor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GetWorld()-&gt;GetTimeSeconds()</a:t>
            </a:r>
            <a:r>
              <a:rPr lang="en-GB">
                <a:solidFill>
                  <a:schemeClr val="lt1"/>
                </a:solidFill>
              </a:rPr>
              <a:t> alternative.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Shape 22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Are Two Floats Equal?</a:t>
            </a:r>
          </a:p>
        </p:txBody>
      </p:sp>
      <p:sp>
        <p:nvSpPr>
          <p:cNvPr id="2286" name="Shape 228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Shape 22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292" name="Shape 22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FVectors are just structs containing floats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must “define equal” when comparing floats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FVector::Equals()</a:t>
            </a:r>
            <a:r>
              <a:rPr lang="en-GB">
                <a:solidFill>
                  <a:schemeClr val="lt1"/>
                </a:solidFill>
              </a:rPr>
              <a:t> method allows this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Specify a tolerance, see docs in resources.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Shape 229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 IsBarrelMoving()</a:t>
            </a:r>
          </a:p>
        </p:txBody>
      </p:sp>
      <p:sp>
        <p:nvSpPr>
          <p:cNvPr id="2298" name="Shape 229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Compare the barrel’s current forward vector...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… to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AimDirection </a:t>
            </a:r>
            <a:r>
              <a:rPr lang="en-GB"/>
              <a:t>used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AimAt()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FVector::Equals()</a:t>
            </a:r>
            <a:r>
              <a:rPr lang="en-GB"/>
              <a:t> static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it works by seeing if it changes colour.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Hint coming up next…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Promote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AimDirection </a:t>
            </a:r>
            <a:r>
              <a:rPr lang="en-GB"/>
              <a:t>to a member variable.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Shape 23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Programmatic Sideways Friction</a:t>
            </a:r>
          </a:p>
        </p:txBody>
      </p:sp>
      <p:sp>
        <p:nvSpPr>
          <p:cNvPr id="2304" name="Shape 230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Shape 230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310" name="Shape 231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can apply a sideways correction force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</a:t>
            </a:r>
            <a:r>
              <a:rPr b="1" lang="en-GB">
                <a:solidFill>
                  <a:schemeClr val="lt1"/>
                </a:solidFill>
              </a:rPr>
              <a:t>Force = Mass * Acceleration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… and Acceleration = Speed /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 we calculate the force using the slippage speed,the frame time, and the tank mass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 way to calculate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FVector::DotProduct()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Battle Tank is an open world tank fight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will be a head to head battle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Other players can be human or simple AI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Heavy focus on control systems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Also learning terrains, UI, terrain sculpting &amp; more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Dive right in and enjoy yourself!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What’s New in Unreal 4.11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Relevant to us at the moment…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Faster lighting build times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Runtime performance enhancements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a full list of improvements...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https://www.unrealengine.com/blog/unreal-engine-4-11-released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Shape 231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SlippageSpeed</a:t>
            </a:r>
          </a:p>
        </p:txBody>
      </p:sp>
      <p:sp>
        <p:nvSpPr>
          <p:cNvPr id="2316" name="Shape 23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component of speed in the tank right direction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no slippage should be zero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sliding entirely sideways, should be speed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 general use cos of the angle between velocity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… and the sideways (right) vector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FVector::DotProduct()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Shape 232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OnComponentHit </a:t>
            </a:r>
            <a:r>
              <a:rPr lang="en-GB"/>
              <a:t>Event in 4.12</a:t>
            </a:r>
          </a:p>
        </p:txBody>
      </p:sp>
      <p:sp>
        <p:nvSpPr>
          <p:cNvPr id="2322" name="Shape 2322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Shape 232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328" name="Shape 232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could use OnComponentHit in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But we’re grown-ups so we’re going to use C++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Signature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OnHit(...)</a:t>
            </a:r>
            <a:r>
              <a:rPr lang="en-GB">
                <a:solidFill>
                  <a:schemeClr val="lt1"/>
                </a:solidFill>
              </a:rPr>
              <a:t> has changed in 4.12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Remember you need to make it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UFUNCTION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Details on next slide.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Shape 23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Register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OnHit()</a:t>
            </a:r>
            <a:r>
              <a:rPr lang="en-GB"/>
              <a:t> Events</a:t>
            </a:r>
          </a:p>
        </p:txBody>
      </p:sp>
      <p:sp>
        <p:nvSpPr>
          <p:cNvPr id="2334" name="Shape 23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buAutoNum type="arabicPeriod"/>
            </a:pPr>
            <a:r>
              <a:rPr lang="en-GB"/>
              <a:t>Register delegate at begin play like this</a:t>
            </a:r>
          </a:p>
          <a:p>
            <a:pPr indent="914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OnComponentHit.AddDynamic(this, &amp;UTankTrack::OnHit);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GB">
                <a:solidFill>
                  <a:schemeClr val="lt1"/>
                </a:solidFill>
              </a:rPr>
              <a:t>Use this signature for the delegate</a:t>
            </a:r>
          </a:p>
          <a:p>
            <a:pPr indent="-1397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OnHit(UPrimitiveComponent* HitComponent, AActor* OtherActor, UPrimitiveComponent* OtherComponent, FVector NormalImpulse, const FHitResult&amp; Hit)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  <a:buAutoNum type="arabicPeriod"/>
            </a:pPr>
            <a:r>
              <a:rPr lang="en-GB">
                <a:solidFill>
                  <a:schemeClr val="lt1"/>
                </a:solidFill>
              </a:rPr>
              <a:t>Make OnHit(...) a private UFUNCTION.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Shape 233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Register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OnHit()</a:t>
            </a:r>
          </a:p>
        </p:txBody>
      </p:sp>
      <p:sp>
        <p:nvSpPr>
          <p:cNvPr id="2340" name="Shape 234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instructions on the previous slide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both tracks have the following set in BP…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Collision &gt; Simulation Generates Hit Events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it works with a log entry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Celebrate being one of the first since 4.12!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Shape 234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Avoiding Boolean Flags</a:t>
            </a:r>
          </a:p>
        </p:txBody>
      </p:sp>
      <p:sp>
        <p:nvSpPr>
          <p:cNvPr id="2346" name="Shape 234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Shape 235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352" name="Shape 235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Boolean flags usually make answers old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Try and think of a way of avoiding them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Revise the use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FMath::Clamp()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Improving Tank Aiming</a:t>
            </a:r>
          </a:p>
        </p:txBody>
      </p:sp>
      <p:sp>
        <p:nvSpPr>
          <p:cNvPr id="2358" name="Shape 235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Shape 236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364" name="Shape 236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a literal glass ceiling to help with testing!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Sometimes the barrel takes the long route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 simple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if()</a:t>
            </a:r>
            <a:r>
              <a:rPr lang="en-GB">
                <a:solidFill>
                  <a:schemeClr val="lt1"/>
                </a:solidFill>
              </a:rPr>
              <a:t> statement can help 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Find and fix another bug in the code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lang="en-GB">
                <a:solidFill>
                  <a:schemeClr val="lt1"/>
                </a:solidFill>
              </a:rPr>
              <a:t> formatter to log booleans.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Shape 236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Turret Take Short Route</a:t>
            </a:r>
          </a:p>
        </p:txBody>
      </p:sp>
      <p:sp>
        <p:nvSpPr>
          <p:cNvPr id="2370" name="Shape 237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a simple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if()</a:t>
            </a:r>
            <a:r>
              <a:rPr lang="en-GB"/>
              <a:t> statement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Rotate so that you always take the short route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with player and AI tanks.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Upgrade Your Project</a:t>
            </a:r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Go through the upgrade process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the new project runs ok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Commit the changes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Optionally: tag the specific commit with “v.4.11”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Shape 237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Tweaking Tank AI</a:t>
            </a:r>
          </a:p>
        </p:txBody>
      </p:sp>
      <p:sp>
        <p:nvSpPr>
          <p:cNvPr id="2376" name="Shape 237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Shape 238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382" name="Shape 238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Expose the Acceptance Radius to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Tweak that value as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EditAnywhere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Change back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EditDefaultsOnly </a:t>
            </a:r>
            <a:r>
              <a:rPr lang="en-GB">
                <a:solidFill>
                  <a:schemeClr val="lt1"/>
                </a:solidFill>
              </a:rPr>
              <a:t>once found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Prevent AI tanks firing until aiming is locked.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hape 2387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8" name="Shape 238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2389" name="Shape 2389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2390" name="Shape 2390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2391" name="Shape 2391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2393" name="Shape 2393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2395" name="Shape 2395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6" name="Shape 2396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Choose Your Acceptance Radius</a:t>
            </a:r>
          </a:p>
        </p:txBody>
      </p:sp>
      <p:sp>
        <p:nvSpPr>
          <p:cNvPr id="2403" name="Shape 240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 blueprint of the TankAIController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Expose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AcceptanceRadius </a:t>
            </a:r>
            <a:r>
              <a:rPr lang="en-GB"/>
              <a:t>as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Edit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Anywhere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… at least for now to help you tweak the values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Code your default Acceptance Radius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Place your AI tanks in the world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Hint: Remember to refresh navmesh if required.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Making an Ammo Display</a:t>
            </a:r>
          </a:p>
        </p:txBody>
      </p:sp>
      <p:sp>
        <p:nvSpPr>
          <p:cNvPr id="2409" name="Shape 2409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15" name="Shape 24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a 4th enum state for out of ammo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Work around bug of blueprint select nodes not updating when we add new enum values in C++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a display for rounds remaining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Bind the UI to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GetRounds()</a:t>
            </a:r>
            <a:r>
              <a:rPr lang="en-GB">
                <a:solidFill>
                  <a:schemeClr val="lt1"/>
                </a:solidFill>
              </a:rPr>
              <a:t> method.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Shape 2420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1" name="Shape 24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2422" name="Shape 2422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2423" name="Shape 2423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2424" name="Shape 2424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2426" name="Shape 2426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2428" name="Shape 2428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9" name="Shape 2429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Shape 243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an Ammo Display</a:t>
            </a:r>
          </a:p>
        </p:txBody>
      </p:sp>
      <p:sp>
        <p:nvSpPr>
          <p:cNvPr id="2436" name="Shape 243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an ammo display working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Should count down each time you fire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Bonus: make crosshair grey when out of ammo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Tip: restart editor after adding new enum state.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Making an AutoMortar</a:t>
            </a:r>
          </a:p>
        </p:txBody>
      </p:sp>
      <p:sp>
        <p:nvSpPr>
          <p:cNvPr id="2442" name="Shape 2442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Shape 24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48" name="Shape 244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tank components were built for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It turns-out we can re-use movement and aiming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This is the benefit of re-usable components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We’ll create a self-aiming mortar tower.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Landscape Layers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Assemble the AutoMortar</a:t>
            </a:r>
          </a:p>
        </p:txBody>
      </p:sp>
      <p:sp>
        <p:nvSpPr>
          <p:cNvPr id="2454" name="Shape 245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Look at how the Tank_BP is constructed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Put the mortar together in a similar way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Tank Aiming 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Associate with the Tank AI 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rename these classes once it’s working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Bonus: get the AutoMortar actually working.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Shape 245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the Reference Viewer</a:t>
            </a:r>
          </a:p>
        </p:txBody>
      </p:sp>
      <p:sp>
        <p:nvSpPr>
          <p:cNvPr id="2460" name="Shape 2460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Shape 246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66" name="Shape 246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Currently we .gitignore the Starter Content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Therefore we can’t track changes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want a consistent starting point for particles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 we’re going to delete Starter Content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Lots depends on it so we use a special tool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That special tool is the reference viewer.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Shape 247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Remove your Starter Content</a:t>
            </a:r>
          </a:p>
        </p:txBody>
      </p:sp>
      <p:sp>
        <p:nvSpPr>
          <p:cNvPr id="2472" name="Shape 247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Backup the folder as a .zip outside project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deleting Starter Content  in Content Browser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all referenced assets out or delete objects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Delete the Starter Content folder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Re-open the editor and test everything works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 tidy folder structure in the discussions.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Shape 247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Preparing for Particles</a:t>
            </a:r>
          </a:p>
        </p:txBody>
      </p:sp>
      <p:sp>
        <p:nvSpPr>
          <p:cNvPr id="2478" name="Shape 247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Shape 24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484" name="Shape 248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will compose our projectile in C++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SetRootComponent()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AttachTo(RootComponent)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set default properties in C++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UPROPERTY(VisibleAnywhere)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Shape 248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the Projectile Components</a:t>
            </a:r>
          </a:p>
        </p:txBody>
      </p:sp>
      <p:sp>
        <p:nvSpPr>
          <p:cNvPr id="2490" name="Shape 249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Create default sub-objects in C++ for…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UStaticMeshComponent</a:t>
            </a:r>
            <a:r>
              <a:rPr lang="en-GB"/>
              <a:t>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CollisionMesh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UParticleSystemComponent</a:t>
            </a:r>
            <a:r>
              <a:rPr lang="en-GB"/>
              <a:t>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LaunchBlast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Make them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UPROPERTY(VisibleAnywhere)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Check they appear on the Blueprint.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Shape 249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Introducing Particle Systems</a:t>
            </a:r>
          </a:p>
        </p:txBody>
      </p:sp>
      <p:sp>
        <p:nvSpPr>
          <p:cNvPr id="2496" name="Shape 249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Shape 250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02" name="Shape 250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Setup a Starter Content project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it to migrate assets to Battle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Explore particle systems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world space for smoke trails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Create and share your smoke trail.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Shape 250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&amp; Share Your Smoke</a:t>
            </a:r>
          </a:p>
        </p:txBody>
      </p:sp>
      <p:sp>
        <p:nvSpPr>
          <p:cNvPr id="2508" name="Shape 250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Tweak the parameters to your taste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 creative with color, size, etc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Don’t worry about it disappearing from side view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with the community (link in Resources).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Paint Your Landscape</a:t>
            </a: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Create a material for your landscape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Set </a:t>
            </a:r>
            <a:r>
              <a:rPr b="1" lang="en-GB">
                <a:solidFill>
                  <a:schemeClr val="lt1"/>
                </a:solidFill>
              </a:rPr>
              <a:t>Usage &gt; Used with Landscape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b="1" lang="en-GB">
                <a:solidFill>
                  <a:schemeClr val="lt1"/>
                </a:solidFill>
              </a:rPr>
              <a:t>LandscapeLayerBlend</a:t>
            </a:r>
            <a:r>
              <a:rPr lang="en-GB">
                <a:solidFill>
                  <a:schemeClr val="lt1"/>
                </a:solidFill>
              </a:rPr>
              <a:t> node &amp; Vector Parameters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at at least two layers &amp; create LayerInfo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Paint the landscape from the Modes tab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Screenshot and share with us.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Shape 251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Particle Bounding Boxes</a:t>
            </a:r>
          </a:p>
        </p:txBody>
      </p:sp>
      <p:sp>
        <p:nvSpPr>
          <p:cNvPr id="2514" name="Shape 251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Shape 251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20" name="Shape 252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Our smoke disappeared when viewed from side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This is due to the fixed particle bounding boxes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can fix it by making the boxes dynamic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BUT we need to remove GPU rendered particles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… and test the performance hit is acceptable.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Test Your Performance Impact</a:t>
            </a:r>
          </a:p>
        </p:txBody>
      </p:sp>
      <p:sp>
        <p:nvSpPr>
          <p:cNvPr id="2526" name="Shape 252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Measure your FPS with 20 smoke trails visible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Turn on dynamic bounding boxes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Measure again, see if there’s a change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results with the community.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Shape 25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to Set Dynamic Bounding Boxes</a:t>
            </a:r>
          </a:p>
        </p:txBody>
      </p:sp>
      <p:pic>
        <p:nvPicPr>
          <p:cNvPr id="2532" name="Shape 2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50" y="3069453"/>
            <a:ext cx="14960601" cy="51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FAttachmentTransformRules</a:t>
            </a:r>
          </a:p>
        </p:txBody>
      </p:sp>
      <p:sp>
        <p:nvSpPr>
          <p:cNvPr id="2538" name="Shape 253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Shape 25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44" name="Shape 254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Message Log to see warnings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AttachTo() has become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AttachToComponent()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Now must provide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FAttachmentTransformRules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We’ll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KeepRelativeTransform</a:t>
            </a:r>
            <a:r>
              <a:rPr lang="en-GB">
                <a:solidFill>
                  <a:schemeClr val="lt1"/>
                </a:solidFill>
              </a:rPr>
              <a:t> for now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Write code to de-active launch blast and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Activate impact blast on impact.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Shape 254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Code Projectile Impact</a:t>
            </a:r>
          </a:p>
        </p:txBody>
      </p:sp>
      <p:sp>
        <p:nvSpPr>
          <p:cNvPr id="2550" name="Shape 255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Register a component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OnHit()</a:t>
            </a:r>
            <a:r>
              <a:rPr lang="en-GB"/>
              <a:t> event delegate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LaunchBlast-&gt;Deactivate()</a:t>
            </a:r>
            <a:r>
              <a:rPr lang="en-GB"/>
              <a:t> to turn off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ImpactBlast</a:t>
            </a:r>
            <a:r>
              <a:rPr lang="en-GB"/>
              <a:t> particle effect to projectile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Activate this on impact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explosion.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Shape 255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Radial Forces &amp; Caching</a:t>
            </a:r>
          </a:p>
        </p:txBody>
      </p:sp>
      <p:sp>
        <p:nvSpPr>
          <p:cNvPr id="2556" name="Shape 255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Shape 25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62" name="Shape 25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you don’t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AttachToComponent()</a:t>
            </a:r>
            <a:r>
              <a:rPr lang="en-GB">
                <a:solidFill>
                  <a:schemeClr val="lt1"/>
                </a:solidFill>
              </a:rPr>
              <a:t> then…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It will look like you’re attached but…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transform may be broken and…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You’ll get really weird effects and…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Unreal may cache the issue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So, always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AttachToComponent()</a:t>
            </a:r>
            <a:r>
              <a:rPr lang="en-GB">
                <a:solidFill>
                  <a:schemeClr val="lt1"/>
                </a:solidFill>
              </a:rPr>
              <a:t> :-)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Shape 256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Find the Bug</a:t>
            </a:r>
          </a:p>
        </p:txBody>
      </p:sp>
      <p:sp>
        <p:nvSpPr>
          <p:cNvPr id="2568" name="Shape 256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is this behaviour happening?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inspecting the projectile at run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Look carefully at the Explosion Force component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 line of code to solve the problem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solution in the discussions.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Flat Shading Low Poly Landscapes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Shape 257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GetTimerManager()</a:t>
            </a:r>
          </a:p>
        </p:txBody>
      </p:sp>
      <p:sp>
        <p:nvSpPr>
          <p:cNvPr id="2574" name="Shape 257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Shape 25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580" name="Shape 258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Currently we don’t destroy our projectiles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This will cause slow-down and memory leakage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won’t pass console testing with a leak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Tidy up after ourselves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Discuss projectile schemes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Destroy our projectiles with a timer.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Shape 258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Projectile Destruction Schemes</a:t>
            </a:r>
          </a:p>
        </p:txBody>
      </p:sp>
      <p:graphicFrame>
        <p:nvGraphicFramePr>
          <p:cNvPr id="2586" name="Shape 2586"/>
          <p:cNvGraphicFramePr/>
          <p:nvPr/>
        </p:nvGraphicFramePr>
        <p:xfrm>
          <a:off x="1400950" y="25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5181150"/>
                <a:gridCol w="5181150"/>
                <a:gridCol w="5181150"/>
              </a:tblGrid>
              <a:tr h="75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Sheme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Pros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Cons</a:t>
                      </a:r>
                    </a:p>
                  </a:txBody>
                  <a:tcPr marT="182850" marB="182850" marR="182850" marL="182850"/>
                </a:tc>
              </a:tr>
              <a:tr h="15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Projectile destroy timer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Simple. Projectile self-responsible.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Not very performant with 100s of projectiles.</a:t>
                      </a:r>
                    </a:p>
                  </a:txBody>
                  <a:tcPr marT="182850" marB="182850" marR="182850" marL="182850"/>
                </a:tc>
              </a:tr>
              <a:tr h="15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Spawn explosion effect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More physical, projectile gone, explosion remains.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More complex. Can cause slow-down just when you don’t want it.</a:t>
                      </a:r>
                    </a:p>
                  </a:txBody>
                  <a:tcPr marT="182850" marB="182850" marR="182850" marL="182850"/>
                </a:tc>
              </a:tr>
              <a:tr h="15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Projectile pool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Probably most performant when there’s a natural limit to number of projectiles.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Most complex, consider a “ring buffer” or similar.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Shape 259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Projectiles Self-Destroy</a:t>
            </a:r>
          </a:p>
        </p:txBody>
      </p:sp>
      <p:sp>
        <p:nvSpPr>
          <p:cNvPr id="2592" name="Shape 259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GetWorld()-&gt;GetTimerManager().SetTimer()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a Blueprint editable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DestroyDelay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 simple delegate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Destroy()</a:t>
            </a:r>
            <a:r>
              <a:rPr lang="en-GB"/>
              <a:t> to destroy the projectile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works, and comment on approach.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Shape 259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TakeDamage()</a:t>
            </a:r>
            <a:r>
              <a:rPr lang="en-GB"/>
              <a:t> on Actors</a:t>
            </a:r>
          </a:p>
        </p:txBody>
      </p:sp>
      <p:sp>
        <p:nvSpPr>
          <p:cNvPr id="2598" name="Shape 2598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Shape 260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04" name="Shape 260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Unreal has an actor damage system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We’ll apply radial damage from the projectile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Then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AActor::TakeDamage()</a:t>
            </a:r>
            <a:r>
              <a:rPr lang="en-GB">
                <a:solidFill>
                  <a:schemeClr val="lt1"/>
                </a:solidFill>
              </a:rPr>
              <a:t> method will be called on the tank (and all other actors in radius)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We’ll then finish our damage system off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Solve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solidFill>
                  <a:schemeClr val="lt1"/>
                </a:solidFill>
              </a:rPr>
              <a:t> 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solidFill>
                  <a:schemeClr val="lt1"/>
                </a:solidFill>
              </a:rPr>
              <a:t> damage question.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Shape 260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Implement a Damage System</a:t>
            </a:r>
          </a:p>
        </p:txBody>
      </p:sp>
      <p:sp>
        <p:nvSpPr>
          <p:cNvPr id="2610" name="Shape 261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Override the Tank’s virtual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TakeDamage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Clamp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DamageToApply</a:t>
            </a:r>
            <a:r>
              <a:rPr lang="en-GB"/>
              <a:t>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CurrentHealth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Log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DamageAmount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DamageToApply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Carry on watching the video, or finish the system.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BlueprintPure </a:t>
            </a:r>
            <a:r>
              <a:rPr lang="en-GB"/>
              <a:t>&amp; Health Bars</a:t>
            </a:r>
          </a:p>
        </p:txBody>
      </p:sp>
      <p:sp>
        <p:nvSpPr>
          <p:cNvPr id="2616" name="Shape 2616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Shape 26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22" name="Shape 26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Add a UI Widget component to our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a very simple health progress bar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Wire the bar to the tank.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 the Tank BP Variable</a:t>
            </a:r>
          </a:p>
        </p:txBody>
      </p:sp>
      <p:sp>
        <p:nvSpPr>
          <p:cNvPr id="2628" name="Shape 262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 Blueprint Variable on the Health Bar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 this from the Tank Event Graph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Unreal’s tools are setup for photoreal landscapes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Once you set the bar high, the rest must match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 alternative is to opt for a low-poly look...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...then you can focus on gameplay, story, sound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Can be a good choice for smaller teams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How to make low-poly, flat-shaded landscapes.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Shape 263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Observer Pattern</a:t>
            </a:r>
          </a:p>
        </p:txBody>
      </p:sp>
      <p:sp>
        <p:nvSpPr>
          <p:cNvPr id="2634" name="Shape 2634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Shape 26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40" name="Shape 26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want the tank to broadcast it’s death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Tank doesn’t need to know who is listening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Player and AI controllers listen, and de-possess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Other systems (e.g. audio or scoring) could listen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nsolas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DECLARE_DYNAMIC_MULTICAST_DELEGATE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Binding and broadcasting with delegates.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Shape 264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Our Delegates Work</a:t>
            </a:r>
          </a:p>
        </p:txBody>
      </p:sp>
      <p:sp>
        <p:nvSpPr>
          <p:cNvPr id="2646" name="Shape 2646"/>
          <p:cNvSpPr/>
          <p:nvPr/>
        </p:nvSpPr>
        <p:spPr>
          <a:xfrm>
            <a:off x="1489200" y="4651000"/>
            <a:ext cx="3963600" cy="17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2800"/>
              <a:t>OnDeath.Broadcast();</a:t>
            </a:r>
          </a:p>
        </p:txBody>
      </p:sp>
      <p:sp>
        <p:nvSpPr>
          <p:cNvPr id="2647" name="Shape 2647"/>
          <p:cNvSpPr/>
          <p:nvPr/>
        </p:nvSpPr>
        <p:spPr>
          <a:xfrm>
            <a:off x="7331500" y="4513475"/>
            <a:ext cx="2749248" cy="20390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Unreal Engine</a:t>
            </a:r>
          </a:p>
        </p:txBody>
      </p:sp>
      <p:sp>
        <p:nvSpPr>
          <p:cNvPr id="2648" name="Shape 2648"/>
          <p:cNvSpPr/>
          <p:nvPr/>
        </p:nvSpPr>
        <p:spPr>
          <a:xfrm>
            <a:off x="12814150" y="3173200"/>
            <a:ext cx="3963600" cy="17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TankPlayerController</a:t>
            </a:r>
          </a:p>
        </p:txBody>
      </p:sp>
      <p:sp>
        <p:nvSpPr>
          <p:cNvPr id="2649" name="Shape 2649"/>
          <p:cNvSpPr/>
          <p:nvPr/>
        </p:nvSpPr>
        <p:spPr>
          <a:xfrm>
            <a:off x="12814150" y="6415000"/>
            <a:ext cx="3963600" cy="17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TankAIController</a:t>
            </a:r>
          </a:p>
        </p:txBody>
      </p:sp>
      <p:cxnSp>
        <p:nvCxnSpPr>
          <p:cNvPr id="2650" name="Shape 2650"/>
          <p:cNvCxnSpPr>
            <a:stCxn id="2646" idx="3"/>
            <a:endCxn id="2647" idx="2"/>
          </p:cNvCxnSpPr>
          <p:nvPr/>
        </p:nvCxnSpPr>
        <p:spPr>
          <a:xfrm>
            <a:off x="5452800" y="5533000"/>
            <a:ext cx="188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1" name="Shape 2651"/>
          <p:cNvCxnSpPr>
            <a:stCxn id="2647" idx="0"/>
            <a:endCxn id="2648" idx="1"/>
          </p:cNvCxnSpPr>
          <p:nvPr/>
        </p:nvCxnSpPr>
        <p:spPr>
          <a:xfrm flipH="1" rot="10800000">
            <a:off x="10078457" y="4055195"/>
            <a:ext cx="2735700" cy="147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2" name="Shape 2652"/>
          <p:cNvCxnSpPr>
            <a:stCxn id="2647" idx="0"/>
            <a:endCxn id="2649" idx="1"/>
          </p:cNvCxnSpPr>
          <p:nvPr/>
        </p:nvCxnSpPr>
        <p:spPr>
          <a:xfrm>
            <a:off x="10078457" y="5532995"/>
            <a:ext cx="2735700" cy="176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Shape 26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Steps for Setting-Up DMCDs</a:t>
            </a:r>
          </a:p>
        </p:txBody>
      </p:sp>
      <p:sp>
        <p:nvSpPr>
          <p:cNvPr id="2658" name="Shape 2658"/>
          <p:cNvSpPr txBox="1"/>
          <p:nvPr>
            <p:ph idx="1" type="body"/>
          </p:nvPr>
        </p:nvSpPr>
        <p:spPr>
          <a:xfrm>
            <a:off x="860050" y="2214250"/>
            <a:ext cx="164994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onsolas"/>
              <a:buAutoNum type="arabicPeriod"/>
            </a:pPr>
            <a:r>
              <a:rPr lang="en-GB" sz="3600">
                <a:solidFill>
                  <a:schemeClr val="lt1"/>
                </a:solidFill>
              </a:rPr>
              <a:t>Create type: 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DECLARE_DYNAMIC_MULTICAST_DELEGATE(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FSubjectName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onsolas"/>
              <a:buAutoNum type="arabicPeriod"/>
            </a:pPr>
            <a:r>
              <a:rPr lang="en-GB" sz="3600">
                <a:solidFill>
                  <a:schemeClr val="lt1"/>
                </a:solidFill>
              </a:rPr>
              <a:t>Declare: 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FSubjectName OnSomethingHappened;</a:t>
            </a:r>
          </a:p>
          <a:p>
            <a:pPr indent="-685800" lvl="0" marL="914400" rtl="0">
              <a:spcBef>
                <a:spcPts val="0"/>
              </a:spcBef>
              <a:buClr>
                <a:srgbClr val="FFFF00"/>
              </a:buClr>
              <a:buSzPct val="100000"/>
              <a:buFont typeface="Consolas"/>
              <a:buAutoNum type="arabicPeriod"/>
            </a:pPr>
            <a:r>
              <a:rPr lang="en-GB" sz="3600"/>
              <a:t>Broadcast</a:t>
            </a:r>
            <a:r>
              <a:rPr lang="en-GB" sz="3600">
                <a:solidFill>
                  <a:srgbClr val="FFFFFF"/>
                </a:solidFill>
              </a:rPr>
              <a:t>:</a:t>
            </a:r>
            <a:r>
              <a:rPr lang="en-GB" sz="3600">
                <a:solidFill>
                  <a:srgbClr val="FFFFFF"/>
                </a:solidFill>
              </a:rPr>
              <a:t> 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OnSomethingHappened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.BroadCast();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onsolas"/>
              <a:buAutoNum type="arabicPeriod"/>
            </a:pPr>
            <a:r>
              <a:rPr lang="en-GB" sz="3600"/>
              <a:t>Declare delegate on l</a:t>
            </a:r>
            <a:r>
              <a:rPr lang="en-GB" sz="3600"/>
              <a:t>istener(s):</a:t>
            </a:r>
            <a:br>
              <a:rPr lang="en-GB" sz="3600"/>
            </a:b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UFUNCTION()  // Must be a UFUNCTION to get called</a:t>
            </a:r>
            <a:b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void DelegateMethod();  // e.g. void OnTankDeath();</a:t>
            </a:r>
          </a:p>
          <a:p>
            <a:pPr indent="-685800" lvl="0" marL="914400" rtl="0">
              <a:spcBef>
                <a:spcPts val="0"/>
              </a:spcBef>
              <a:buClr>
                <a:srgbClr val="FFFF00"/>
              </a:buClr>
              <a:buSzPct val="100000"/>
              <a:buFont typeface="Consolas"/>
              <a:buAutoNum type="arabicPeriod"/>
            </a:pPr>
            <a:r>
              <a:rPr lang="en-GB" sz="3600">
                <a:solidFill>
                  <a:srgbClr val="FFFFFF"/>
                </a:solidFill>
              </a:rPr>
              <a:t>To register:</a:t>
            </a:r>
            <a:r>
              <a:rPr lang="en-GB" sz="3600"/>
              <a:t> </a:t>
            </a: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BroadcastingInstance-&gt; OnSomethingHappened. AddUniqueDynamic(this, &amp;AListenerClass::DelegateMethod);</a:t>
            </a:r>
          </a:p>
        </p:txBody>
      </p:sp>
      <p:cxnSp>
        <p:nvCxnSpPr>
          <p:cNvPr id="2659" name="Shape 2659"/>
          <p:cNvCxnSpPr/>
          <p:nvPr/>
        </p:nvCxnSpPr>
        <p:spPr>
          <a:xfrm>
            <a:off x="1008100" y="5040600"/>
            <a:ext cx="162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Shape 266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Delegate System</a:t>
            </a:r>
          </a:p>
        </p:txBody>
      </p:sp>
      <p:sp>
        <p:nvSpPr>
          <p:cNvPr id="2665" name="Shape 266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crib-sheet on the previous slide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Register the TankPlayerController and the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TankAIController to receive OnDeath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From their possessed tank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 to prove they’re getting the message.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Shape 267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Finishing Off - Part 1</a:t>
            </a:r>
          </a:p>
        </p:txBody>
      </p:sp>
      <p:sp>
        <p:nvSpPr>
          <p:cNvPr id="2671" name="Shape 2671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77" name="Shape 26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We’re nearing the end of the section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have several challenges over to try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These include various fixes and improvements...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StartSpectatingOnly()</a:t>
            </a:r>
            <a:r>
              <a:rPr lang="en-GB">
                <a:solidFill>
                  <a:schemeClr val="lt1"/>
                </a:solidFill>
              </a:rPr>
              <a:t> in Player 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DetachFromControllerPendingDestroy()</a:t>
            </a:r>
            <a:r>
              <a:rPr lang="en-GB">
                <a:solidFill>
                  <a:schemeClr val="lt1"/>
                </a:solidFill>
              </a:rPr>
              <a:t> in AI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Fixing a bug with our starting health.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Shape 268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Pick &amp; Mix Challenge</a:t>
            </a:r>
          </a:p>
        </p:txBody>
      </p:sp>
      <p:sp>
        <p:nvSpPr>
          <p:cNvPr id="2683" name="Shape 268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StartSpectatingOnly()</a:t>
            </a:r>
            <a:r>
              <a:rPr lang="en-GB"/>
              <a:t> in Player 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DetachFromControllerPendingDestroy()</a:t>
            </a:r>
            <a:r>
              <a:rPr lang="en-GB"/>
              <a:t> in AI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>
                <a:solidFill>
                  <a:schemeClr val="lt1"/>
                </a:solidFill>
              </a:rPr>
              <a:t>Fix the starting health bug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Use the noise landscape function to undulate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Make the AutoMortars damageable</a:t>
            </a:r>
          </a:p>
          <a:p>
            <a:pPr indent="-800100" lvl="0" marL="914400" rtl="0">
              <a:spcBef>
                <a:spcPts val="0"/>
              </a:spcBef>
              <a:buAutoNum type="arabicPeriod"/>
            </a:pPr>
            <a:r>
              <a:rPr lang="en-GB"/>
              <a:t>Check code against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u="sng">
                <a:solidFill>
                  <a:srgbClr val="FFFFFF"/>
                </a:solidFill>
                <a:hlinkClick r:id="rId3"/>
              </a:rPr>
              <a:t>Unreal’s coding standards</a:t>
            </a:r>
            <a:r>
              <a:rPr lang="en-GB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Shape 26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Finishing Off - Part 2</a:t>
            </a:r>
          </a:p>
        </p:txBody>
      </p:sp>
      <p:sp>
        <p:nvSpPr>
          <p:cNvPr id="2689" name="Shape 2689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Shape 269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695" name="Shape 269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use the noise function on landscapes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Gameobjects are automatically destroyed when they travel a long way from the play area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Reviewing Unreal’s coding standards.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Choose Your Final Landscape Style</a:t>
            </a:r>
          </a:p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Decide which route you want to pursue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high-poly, use this time to tweak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If low-poly, then create your initial landscape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Remember to leave a flat area in the middle.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Shape 270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Pick &amp; Mix Challenge</a:t>
            </a:r>
          </a:p>
        </p:txBody>
      </p:sp>
      <p:sp>
        <p:nvSpPr>
          <p:cNvPr id="2701" name="Shape 270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trike="sngStrike"/>
              <a:t>Call </a:t>
            </a:r>
            <a:r>
              <a:rPr lang="en-GB" strike="sng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StartSpectatingOnly()</a:t>
            </a:r>
            <a:r>
              <a:rPr lang="en-GB" strike="sngStrike"/>
              <a:t> in Player 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trike="sng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DetachFromControllerPendingDestroy()</a:t>
            </a:r>
            <a:r>
              <a:rPr lang="en-GB" strike="sngStrike"/>
              <a:t> in AI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trike="sngStrike">
                <a:solidFill>
                  <a:schemeClr val="lt1"/>
                </a:solidFill>
              </a:rPr>
              <a:t>Fix the starting health bug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Use the noise landscape function to undulate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Make the AutoMortars damageable</a:t>
            </a:r>
          </a:p>
          <a:p>
            <a:pPr indent="-800100" lvl="0" marL="914400" rtl="0">
              <a:spcBef>
                <a:spcPts val="0"/>
              </a:spcBef>
              <a:buAutoNum type="arabicPeriod"/>
            </a:pPr>
            <a:r>
              <a:rPr lang="en-GB"/>
              <a:t>Check code against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u="sng">
                <a:solidFill>
                  <a:srgbClr val="FFFFFF"/>
                </a:solidFill>
                <a:hlinkClick r:id="rId3"/>
              </a:rPr>
              <a:t>Unreal’s coding standards</a:t>
            </a:r>
            <a:r>
              <a:rPr lang="en-GB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Shape 270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Section Wrap-Up</a:t>
            </a:r>
          </a:p>
        </p:txBody>
      </p:sp>
      <p:sp>
        <p:nvSpPr>
          <p:cNvPr id="2707" name="Shape 2707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Shape 271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713" name="Shape 271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In this section we learnt a tonne including…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Basic terrain landscaping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Using and modifying the AI pathfinding system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 deep-dive into control systems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User Interface for the first time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 whole tonne of C++ and architecture.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Shape 271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Improve Building Escape</a:t>
            </a:r>
          </a:p>
        </p:txBody>
      </p:sp>
      <p:sp>
        <p:nvSpPr>
          <p:cNvPr id="2719" name="Shape 271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Put the project under version control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start menu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at least one new puzzle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some landscape around the room(s)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Consider a projectile-based puzzle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Improve the overall architecture.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Bonus - Switching Cameras</a:t>
            </a:r>
          </a:p>
        </p:txBody>
      </p:sp>
      <p:sp>
        <p:nvSpPr>
          <p:cNvPr id="2725" name="Shape 2725"/>
          <p:cNvSpPr txBox="1"/>
          <p:nvPr/>
        </p:nvSpPr>
        <p:spPr>
          <a:xfrm>
            <a:off x="16373550" y="123950"/>
            <a:ext cx="1753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4.12.5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Shape 27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2731" name="Shape 27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Our player controller line traces to aim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can hit the UI in some circumstances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Change our line trace channel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ECC::Camera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1st person camera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Toggle Visibility Blueprint node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Bind input and enjoy simple camera swapping.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Shape 273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the Blueprint</a:t>
            </a:r>
          </a:p>
        </p:txBody>
      </p:sp>
      <p:sp>
        <p:nvSpPr>
          <p:cNvPr id="2737" name="Shape 27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Search for a “toggle” node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See if you can make it work.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Shape 2742"/>
          <p:cNvSpPr txBox="1"/>
          <p:nvPr/>
        </p:nvSpPr>
        <p:spPr>
          <a:xfrm>
            <a:off x="4261800" y="1553700"/>
            <a:ext cx="9764400" cy="7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6000"/>
              <a:t>INTENTIONALLY BLANK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6000"/>
              <a:t>… but now it isn’t - weird.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rtl="0" algn="ctr">
              <a:spcBef>
                <a:spcPts val="0"/>
              </a:spcBef>
              <a:buNone/>
            </a:pPr>
            <a:r>
              <a:rPr lang="en-GB" sz="6000"/>
              <a:t>This is just to help mark the current end of the slides.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/>
          </a:p>
          <a:p>
            <a:pPr lvl="0" rtl="0" algn="ctr">
              <a:spcBef>
                <a:spcPts val="0"/>
              </a:spcBef>
              <a:buNone/>
            </a:pPr>
            <a:r>
              <a:rPr b="1" lang="en-GB" sz="6000"/>
              <a:t>I’m adding content most weekdays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More Landscaping Tools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make flat shading optional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Importing and exporting landscape heightmaps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Reducing the resolution of a landscape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a texture in a landscape material.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Adding a Texture</a:t>
            </a:r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texture to your high (or low) poly landscape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Paint &amp; share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Research Tank Games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Watch at least 1 YouTube video of a tank moving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Watch at least 1 YouTube video of a tank game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Play World of Tanks (free, multi-platform)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 notes on controls, features &amp; challenges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notes with us.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Tank Control System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Support keyboard, mouse &amp; gamepad 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Mapping player intentions to control inputs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Mapping control inputs to actor actuators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Introducing the concept of “fly by wire”.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357" name="Shape 357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358" name="Shape 358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359" name="Shape 359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361" name="Shape 361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363" name="Shape 363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Control Inputs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600" y="4168650"/>
            <a:ext cx="4010352" cy="258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50" y="1591950"/>
            <a:ext cx="12303101" cy="9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Major Tank Components</a:t>
            </a:r>
          </a:p>
        </p:txBody>
      </p:sp>
      <p:sp>
        <p:nvSpPr>
          <p:cNvPr id="378" name="Shape 378"/>
          <p:cNvSpPr/>
          <p:nvPr/>
        </p:nvSpPr>
        <p:spPr>
          <a:xfrm>
            <a:off x="2165750" y="2930600"/>
            <a:ext cx="10726200" cy="53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-637">
            <a:off x="3107223" y="3908471"/>
            <a:ext cx="6474000" cy="3476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5400000">
            <a:off x="10326913" y="3952658"/>
            <a:ext cx="848400" cy="33426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Virtual Control &amp; “Fly-by-wire”</a:t>
            </a:r>
          </a:p>
        </p:txBody>
      </p:sp>
      <p:graphicFrame>
        <p:nvGraphicFramePr>
          <p:cNvPr id="386" name="Shape 386"/>
          <p:cNvGraphicFramePr/>
          <p:nvPr/>
        </p:nvGraphicFramePr>
        <p:xfrm>
          <a:off x="1146500" y="20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2273650"/>
                <a:gridCol w="3376400"/>
                <a:gridCol w="3867900"/>
                <a:gridCol w="6477050"/>
              </a:tblGrid>
              <a:tr h="808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Intention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Manual Control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Fly-by-Wire Control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Actuator(s)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Forward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Symmetric Triggers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Left Stick Forward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W Key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Both Tracks Forward - Same Speed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Backwards / Braking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Symmetric Bumpers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Left Stick Backward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 S Key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Both Tracks Backwards - Same Speed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Complete the Control Table</a:t>
            </a:r>
          </a:p>
        </p:txBody>
      </p:sp>
      <p:sp>
        <p:nvSpPr>
          <p:cNvPr id="392" name="Shape 39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Finish this control intention table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There is no right or wrong here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idea is to think through the consequences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Fly-by-wire controls only on KB / mouse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Manual control only with controller.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Virtual Control &amp; “Fly-by-wire”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1146500" y="20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2273650"/>
                <a:gridCol w="3376400"/>
                <a:gridCol w="3867900"/>
                <a:gridCol w="6477050"/>
              </a:tblGrid>
              <a:tr h="808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Intention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Manual Control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Fly-by-Wire Control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Actuator(s)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Forward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Symmetric Triggers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Left Stick Forward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W Key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Both Tracks Forward - Same Speed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Backwards / Braking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Symmetric Bumpers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Left Stick Backward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 S Key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Both Tracks Backwards - Same Speed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Strafe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 “You Can’t Strafe a Tank Fool”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Rotate Body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A-Sym Triggers / Bumpers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Left Stick Left / Right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 A/D Keys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Tracks - Different Speeds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Rotate Turret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Look &amp; Aim with Right Stick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 Mouse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Turret Rotator</a:t>
                      </a:r>
                    </a:p>
                  </a:txBody>
                  <a:tcPr marT="182850" marB="182850" marR="182850" marL="182850"/>
                </a:tc>
              </a:tr>
              <a:tr h="79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Elevate Barrel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N/A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Look &amp; Aim with Right Stick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or Mouse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Barrel Elevator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Actors from Multiple Meshes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Import the tank in 4 static mesh parts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Assemble the parts using sockets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Create our Tank_BP and test.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Battle Tank Overview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Import the Barrel</a:t>
            </a:r>
          </a:p>
        </p:txBody>
      </p:sp>
      <p:sp>
        <p:nvSpPr>
          <p:cNvPr id="415" name="Shape 41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Import the .fbx file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socket on the turret (eyeball position)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child of turret in Tank_BP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Link to the barrel mesh and set socket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Check it all looks and rotates ok.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Configuring a Tank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mass to the tank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Fine-tune track position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Replace root component in Tank_BP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Enable physics and assign a mass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tank as the Default Pawn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Setup PlayerStart and debug start collisions.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 Tank_BP as Default Pawn</a:t>
            </a:r>
          </a:p>
        </p:txBody>
      </p:sp>
      <p:sp>
        <p:nvSpPr>
          <p:cNvPr id="432" name="Shape 43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BattleTankGameMode_BP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Assign the tank as the Default Pawn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Check the correct tank spawns on play.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3rd Person Camera Control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Horizontal Coordinate System*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Setup a Camera Spring Arm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the Spring Arm alone isn’t enough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rotations don’t “commute”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Binding mouse and gamepad to camera control.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https://en.wikipedia.org/wiki/Horizontal_coordinate_system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Bind AimElevation in Blueprint</a:t>
            </a:r>
          </a:p>
        </p:txBody>
      </p:sp>
      <p:sp>
        <p:nvSpPr>
          <p:cNvPr id="449" name="Shape 44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AimAzimuth as a template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Setup corresponding binding for elevation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works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Fixing 3rd Person Camera Rotation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Setup Your Camera</a:t>
            </a:r>
          </a:p>
        </p:txBody>
      </p:sp>
      <p:sp>
        <p:nvSpPr>
          <p:cNvPr id="460" name="Shape 46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a Scene Root as azimuth gimbal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the Spring Arm for elevation control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Adjust the Spring Arm length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Set the camera rotation to 0 (down the arm)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Decide if you want the camera to roll or not.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User Interface (UI) in Unreal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An overview of the finished Battle Tank project.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Widget Blueprint for the aim point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Decide the Player Controller with create the UI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widget and add to viewport in Blueprint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Override the Player Controller in the game mode.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Set the Player Controller</a:t>
            </a:r>
          </a:p>
        </p:txBody>
      </p:sp>
      <p:sp>
        <p:nvSpPr>
          <p:cNvPr id="477" name="Shape 47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the game mode blueprint for this level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Player Controller to be our new BP class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the aiming dot shows up.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Main Menu Screens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dedicated Scene for the Main Menu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Level Blueprint to configure UI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Add a background image to get started.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Add Widget from Level Blueprint</a:t>
            </a:r>
          </a:p>
        </p:txBody>
      </p:sp>
      <p:sp>
        <p:nvSpPr>
          <p:cNvPr id="494" name="Shape 4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Open the MainMenu Level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Blueprint to add widget to screen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this works with a button, image or something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Extra credit: get the mouse cursor showing.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UI Scale Box, Buttons &amp; Mouse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Show mouse cursor in Unreal UI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a Scale Box for background image scaling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 Start button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Customise fonts inside our UI Widget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 anchors so UI scales to different aspect ratios.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Lay Out Your Main Menu</a:t>
            </a:r>
          </a:p>
        </p:txBody>
      </p:sp>
      <p:sp>
        <p:nvSpPr>
          <p:cNvPr id="511" name="Shape 51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Choose a font for your title text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Consider adding a sub-title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Add and style a Start button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Check the scaling works well.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Controller Ready Navigation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Bind Start button event to Blueprint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custom WidgetReady event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Start menu button focused on play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we can quit from the game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Aim towards Steam “Full Controller Support”.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Game Design Document (GDD)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Quit Button Work</a:t>
            </a:r>
          </a:p>
        </p:txBody>
      </p:sp>
      <p:sp>
        <p:nvSpPr>
          <p:cNvPr id="528" name="Shape 52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Ensure you have a Quit action bound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it call the Quit event in BP.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Trial Packaging Your Game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 stand-alone game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Setting the first level that loads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Making sure the input mode works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Setting-up for “Full Controller Support”.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Package for your OS</a:t>
            </a:r>
          </a:p>
        </p:txBody>
      </p:sp>
      <p:sp>
        <p:nvSpPr>
          <p:cNvPr id="545" name="Shape 54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Editor and </a:t>
            </a:r>
            <a:r>
              <a:rPr b="1" lang="en-GB"/>
              <a:t>Game </a:t>
            </a:r>
            <a:r>
              <a:rPr lang="en-GB"/>
              <a:t>start maps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Build for your platform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runs, try rescaling, try gamepad only.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Delegating to Components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delegation can hide information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Creating a custom Player Controller class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Re-parenting Blueprint classes onto our C++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 rot="795447">
            <a:off x="11508408" y="5844049"/>
            <a:ext cx="813685" cy="17680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Iterative Cycle</a:t>
            </a:r>
          </a:p>
        </p:txBody>
      </p:sp>
      <p:sp>
        <p:nvSpPr>
          <p:cNvPr id="563" name="Shape 563"/>
          <p:cNvSpPr/>
          <p:nvPr/>
        </p:nvSpPr>
        <p:spPr>
          <a:xfrm>
            <a:off x="10129800" y="759185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Controls</a:t>
            </a:r>
          </a:p>
        </p:txBody>
      </p:sp>
      <p:sp>
        <p:nvSpPr>
          <p:cNvPr id="564" name="Shape 564"/>
          <p:cNvSpPr/>
          <p:nvPr/>
        </p:nvSpPr>
        <p:spPr>
          <a:xfrm>
            <a:off x="10843100" y="4824100"/>
            <a:ext cx="2631600" cy="111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Tank</a:t>
            </a:r>
          </a:p>
        </p:txBody>
      </p:sp>
      <p:sp>
        <p:nvSpPr>
          <p:cNvPr id="565" name="Shape 565"/>
          <p:cNvSpPr/>
          <p:nvPr/>
        </p:nvSpPr>
        <p:spPr>
          <a:xfrm rot="5400000">
            <a:off x="1053930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7828200" y="2693750"/>
            <a:ext cx="2631600" cy="1118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World</a:t>
            </a:r>
          </a:p>
        </p:txBody>
      </p:sp>
      <p:sp>
        <p:nvSpPr>
          <p:cNvPr id="567" name="Shape 567"/>
          <p:cNvSpPr/>
          <p:nvPr/>
        </p:nvSpPr>
        <p:spPr>
          <a:xfrm>
            <a:off x="6052750" y="2757950"/>
            <a:ext cx="1812600" cy="23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4968100" y="4824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UI</a:t>
            </a:r>
          </a:p>
        </p:txBody>
      </p:sp>
      <p:sp>
        <p:nvSpPr>
          <p:cNvPr id="569" name="Shape 569"/>
          <p:cNvSpPr/>
          <p:nvPr/>
        </p:nvSpPr>
        <p:spPr>
          <a:xfrm rot="9975660">
            <a:off x="6114063" y="5939693"/>
            <a:ext cx="813475" cy="188671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 rot="5397465">
            <a:off x="8943247" y="7415100"/>
            <a:ext cx="813600" cy="158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5927950" y="7646100"/>
            <a:ext cx="2631600" cy="111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800"/>
              <a:t>Player 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577" name="Shape 577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578" name="Shape 578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579" name="Shape 579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sp>
        <p:nvSpPr>
          <p:cNvPr id="580" name="Shape 580"/>
          <p:cNvSpPr/>
          <p:nvPr/>
        </p:nvSpPr>
        <p:spPr>
          <a:xfrm>
            <a:off x="4748500" y="76145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Aiming Component</a:t>
            </a:r>
          </a:p>
        </p:txBody>
      </p:sp>
      <p:cxnSp>
        <p:nvCxnSpPr>
          <p:cNvPr id="581" name="Shape 581"/>
          <p:cNvCxnSpPr>
            <a:stCxn id="577" idx="2"/>
            <a:endCxn id="579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2" name="Shape 582"/>
          <p:cNvCxnSpPr>
            <a:stCxn id="578" idx="2"/>
            <a:endCxn id="579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>
            <a:stCxn id="579" idx="2"/>
            <a:endCxn id="580" idx="0"/>
          </p:cNvCxnSpPr>
          <p:nvPr/>
        </p:nvCxnSpPr>
        <p:spPr>
          <a:xfrm>
            <a:off x="6296800" y="6264650"/>
            <a:ext cx="0" cy="135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4" name="Shape 584"/>
          <p:cNvSpPr txBox="1"/>
          <p:nvPr/>
        </p:nvSpPr>
        <p:spPr>
          <a:xfrm>
            <a:off x="76833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AimAt(Crosshair)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3498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AimAt(Player)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545250" y="64544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Delegates To</a:t>
            </a:r>
          </a:p>
        </p:txBody>
      </p:sp>
      <p:cxnSp>
        <p:nvCxnSpPr>
          <p:cNvPr id="587" name="Shape 587"/>
          <p:cNvCxnSpPr>
            <a:stCxn id="580" idx="3"/>
          </p:cNvCxnSpPr>
          <p:nvPr/>
        </p:nvCxnSpPr>
        <p:spPr>
          <a:xfrm>
            <a:off x="7845100" y="8155150"/>
            <a:ext cx="36696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8" name="Shape 588"/>
          <p:cNvSpPr/>
          <p:nvPr/>
        </p:nvSpPr>
        <p:spPr>
          <a:xfrm>
            <a:off x="11514700" y="5469200"/>
            <a:ext cx="3096600" cy="3226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Blueprint Event Handles Rotations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TankPlayerController</a:t>
            </a:r>
          </a:p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Create a C++ class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TankPlayerController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Re-parent the TankPlayerController_BP onto this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Good luck!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Concept, Rules and (initial) requirements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iterate around a loop while making this game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Constantly asking “what’s least fun”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we’re not AAA studios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Let’s find the essence of fun of this game.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>
                <a:solidFill>
                  <a:schemeClr val="lt1"/>
                </a:solidFill>
              </a:rPr>
              <a:t> method can be overridden by children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>
                <a:solidFill>
                  <a:schemeClr val="lt1"/>
                </a:solidFill>
              </a:rPr>
              <a:t> keyword is a sanity check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Super::</a:t>
            </a:r>
            <a:r>
              <a:rPr lang="en-GB">
                <a:solidFill>
                  <a:schemeClr val="lt1"/>
                </a:solidFill>
              </a:rPr>
              <a:t> to include parents’ functionality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this to add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BeginPlay()</a:t>
            </a:r>
            <a:r>
              <a:rPr lang="en-GB">
                <a:solidFill>
                  <a:schemeClr val="lt1"/>
                </a:solidFill>
              </a:rPr>
              <a:t> to PlayerController.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611" name="Shape 611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612" name="Shape 612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613" name="Shape 613"/>
          <p:cNvCxnSpPr>
            <a:stCxn id="611" idx="2"/>
            <a:endCxn id="612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Overriding in a Nutshell</a:t>
            </a:r>
          </a:p>
        </p:txBody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Children inherit their parents’ methods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To check you’re actually overriding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If the method was declared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>
                <a:solidFill>
                  <a:schemeClr val="lt1"/>
                </a:solidFill>
              </a:rPr>
              <a:t>, it can be overridden by any ancestor in the future.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Specifying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>
                <a:solidFill>
                  <a:schemeClr val="lt1"/>
                </a:solidFill>
              </a:rPr>
              <a:t> on an already virtual method has no effect.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Override a Virtual Method</a:t>
            </a:r>
          </a:p>
        </p:txBody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Find the signature in the API reference*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Copy the signature, postfix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/>
              <a:t> in the .h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/>
              <a:t>Define in the .cpp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without </a:t>
            </a:r>
            <a:r>
              <a:rPr lang="en-GB"/>
              <a:t>virtual 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</a:p>
          <a:p>
            <a:pPr indent="-800100" lvl="0" marL="914400" rtl="0">
              <a:spcBef>
                <a:spcPts val="0"/>
              </a:spcBef>
              <a:buAutoNum type="arabicPeriod"/>
            </a:pPr>
            <a:r>
              <a:rPr lang="en-GB"/>
              <a:t>Usually 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Super::</a:t>
            </a:r>
            <a:r>
              <a:rPr lang="en-GB"/>
              <a:t> in the first line of code.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</a:rPr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https://docs.unrealengine.com/latest/INT/API/Runtime/Engine/GameFramework/APlayerController/index.html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 Out Possessed Tank</a:t>
            </a:r>
          </a:p>
        </p:txBody>
      </p:sp>
      <p:sp>
        <p:nvSpPr>
          <p:cNvPr id="631" name="Shape 63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your UE_LOG macro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Consider an intermediate variable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Remember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/>
              <a:t> (contents at) for strings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Overloading and Polymorphism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What is polymorphism?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to overload functions.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Using run-time polymorphism.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Polymorphism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60025" y="2429375"/>
            <a:ext cx="16272600" cy="6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●"/>
            </a:pPr>
            <a:r>
              <a:rPr lang="en-GB" sz="48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Ad-hoc </a:t>
            </a:r>
            <a:r>
              <a:rPr lang="en-GB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 different implementation per signature.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●"/>
            </a:pPr>
            <a:r>
              <a:rPr lang="en-GB" sz="48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Subtype </a:t>
            </a:r>
            <a:r>
              <a:rPr lang="en-GB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Parent pointers pointing at children instances.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●"/>
            </a:pPr>
            <a:r>
              <a:rPr lang="en-GB" sz="48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Parametric </a:t>
            </a:r>
            <a:r>
              <a:rPr lang="en-GB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One implementation, multiple signatures.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Polymorphism and C++</a:t>
            </a:r>
          </a:p>
        </p:txBody>
      </p:sp>
      <p:graphicFrame>
        <p:nvGraphicFramePr>
          <p:cNvPr id="654" name="Shape 654"/>
          <p:cNvGraphicFramePr/>
          <p:nvPr/>
        </p:nvGraphicFramePr>
        <p:xfrm>
          <a:off x="860025" y="26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{9FE35F1C-A24E-4724-B53C-817314CDB749}</a:tableStyleId>
              </a:tblPr>
              <a:tblGrid>
                <a:gridCol w="3655600"/>
                <a:gridCol w="7266400"/>
                <a:gridCol w="5461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Polymorphism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Also known as...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Language Features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Ad-hoc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Overloading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Subtype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runtime polymorphism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Sub-classes and Virtual functions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Parametric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compile-time polymorphism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0555"/>
                        <a:buFont typeface="Arial"/>
                        <a:buNone/>
                      </a:pPr>
                      <a:r>
                        <a:rPr lang="en-GB" sz="3600">
                          <a:solidFill>
                            <a:srgbClr val="CCCC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Templates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Make the Animals Behave</a:t>
            </a:r>
          </a:p>
        </p:txBody>
      </p:sp>
      <p:sp>
        <p:nvSpPr>
          <p:cNvPr id="660" name="Shape 66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Each call should call the right behaviour.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What would happen if this wasn’t a pointer?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Concept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Tank battle is an open-world head-to-head tank combat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The terrain will be used for tactical advantage.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The focus will be on flow and feel.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Virtual Functions</a:t>
            </a:r>
            <a:r>
              <a:rPr lang="en-GB"/>
              <a:t> and Vtables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methods are called.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Why we need the virtual method.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How Vtables implement this.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See how the assembly changes.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Vtables</a:t>
            </a:r>
          </a:p>
        </p:txBody>
      </p:sp>
      <p:sp>
        <p:nvSpPr>
          <p:cNvPr id="677" name="Shape 677"/>
          <p:cNvSpPr/>
          <p:nvPr/>
        </p:nvSpPr>
        <p:spPr>
          <a:xfrm>
            <a:off x="5292000" y="2586875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Animal</a:t>
            </a:r>
          </a:p>
        </p:txBody>
      </p:sp>
      <p:sp>
        <p:nvSpPr>
          <p:cNvPr id="678" name="Shape 678"/>
          <p:cNvSpPr/>
          <p:nvPr/>
        </p:nvSpPr>
        <p:spPr>
          <a:xfrm>
            <a:off x="9357100" y="2586875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Cat Vtable</a:t>
            </a:r>
          </a:p>
        </p:txBody>
      </p:sp>
      <p:cxnSp>
        <p:nvCxnSpPr>
          <p:cNvPr id="679" name="Shape 679"/>
          <p:cNvCxnSpPr>
            <a:stCxn id="677" idx="3"/>
            <a:endCxn id="678" idx="1"/>
          </p:cNvCxnSpPr>
          <p:nvPr/>
        </p:nvCxnSpPr>
        <p:spPr>
          <a:xfrm>
            <a:off x="8388600" y="3127475"/>
            <a:ext cx="968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0" name="Shape 680"/>
          <p:cNvSpPr/>
          <p:nvPr/>
        </p:nvSpPr>
        <p:spPr>
          <a:xfrm>
            <a:off x="13253975" y="2586875"/>
            <a:ext cx="38019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Cat::MakeNoise()</a:t>
            </a:r>
          </a:p>
        </p:txBody>
      </p:sp>
      <p:cxnSp>
        <p:nvCxnSpPr>
          <p:cNvPr id="681" name="Shape 681"/>
          <p:cNvCxnSpPr>
            <a:stCxn id="678" idx="3"/>
            <a:endCxn id="680" idx="1"/>
          </p:cNvCxnSpPr>
          <p:nvPr/>
        </p:nvCxnSpPr>
        <p:spPr>
          <a:xfrm>
            <a:off x="12453700" y="3127475"/>
            <a:ext cx="800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2" name="Shape 682"/>
          <p:cNvSpPr/>
          <p:nvPr/>
        </p:nvSpPr>
        <p:spPr>
          <a:xfrm>
            <a:off x="5292000" y="4344025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Animal</a:t>
            </a:r>
          </a:p>
        </p:txBody>
      </p:sp>
      <p:sp>
        <p:nvSpPr>
          <p:cNvPr id="683" name="Shape 683"/>
          <p:cNvSpPr/>
          <p:nvPr/>
        </p:nvSpPr>
        <p:spPr>
          <a:xfrm>
            <a:off x="9357100" y="4344025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Dog </a:t>
            </a:r>
            <a:r>
              <a:rPr lang="en-GB" sz="2800"/>
              <a:t>Vtable</a:t>
            </a:r>
          </a:p>
        </p:txBody>
      </p:sp>
      <p:cxnSp>
        <p:nvCxnSpPr>
          <p:cNvPr id="684" name="Shape 684"/>
          <p:cNvCxnSpPr>
            <a:stCxn id="682" idx="3"/>
            <a:endCxn id="683" idx="1"/>
          </p:cNvCxnSpPr>
          <p:nvPr/>
        </p:nvCxnSpPr>
        <p:spPr>
          <a:xfrm>
            <a:off x="8388600" y="4884625"/>
            <a:ext cx="968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5" name="Shape 685"/>
          <p:cNvSpPr/>
          <p:nvPr/>
        </p:nvSpPr>
        <p:spPr>
          <a:xfrm>
            <a:off x="13253975" y="4344025"/>
            <a:ext cx="38019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Dog</a:t>
            </a:r>
            <a:r>
              <a:rPr lang="en-GB" sz="2800"/>
              <a:t>::MakeNoise()</a:t>
            </a:r>
          </a:p>
        </p:txBody>
      </p:sp>
      <p:cxnSp>
        <p:nvCxnSpPr>
          <p:cNvPr id="686" name="Shape 686"/>
          <p:cNvCxnSpPr>
            <a:stCxn id="683" idx="3"/>
            <a:endCxn id="685" idx="1"/>
          </p:cNvCxnSpPr>
          <p:nvPr/>
        </p:nvCxnSpPr>
        <p:spPr>
          <a:xfrm>
            <a:off x="12453700" y="4884625"/>
            <a:ext cx="800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7" name="Shape 687"/>
          <p:cNvSpPr/>
          <p:nvPr/>
        </p:nvSpPr>
        <p:spPr>
          <a:xfrm>
            <a:off x="5292000" y="6101175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Animal</a:t>
            </a:r>
          </a:p>
        </p:txBody>
      </p:sp>
      <p:cxnSp>
        <p:nvCxnSpPr>
          <p:cNvPr id="688" name="Shape 688"/>
          <p:cNvCxnSpPr>
            <a:stCxn id="687" idx="3"/>
            <a:endCxn id="678" idx="1"/>
          </p:cNvCxnSpPr>
          <p:nvPr/>
        </p:nvCxnSpPr>
        <p:spPr>
          <a:xfrm flipH="1" rot="10800000">
            <a:off x="8388600" y="3127575"/>
            <a:ext cx="968400" cy="351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9" name="Shape 689"/>
          <p:cNvSpPr/>
          <p:nvPr/>
        </p:nvSpPr>
        <p:spPr>
          <a:xfrm>
            <a:off x="1082700" y="420840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Animal*</a:t>
            </a:r>
          </a:p>
        </p:txBody>
      </p:sp>
      <p:cxnSp>
        <p:nvCxnSpPr>
          <p:cNvPr id="690" name="Shape 690"/>
          <p:cNvCxnSpPr>
            <a:stCxn id="689" idx="3"/>
            <a:endCxn id="677" idx="1"/>
          </p:cNvCxnSpPr>
          <p:nvPr/>
        </p:nvCxnSpPr>
        <p:spPr>
          <a:xfrm flipH="1" rot="10800000">
            <a:off x="4179300" y="3127500"/>
            <a:ext cx="1112700" cy="1621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1" name="Shape 691"/>
          <p:cNvCxnSpPr>
            <a:stCxn id="689" idx="3"/>
            <a:endCxn id="682" idx="1"/>
          </p:cNvCxnSpPr>
          <p:nvPr/>
        </p:nvCxnSpPr>
        <p:spPr>
          <a:xfrm>
            <a:off x="4179300" y="4749000"/>
            <a:ext cx="1112700" cy="135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2" name="Shape 692"/>
          <p:cNvCxnSpPr>
            <a:endCxn id="687" idx="1"/>
          </p:cNvCxnSpPr>
          <p:nvPr/>
        </p:nvCxnSpPr>
        <p:spPr>
          <a:xfrm>
            <a:off x="4179300" y="4749075"/>
            <a:ext cx="1112700" cy="1892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Creating an AI Controller Class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AIController</a:t>
            </a:r>
            <a:r>
              <a:rPr lang="en-GB"/>
              <a:t> based C++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Assigning an AI Controller to a Pawn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Verifying which pawns are possessed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Logging possession to the console.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709" name="Shape 709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710" name="Shape 710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711" name="Shape 711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712" name="Shape 712"/>
          <p:cNvCxnSpPr>
            <a:stCxn id="709" idx="2"/>
            <a:endCxn id="711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3" name="Shape 713"/>
          <p:cNvCxnSpPr>
            <a:stCxn id="710" idx="2"/>
            <a:endCxn id="711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Log the Possessed Tank</a:t>
            </a:r>
          </a:p>
        </p:txBody>
      </p:sp>
      <p:sp>
        <p:nvSpPr>
          <p:cNvPr id="719" name="Shape 71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similar code to our PlayerController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placing some more tanks in the level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should see one log entry for each tank.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the Player Controller with C++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Video…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Getting the AI to find the player position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We won’t implement line-of-sight for simplicity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UGameplayStatics::GetPlayerController()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GetWorld()-&gt;GetFirstPlayerController()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Aiming Architecture</a:t>
            </a:r>
          </a:p>
        </p:txBody>
      </p:sp>
      <p:sp>
        <p:nvSpPr>
          <p:cNvPr id="736" name="Shape 736"/>
          <p:cNvSpPr/>
          <p:nvPr/>
        </p:nvSpPr>
        <p:spPr>
          <a:xfrm>
            <a:off x="265850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AI Controller</a:t>
            </a:r>
          </a:p>
        </p:txBody>
      </p:sp>
      <p:sp>
        <p:nvSpPr>
          <p:cNvPr id="737" name="Shape 737"/>
          <p:cNvSpPr/>
          <p:nvPr/>
        </p:nvSpPr>
        <p:spPr>
          <a:xfrm>
            <a:off x="6965650" y="28337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 Player Controller</a:t>
            </a:r>
          </a:p>
        </p:txBody>
      </p:sp>
      <p:sp>
        <p:nvSpPr>
          <p:cNvPr id="738" name="Shape 738"/>
          <p:cNvSpPr/>
          <p:nvPr/>
        </p:nvSpPr>
        <p:spPr>
          <a:xfrm>
            <a:off x="4748500" y="5183450"/>
            <a:ext cx="3096600" cy="10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800"/>
              <a:t>Tank</a:t>
            </a:r>
          </a:p>
        </p:txBody>
      </p:sp>
      <p:cxnSp>
        <p:nvCxnSpPr>
          <p:cNvPr id="739" name="Shape 739"/>
          <p:cNvCxnSpPr>
            <a:stCxn id="736" idx="2"/>
            <a:endCxn id="738" idx="0"/>
          </p:cNvCxnSpPr>
          <p:nvPr/>
        </p:nvCxnSpPr>
        <p:spPr>
          <a:xfrm>
            <a:off x="4206800" y="3914950"/>
            <a:ext cx="20901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0" name="Shape 740"/>
          <p:cNvCxnSpPr>
            <a:stCxn id="737" idx="2"/>
            <a:endCxn id="738" idx="0"/>
          </p:cNvCxnSpPr>
          <p:nvPr/>
        </p:nvCxnSpPr>
        <p:spPr>
          <a:xfrm flipH="1">
            <a:off x="6296950" y="3914950"/>
            <a:ext cx="2217000" cy="126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1" name="Shape 741"/>
          <p:cNvSpPr txBox="1"/>
          <p:nvPr/>
        </p:nvSpPr>
        <p:spPr>
          <a:xfrm>
            <a:off x="2349800" y="4206900"/>
            <a:ext cx="328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FFFFFF"/>
                </a:solidFill>
              </a:rPr>
              <a:t>AimAt(Player)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