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28" autoAdjust="0"/>
  </p:normalViewPr>
  <p:slideViewPr>
    <p:cSldViewPr snapToGrid="0">
      <p:cViewPr varScale="1">
        <p:scale>
          <a:sx n="54" d="100"/>
          <a:sy n="54" d="100"/>
        </p:scale>
        <p:origin x="11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475C2-003B-4500-B4FE-9AFB6A3C56CE}"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F8890-0DBE-4B34-844A-600D1B2F0CBF}" type="slidenum">
              <a:rPr lang="en-US" smtClean="0"/>
              <a:t>‹#›</a:t>
            </a:fld>
            <a:endParaRPr lang="en-US"/>
          </a:p>
        </p:txBody>
      </p:sp>
    </p:spTree>
    <p:extLst>
      <p:ext uri="{BB962C8B-B14F-4D97-AF65-F5344CB8AC3E}">
        <p14:creationId xmlns:p14="http://schemas.microsoft.com/office/powerpoint/2010/main" val="238090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F8890-0DBE-4B34-844A-600D1B2F0CBF}" type="slidenum">
              <a:rPr lang="en-US" smtClean="0"/>
              <a:t>13</a:t>
            </a:fld>
            <a:endParaRPr lang="en-US"/>
          </a:p>
        </p:txBody>
      </p:sp>
    </p:spTree>
    <p:extLst>
      <p:ext uri="{BB962C8B-B14F-4D97-AF65-F5344CB8AC3E}">
        <p14:creationId xmlns:p14="http://schemas.microsoft.com/office/powerpoint/2010/main" val="165766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5F8890-0DBE-4B34-844A-600D1B2F0CBF}" type="slidenum">
              <a:rPr lang="en-US" smtClean="0"/>
              <a:t>14</a:t>
            </a:fld>
            <a:endParaRPr lang="en-US"/>
          </a:p>
        </p:txBody>
      </p:sp>
    </p:spTree>
    <p:extLst>
      <p:ext uri="{BB962C8B-B14F-4D97-AF65-F5344CB8AC3E}">
        <p14:creationId xmlns:p14="http://schemas.microsoft.com/office/powerpoint/2010/main" val="100823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221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76266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28931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3839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245860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AF61AA-5A98-4049-A93E-477E5505141A}" type="datetimeFigureOut">
              <a:rPr lang="en-US" smtClean="0"/>
              <a:pPr/>
              <a:t>1/19/2024</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03567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AF61AA-5A98-4049-A93E-477E5505141A}" type="datetimeFigureOut">
              <a:rPr lang="en-US" smtClean="0"/>
              <a:pPr/>
              <a:t>1/19/2024</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549518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5681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084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DAF61AA-5A98-4049-A93E-477E5505141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526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387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808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433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DAF61AA-5A98-4049-A93E-477E5505141A}" type="datetimeFigureOut">
              <a:rPr lang="en-US" smtClean="0"/>
              <a:t>1/19/2024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09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AF61AA-5A98-4049-A93E-477E5505141A}" type="datetimeFigureOut">
              <a:rPr lang="en-US" smtClean="0"/>
              <a:t>1/19/2024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7497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DAF61AA-5A98-4049-A93E-477E5505141A}" type="datetimeFigureOut">
              <a:rPr lang="en-US" smtClean="0"/>
              <a:t>1/19/2024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609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189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AF61AA-5A98-4049-A93E-477E5505141A}" type="datetimeFigureOut">
              <a:rPr lang="en-US" smtClean="0"/>
              <a:pPr/>
              <a:t>1/19/2024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9871143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4089-8778-7F5A-EC19-58C4A229F8C2}"/>
              </a:ext>
            </a:extLst>
          </p:cNvPr>
          <p:cNvSpPr>
            <a:spLocks noGrp="1"/>
          </p:cNvSpPr>
          <p:nvPr>
            <p:ph type="ctrTitle"/>
          </p:nvPr>
        </p:nvSpPr>
        <p:spPr>
          <a:xfrm>
            <a:off x="4481964" y="1447801"/>
            <a:ext cx="7710036" cy="1544781"/>
          </a:xfrm>
        </p:spPr>
        <p:txBody>
          <a:bodyPr>
            <a:normAutofit/>
          </a:bodyPr>
          <a:lstStyle/>
          <a:p>
            <a:r>
              <a:rPr lang="en-US" sz="5400" dirty="0">
                <a:solidFill>
                  <a:srgbClr val="EBEBEB"/>
                </a:solidFill>
              </a:rPr>
              <a:t>Distributed Systems</a:t>
            </a:r>
          </a:p>
        </p:txBody>
      </p:sp>
      <p:sp>
        <p:nvSpPr>
          <p:cNvPr id="3" name="Subtitle 2">
            <a:extLst>
              <a:ext uri="{FF2B5EF4-FFF2-40B4-BE49-F238E27FC236}">
                <a16:creationId xmlns:a16="http://schemas.microsoft.com/office/drawing/2014/main" id="{321A3EBA-3619-DC37-C34A-3BE5D723E1F1}"/>
              </a:ext>
            </a:extLst>
          </p:cNvPr>
          <p:cNvSpPr>
            <a:spLocks noGrp="1"/>
          </p:cNvSpPr>
          <p:nvPr>
            <p:ph type="subTitle" idx="1"/>
          </p:nvPr>
        </p:nvSpPr>
        <p:spPr>
          <a:xfrm>
            <a:off x="4872012" y="4440374"/>
            <a:ext cx="5222326" cy="969826"/>
          </a:xfrm>
        </p:spPr>
        <p:txBody>
          <a:bodyPr>
            <a:normAutofit/>
          </a:bodyPr>
          <a:lstStyle/>
          <a:p>
            <a:r>
              <a:rPr lang="en-US" sz="2800" b="1" dirty="0">
                <a:solidFill>
                  <a:schemeClr val="tx2">
                    <a:lumMod val="40000"/>
                    <a:lumOff val="60000"/>
                  </a:schemeClr>
                </a:solidFill>
              </a:rPr>
              <a:t>Introduction</a:t>
            </a:r>
          </a:p>
        </p:txBody>
      </p:sp>
      <p:pic>
        <p:nvPicPr>
          <p:cNvPr id="4" name="Picture 3">
            <a:extLst>
              <a:ext uri="{FF2B5EF4-FFF2-40B4-BE49-F238E27FC236}">
                <a16:creationId xmlns:a16="http://schemas.microsoft.com/office/drawing/2014/main" id="{82D20DC9-06DA-6F50-9467-78622558BC1D}"/>
              </a:ext>
            </a:extLst>
          </p:cNvPr>
          <p:cNvPicPr>
            <a:picLocks noChangeAspect="1"/>
          </p:cNvPicPr>
          <p:nvPr/>
        </p:nvPicPr>
        <p:blipFill rotWithShape="1">
          <a:blip r:embed="rId3"/>
          <a:srcRect l="6901" r="30196"/>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31308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E9ED-637E-A03C-0E42-5A7E503F64B7}"/>
              </a:ext>
            </a:extLst>
          </p:cNvPr>
          <p:cNvSpPr>
            <a:spLocks noGrp="1"/>
          </p:cNvSpPr>
          <p:nvPr>
            <p:ph type="title"/>
          </p:nvPr>
        </p:nvSpPr>
        <p:spPr>
          <a:xfrm>
            <a:off x="646111" y="452718"/>
            <a:ext cx="9404723" cy="984196"/>
          </a:xfrm>
        </p:spPr>
        <p:txBody>
          <a:bodyPr/>
          <a:lstStyle/>
          <a:p>
            <a:r>
              <a:rPr lang="en-US" b="1" dirty="0"/>
              <a:t>Types of Distributed Systems</a:t>
            </a:r>
            <a:endParaRPr lang="en-US" dirty="0"/>
          </a:p>
        </p:txBody>
      </p:sp>
      <p:sp>
        <p:nvSpPr>
          <p:cNvPr id="3" name="Content Placeholder 2">
            <a:extLst>
              <a:ext uri="{FF2B5EF4-FFF2-40B4-BE49-F238E27FC236}">
                <a16:creationId xmlns:a16="http://schemas.microsoft.com/office/drawing/2014/main" id="{86E1063A-504C-F729-46DA-2D27C8943C35}"/>
              </a:ext>
            </a:extLst>
          </p:cNvPr>
          <p:cNvSpPr>
            <a:spLocks noGrp="1"/>
          </p:cNvSpPr>
          <p:nvPr>
            <p:ph idx="1"/>
          </p:nvPr>
        </p:nvSpPr>
        <p:spPr>
          <a:xfrm>
            <a:off x="881743" y="1436914"/>
            <a:ext cx="10482943" cy="4659087"/>
          </a:xfrm>
        </p:spPr>
        <p:txBody>
          <a:bodyPr/>
          <a:lstStyle/>
          <a:p>
            <a:pPr marL="0" indent="0">
              <a:buNone/>
            </a:pPr>
            <a:r>
              <a:rPr lang="en-US" b="1" dirty="0">
                <a:solidFill>
                  <a:srgbClr val="00B0F0"/>
                </a:solidFill>
              </a:rPr>
              <a:t>Distributed Computing systems</a:t>
            </a:r>
          </a:p>
          <a:p>
            <a:pPr marL="0" indent="0">
              <a:buNone/>
            </a:pPr>
            <a:endParaRPr lang="en-US" b="1" dirty="0">
              <a:solidFill>
                <a:srgbClr val="00B0F0"/>
              </a:solidFill>
            </a:endParaRPr>
          </a:p>
          <a:p>
            <a:pPr marL="0" indent="0">
              <a:buNone/>
            </a:pPr>
            <a:r>
              <a:rPr lang="en-US" b="1" dirty="0">
                <a:solidFill>
                  <a:srgbClr val="00B0F0"/>
                </a:solidFill>
              </a:rPr>
              <a:t>Grid Computing</a:t>
            </a:r>
          </a:p>
          <a:p>
            <a:pPr algn="just"/>
            <a:r>
              <a:rPr lang="en-US" dirty="0"/>
              <a:t>that involves the </a:t>
            </a:r>
            <a:r>
              <a:rPr lang="en-US" b="1" dirty="0">
                <a:solidFill>
                  <a:srgbClr val="00B0F0"/>
                </a:solidFill>
              </a:rPr>
              <a:t>coordinated use of resources from multiple networked computers</a:t>
            </a:r>
            <a:r>
              <a:rPr lang="en-US" dirty="0"/>
              <a:t> to solve a problem or perform a task. </a:t>
            </a:r>
          </a:p>
          <a:p>
            <a:pPr algn="just"/>
            <a:r>
              <a:rPr lang="en-US" dirty="0"/>
              <a:t>In grid computing, the focus is on </a:t>
            </a:r>
            <a:r>
              <a:rPr lang="en-US" b="1" dirty="0"/>
              <a:t>sharing computing power and resources across different administrative domains </a:t>
            </a:r>
            <a:r>
              <a:rPr lang="en-US" dirty="0"/>
              <a:t>to achieve a common goal. </a:t>
            </a:r>
          </a:p>
          <a:p>
            <a:pPr algn="just"/>
            <a:r>
              <a:rPr lang="en-US" dirty="0"/>
              <a:t>The resources in a grid can include processing power, storage capacity, and specialized software applications.</a:t>
            </a:r>
          </a:p>
          <a:p>
            <a:r>
              <a:rPr lang="en-US" dirty="0"/>
              <a:t>Example: </a:t>
            </a:r>
            <a:r>
              <a:rPr lang="en-US" b="1" dirty="0">
                <a:solidFill>
                  <a:srgbClr val="00B0F0"/>
                </a:solidFill>
              </a:rPr>
              <a:t>A climate research project requires running complex simulations to model climate patterns over an extended period.</a:t>
            </a:r>
          </a:p>
          <a:p>
            <a:endParaRPr lang="en-US" b="1" dirty="0">
              <a:solidFill>
                <a:srgbClr val="00B0F0"/>
              </a:solidFill>
            </a:endParaRPr>
          </a:p>
        </p:txBody>
      </p:sp>
    </p:spTree>
    <p:extLst>
      <p:ext uri="{BB962C8B-B14F-4D97-AF65-F5344CB8AC3E}">
        <p14:creationId xmlns:p14="http://schemas.microsoft.com/office/powerpoint/2010/main" val="98663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DCB5-9B28-F08A-B22B-029028D08C57}"/>
              </a:ext>
            </a:extLst>
          </p:cNvPr>
          <p:cNvSpPr>
            <a:spLocks noGrp="1"/>
          </p:cNvSpPr>
          <p:nvPr>
            <p:ph type="title"/>
          </p:nvPr>
        </p:nvSpPr>
        <p:spPr>
          <a:xfrm>
            <a:off x="646111" y="452718"/>
            <a:ext cx="9684432" cy="744711"/>
          </a:xfrm>
        </p:spPr>
        <p:txBody>
          <a:bodyPr/>
          <a:lstStyle/>
          <a:p>
            <a:r>
              <a:rPr lang="en-US" sz="3600" b="1" dirty="0"/>
              <a:t>Distributed Computing Systems: Cloud</a:t>
            </a:r>
          </a:p>
        </p:txBody>
      </p:sp>
      <p:pic>
        <p:nvPicPr>
          <p:cNvPr id="5" name="Picture 4" descr="A diagram of a software company&#10;&#10;Description automatically generated with medium confidence">
            <a:extLst>
              <a:ext uri="{FF2B5EF4-FFF2-40B4-BE49-F238E27FC236}">
                <a16:creationId xmlns:a16="http://schemas.microsoft.com/office/drawing/2014/main" id="{6888B553-17E1-1080-9713-2F55F6005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90" y="1306286"/>
            <a:ext cx="9263253" cy="4310743"/>
          </a:xfrm>
          <a:prstGeom prst="rect">
            <a:avLst/>
          </a:prstGeom>
        </p:spPr>
      </p:pic>
      <p:sp>
        <p:nvSpPr>
          <p:cNvPr id="6" name="Rectangle 5">
            <a:extLst>
              <a:ext uri="{FF2B5EF4-FFF2-40B4-BE49-F238E27FC236}">
                <a16:creationId xmlns:a16="http://schemas.microsoft.com/office/drawing/2014/main" id="{B252E5A1-00B6-93CA-2231-0B66B0339019}"/>
              </a:ext>
            </a:extLst>
          </p:cNvPr>
          <p:cNvSpPr/>
          <p:nvPr/>
        </p:nvSpPr>
        <p:spPr>
          <a:xfrm>
            <a:off x="2373086" y="5834743"/>
            <a:ext cx="6868886" cy="584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 example of a Distributed computing system.</a:t>
            </a:r>
          </a:p>
        </p:txBody>
      </p:sp>
    </p:spTree>
    <p:extLst>
      <p:ext uri="{BB962C8B-B14F-4D97-AF65-F5344CB8AC3E}">
        <p14:creationId xmlns:p14="http://schemas.microsoft.com/office/powerpoint/2010/main" val="29921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E9ED-637E-A03C-0E42-5A7E503F64B7}"/>
              </a:ext>
            </a:extLst>
          </p:cNvPr>
          <p:cNvSpPr>
            <a:spLocks noGrp="1"/>
          </p:cNvSpPr>
          <p:nvPr>
            <p:ph type="title"/>
          </p:nvPr>
        </p:nvSpPr>
        <p:spPr>
          <a:xfrm>
            <a:off x="646111" y="452718"/>
            <a:ext cx="9404723" cy="984196"/>
          </a:xfrm>
        </p:spPr>
        <p:txBody>
          <a:bodyPr/>
          <a:lstStyle/>
          <a:p>
            <a:r>
              <a:rPr lang="en-US" b="1" dirty="0"/>
              <a:t>Distributed Information Systems</a:t>
            </a:r>
            <a:endParaRPr lang="en-US" dirty="0"/>
          </a:p>
        </p:txBody>
      </p:sp>
      <p:sp>
        <p:nvSpPr>
          <p:cNvPr id="3" name="Content Placeholder 2">
            <a:extLst>
              <a:ext uri="{FF2B5EF4-FFF2-40B4-BE49-F238E27FC236}">
                <a16:creationId xmlns:a16="http://schemas.microsoft.com/office/drawing/2014/main" id="{86E1063A-504C-F729-46DA-2D27C8943C35}"/>
              </a:ext>
            </a:extLst>
          </p:cNvPr>
          <p:cNvSpPr>
            <a:spLocks noGrp="1"/>
          </p:cNvSpPr>
          <p:nvPr>
            <p:ph idx="1"/>
          </p:nvPr>
        </p:nvSpPr>
        <p:spPr>
          <a:xfrm>
            <a:off x="646111" y="1436914"/>
            <a:ext cx="10555289" cy="4724400"/>
          </a:xfrm>
        </p:spPr>
        <p:txBody>
          <a:bodyPr/>
          <a:lstStyle/>
          <a:p>
            <a:pPr marL="0" indent="0">
              <a:buNone/>
            </a:pPr>
            <a:endParaRPr lang="en-US" b="1" dirty="0">
              <a:solidFill>
                <a:srgbClr val="00B0F0"/>
              </a:solidFill>
            </a:endParaRPr>
          </a:p>
          <a:p>
            <a:pPr algn="just"/>
            <a:r>
              <a:rPr lang="en-US" dirty="0"/>
              <a:t>A distributed information system refers to a </a:t>
            </a:r>
            <a:r>
              <a:rPr lang="en-US" b="1" dirty="0">
                <a:solidFill>
                  <a:srgbClr val="00B0F0"/>
                </a:solidFill>
              </a:rPr>
              <a:t>network of interconnected and independent components or nodes</a:t>
            </a:r>
            <a:r>
              <a:rPr lang="en-US" b="1" dirty="0"/>
              <a:t> </a:t>
            </a:r>
            <a:r>
              <a:rPr lang="en-US" dirty="0"/>
              <a:t>that work together </a:t>
            </a:r>
            <a:r>
              <a:rPr lang="en-US" b="1" dirty="0">
                <a:solidFill>
                  <a:srgbClr val="00B0F0"/>
                </a:solidFill>
              </a:rPr>
              <a:t>to achieve a common goal of managing, processing, and disseminating information. </a:t>
            </a:r>
          </a:p>
          <a:p>
            <a:pPr algn="just"/>
            <a:r>
              <a:rPr lang="en-US" b="1" dirty="0"/>
              <a:t>Example: </a:t>
            </a:r>
            <a:r>
              <a:rPr lang="en-US" b="1" dirty="0">
                <a:solidFill>
                  <a:srgbClr val="00B0F0"/>
                </a:solidFill>
              </a:rPr>
              <a:t>Transaction Processing System</a:t>
            </a:r>
          </a:p>
          <a:p>
            <a:pPr algn="just"/>
            <a:r>
              <a:rPr lang="en-US" dirty="0"/>
              <a:t>A Transaction is a collection of operations on the state of object (database, object composition) that satisfies the following properties </a:t>
            </a:r>
            <a:r>
              <a:rPr lang="en-US" b="1" dirty="0">
                <a:solidFill>
                  <a:srgbClr val="00B0F0"/>
                </a:solidFill>
              </a:rPr>
              <a:t>(ACID)</a:t>
            </a:r>
            <a:r>
              <a:rPr lang="en-US" dirty="0"/>
              <a:t>:</a:t>
            </a:r>
          </a:p>
          <a:p>
            <a:pPr algn="just"/>
            <a:r>
              <a:rPr lang="en-US" dirty="0"/>
              <a:t>Atomicity</a:t>
            </a:r>
          </a:p>
          <a:p>
            <a:pPr algn="just"/>
            <a:r>
              <a:rPr lang="en-US" dirty="0"/>
              <a:t>Consistency</a:t>
            </a:r>
          </a:p>
          <a:p>
            <a:pPr algn="just"/>
            <a:r>
              <a:rPr lang="en-US" dirty="0"/>
              <a:t>Isolation</a:t>
            </a:r>
          </a:p>
          <a:p>
            <a:pPr algn="just"/>
            <a:r>
              <a:rPr lang="en-US" dirty="0"/>
              <a:t>Durability</a:t>
            </a:r>
          </a:p>
        </p:txBody>
      </p:sp>
    </p:spTree>
    <p:extLst>
      <p:ext uri="{BB962C8B-B14F-4D97-AF65-F5344CB8AC3E}">
        <p14:creationId xmlns:p14="http://schemas.microsoft.com/office/powerpoint/2010/main" val="55399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E9ED-637E-A03C-0E42-5A7E503F64B7}"/>
              </a:ext>
            </a:extLst>
          </p:cNvPr>
          <p:cNvSpPr>
            <a:spLocks noGrp="1"/>
          </p:cNvSpPr>
          <p:nvPr>
            <p:ph type="title"/>
          </p:nvPr>
        </p:nvSpPr>
        <p:spPr>
          <a:xfrm>
            <a:off x="646111" y="452718"/>
            <a:ext cx="9404723" cy="648981"/>
          </a:xfrm>
        </p:spPr>
        <p:txBody>
          <a:bodyPr/>
          <a:lstStyle/>
          <a:p>
            <a:r>
              <a:rPr lang="en-US" b="1" dirty="0"/>
              <a:t>Distributed Information Systems</a:t>
            </a:r>
            <a:endParaRPr lang="en-US" dirty="0"/>
          </a:p>
        </p:txBody>
      </p:sp>
      <p:sp>
        <p:nvSpPr>
          <p:cNvPr id="3" name="Content Placeholder 2">
            <a:extLst>
              <a:ext uri="{FF2B5EF4-FFF2-40B4-BE49-F238E27FC236}">
                <a16:creationId xmlns:a16="http://schemas.microsoft.com/office/drawing/2014/main" id="{86E1063A-504C-F729-46DA-2D27C8943C35}"/>
              </a:ext>
            </a:extLst>
          </p:cNvPr>
          <p:cNvSpPr>
            <a:spLocks noGrp="1"/>
          </p:cNvSpPr>
          <p:nvPr>
            <p:ph idx="1"/>
          </p:nvPr>
        </p:nvSpPr>
        <p:spPr>
          <a:xfrm>
            <a:off x="283029" y="1328057"/>
            <a:ext cx="10918371" cy="5225143"/>
          </a:xfrm>
        </p:spPr>
        <p:txBody>
          <a:bodyPr/>
          <a:lstStyle/>
          <a:p>
            <a:pPr algn="just"/>
            <a:r>
              <a:rPr lang="en-US" dirty="0"/>
              <a:t>A TPS is a type of information system that processes and manages day-to-day transactions of an organization, </a:t>
            </a:r>
            <a:r>
              <a:rPr lang="en-US" b="1" dirty="0"/>
              <a:t>such as sales, purchases, and inventory updates. </a:t>
            </a:r>
          </a:p>
          <a:p>
            <a:pPr algn="just"/>
            <a:r>
              <a:rPr lang="en-US" dirty="0"/>
              <a:t>In a distributed TPS, </a:t>
            </a:r>
            <a:r>
              <a:rPr lang="en-US" b="1" dirty="0">
                <a:solidFill>
                  <a:srgbClr val="00B0F0"/>
                </a:solidFill>
              </a:rPr>
              <a:t>the processing and storage of transactional data are spread across multiple nodes.</a:t>
            </a:r>
          </a:p>
        </p:txBody>
      </p:sp>
      <p:pic>
        <p:nvPicPr>
          <p:cNvPr id="5" name="Picture 4" descr="A diagram of a system&#10;&#10;Description automatically generated">
            <a:extLst>
              <a:ext uri="{FF2B5EF4-FFF2-40B4-BE49-F238E27FC236}">
                <a16:creationId xmlns:a16="http://schemas.microsoft.com/office/drawing/2014/main" id="{B2EA8D76-FB27-6153-D40F-106037A24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828" y="2677886"/>
            <a:ext cx="6716486" cy="3156857"/>
          </a:xfrm>
          <a:prstGeom prst="rect">
            <a:avLst/>
          </a:prstGeom>
        </p:spPr>
      </p:pic>
      <p:sp>
        <p:nvSpPr>
          <p:cNvPr id="6" name="Rectangle 5">
            <a:extLst>
              <a:ext uri="{FF2B5EF4-FFF2-40B4-BE49-F238E27FC236}">
                <a16:creationId xmlns:a16="http://schemas.microsoft.com/office/drawing/2014/main" id="{837C331B-B18D-6F2F-8C0A-081C90DBE907}"/>
              </a:ext>
            </a:extLst>
          </p:cNvPr>
          <p:cNvSpPr/>
          <p:nvPr/>
        </p:nvSpPr>
        <p:spPr>
          <a:xfrm>
            <a:off x="4397828" y="6061101"/>
            <a:ext cx="6716486" cy="6009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 example of Transaction Processing system using TP manager</a:t>
            </a:r>
          </a:p>
        </p:txBody>
      </p:sp>
    </p:spTree>
    <p:extLst>
      <p:ext uri="{BB962C8B-B14F-4D97-AF65-F5344CB8AC3E}">
        <p14:creationId xmlns:p14="http://schemas.microsoft.com/office/powerpoint/2010/main" val="74797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DCB5-9B28-F08A-B22B-029028D08C57}"/>
              </a:ext>
            </a:extLst>
          </p:cNvPr>
          <p:cNvSpPr>
            <a:spLocks noGrp="1"/>
          </p:cNvSpPr>
          <p:nvPr>
            <p:ph type="title"/>
          </p:nvPr>
        </p:nvSpPr>
        <p:spPr>
          <a:xfrm>
            <a:off x="646111" y="452718"/>
            <a:ext cx="9684432" cy="744711"/>
          </a:xfrm>
        </p:spPr>
        <p:txBody>
          <a:bodyPr/>
          <a:lstStyle/>
          <a:p>
            <a:r>
              <a:rPr lang="en-US" sz="3600" b="1" dirty="0"/>
              <a:t>Distributed Information Systems</a:t>
            </a:r>
          </a:p>
        </p:txBody>
      </p:sp>
      <p:sp>
        <p:nvSpPr>
          <p:cNvPr id="6" name="Rectangle 5">
            <a:extLst>
              <a:ext uri="{FF2B5EF4-FFF2-40B4-BE49-F238E27FC236}">
                <a16:creationId xmlns:a16="http://schemas.microsoft.com/office/drawing/2014/main" id="{B252E5A1-00B6-93CA-2231-0B66B0339019}"/>
              </a:ext>
            </a:extLst>
          </p:cNvPr>
          <p:cNvSpPr/>
          <p:nvPr/>
        </p:nvSpPr>
        <p:spPr>
          <a:xfrm>
            <a:off x="2373086" y="5834743"/>
            <a:ext cx="6868886" cy="584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 example of Enterprise Application Integration.</a:t>
            </a:r>
          </a:p>
        </p:txBody>
      </p:sp>
      <p:pic>
        <p:nvPicPr>
          <p:cNvPr id="4" name="Picture 3">
            <a:extLst>
              <a:ext uri="{FF2B5EF4-FFF2-40B4-BE49-F238E27FC236}">
                <a16:creationId xmlns:a16="http://schemas.microsoft.com/office/drawing/2014/main" id="{50D99ADD-0D7A-799B-62EF-F4404F346B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147" y="1543791"/>
            <a:ext cx="9325593" cy="4073237"/>
          </a:xfrm>
          <a:prstGeom prst="rect">
            <a:avLst/>
          </a:prstGeom>
        </p:spPr>
      </p:pic>
    </p:spTree>
    <p:extLst>
      <p:ext uri="{BB962C8B-B14F-4D97-AF65-F5344CB8AC3E}">
        <p14:creationId xmlns:p14="http://schemas.microsoft.com/office/powerpoint/2010/main" val="51438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1723-ABBA-C7D1-4A68-935B6F005783}"/>
              </a:ext>
            </a:extLst>
          </p:cNvPr>
          <p:cNvSpPr>
            <a:spLocks noGrp="1"/>
          </p:cNvSpPr>
          <p:nvPr>
            <p:ph type="title"/>
          </p:nvPr>
        </p:nvSpPr>
        <p:spPr>
          <a:xfrm>
            <a:off x="838200" y="365125"/>
            <a:ext cx="10515600" cy="1169761"/>
          </a:xfrm>
        </p:spPr>
        <p:txBody>
          <a:bodyPr/>
          <a:lstStyle/>
          <a:p>
            <a:r>
              <a:rPr lang="en-US" dirty="0"/>
              <a:t>Distributed System</a:t>
            </a:r>
          </a:p>
        </p:txBody>
      </p:sp>
      <p:sp>
        <p:nvSpPr>
          <p:cNvPr id="3" name="Content Placeholder 2">
            <a:extLst>
              <a:ext uri="{FF2B5EF4-FFF2-40B4-BE49-F238E27FC236}">
                <a16:creationId xmlns:a16="http://schemas.microsoft.com/office/drawing/2014/main" id="{A6C32F8F-ADF9-36CF-159B-90039C445F66}"/>
              </a:ext>
            </a:extLst>
          </p:cNvPr>
          <p:cNvSpPr>
            <a:spLocks noGrp="1"/>
          </p:cNvSpPr>
          <p:nvPr>
            <p:ph idx="1"/>
          </p:nvPr>
        </p:nvSpPr>
        <p:spPr>
          <a:xfrm>
            <a:off x="838199" y="1534887"/>
            <a:ext cx="10765971" cy="4474028"/>
          </a:xfrm>
        </p:spPr>
        <p:txBody>
          <a:bodyPr>
            <a:normAutofit/>
          </a:bodyPr>
          <a:lstStyle/>
          <a:p>
            <a:r>
              <a:rPr lang="en-US" sz="2400" dirty="0"/>
              <a:t>A distributed system is a collection of independent computers that appears to its users as a single coherent system.</a:t>
            </a:r>
          </a:p>
          <a:p>
            <a:pPr marL="0" indent="0">
              <a:buNone/>
            </a:pPr>
            <a:endParaRPr lang="en-US" sz="2400" dirty="0"/>
          </a:p>
          <a:p>
            <a:r>
              <a:rPr lang="en-US" sz="2400" dirty="0"/>
              <a:t>Two aspects: </a:t>
            </a:r>
          </a:p>
          <a:p>
            <a:r>
              <a:rPr lang="en-US" sz="2400" dirty="0"/>
              <a:t>1. Independent computing elements and </a:t>
            </a:r>
          </a:p>
          <a:p>
            <a:r>
              <a:rPr lang="en-US" sz="2400" dirty="0"/>
              <a:t>2. Single system              Middleware</a:t>
            </a:r>
          </a:p>
        </p:txBody>
      </p:sp>
      <p:pic>
        <p:nvPicPr>
          <p:cNvPr id="5" name="Graphic 4" descr="Arrow: Slight curve with solid fill">
            <a:extLst>
              <a:ext uri="{FF2B5EF4-FFF2-40B4-BE49-F238E27FC236}">
                <a16:creationId xmlns:a16="http://schemas.microsoft.com/office/drawing/2014/main" id="{59384D10-19BF-2EFD-1DD3-D7261B1E24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1143" y="3771901"/>
            <a:ext cx="805543" cy="805543"/>
          </a:xfrm>
          <a:prstGeom prst="rect">
            <a:avLst/>
          </a:prstGeom>
        </p:spPr>
      </p:pic>
    </p:spTree>
    <p:extLst>
      <p:ext uri="{BB962C8B-B14F-4D97-AF65-F5344CB8AC3E}">
        <p14:creationId xmlns:p14="http://schemas.microsoft.com/office/powerpoint/2010/main" val="254122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computer system&#10;&#10;Description automatically generated">
            <a:extLst>
              <a:ext uri="{FF2B5EF4-FFF2-40B4-BE49-F238E27FC236}">
                <a16:creationId xmlns:a16="http://schemas.microsoft.com/office/drawing/2014/main" id="{C9430A00-8FCD-A10F-4597-112DA8C60CBB}"/>
              </a:ext>
            </a:extLst>
          </p:cNvPr>
          <p:cNvPicPr>
            <a:picLocks noChangeAspect="1"/>
          </p:cNvPicPr>
          <p:nvPr/>
        </p:nvPicPr>
        <p:blipFill rotWithShape="1">
          <a:blip r:embed="rId7">
            <a:extLst>
              <a:ext uri="{28A0092B-C50C-407E-A947-70E740481C1C}">
                <a14:useLocalDpi xmlns:a14="http://schemas.microsoft.com/office/drawing/2010/main" val="0"/>
              </a:ext>
            </a:extLst>
          </a:blip>
          <a:srcRect t="318" r="1" b="1"/>
          <a:stretch/>
        </p:blipFill>
        <p:spPr>
          <a:xfrm>
            <a:off x="761206" y="802968"/>
            <a:ext cx="9484823" cy="4845507"/>
          </a:xfrm>
          <a:prstGeom prst="rect">
            <a:avLst/>
          </a:prstGeom>
        </p:spPr>
      </p:pic>
      <p:sp>
        <p:nvSpPr>
          <p:cNvPr id="27" name="Rectangle 26">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2667A737-B785-2A1F-3874-A511320FA85C}"/>
              </a:ext>
            </a:extLst>
          </p:cNvPr>
          <p:cNvSpPr/>
          <p:nvPr/>
        </p:nvSpPr>
        <p:spPr>
          <a:xfrm>
            <a:off x="2383971" y="5867400"/>
            <a:ext cx="6868886" cy="584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distributed system organized as middleware.</a:t>
            </a:r>
          </a:p>
        </p:txBody>
      </p:sp>
    </p:spTree>
    <p:extLst>
      <p:ext uri="{BB962C8B-B14F-4D97-AF65-F5344CB8AC3E}">
        <p14:creationId xmlns:p14="http://schemas.microsoft.com/office/powerpoint/2010/main" val="23382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E2A2-9004-0143-2DC3-00E00B46BE33}"/>
              </a:ext>
            </a:extLst>
          </p:cNvPr>
          <p:cNvSpPr>
            <a:spLocks noGrp="1"/>
          </p:cNvSpPr>
          <p:nvPr>
            <p:ph type="title"/>
          </p:nvPr>
        </p:nvSpPr>
        <p:spPr>
          <a:xfrm>
            <a:off x="646111" y="452718"/>
            <a:ext cx="9404723" cy="940653"/>
          </a:xfrm>
        </p:spPr>
        <p:txBody>
          <a:bodyPr/>
          <a:lstStyle/>
          <a:p>
            <a:r>
              <a:rPr lang="en-US" dirty="0"/>
              <a:t>Goals of distributed Systems</a:t>
            </a:r>
          </a:p>
        </p:txBody>
      </p:sp>
      <p:sp>
        <p:nvSpPr>
          <p:cNvPr id="3" name="Content Placeholder 2">
            <a:extLst>
              <a:ext uri="{FF2B5EF4-FFF2-40B4-BE49-F238E27FC236}">
                <a16:creationId xmlns:a16="http://schemas.microsoft.com/office/drawing/2014/main" id="{46F03CF5-AC21-BC10-3DAE-72AF1AB425F2}"/>
              </a:ext>
            </a:extLst>
          </p:cNvPr>
          <p:cNvSpPr>
            <a:spLocks noGrp="1"/>
          </p:cNvSpPr>
          <p:nvPr>
            <p:ph idx="1"/>
          </p:nvPr>
        </p:nvSpPr>
        <p:spPr>
          <a:xfrm>
            <a:off x="914400" y="1513114"/>
            <a:ext cx="9829800" cy="4484915"/>
          </a:xfrm>
        </p:spPr>
        <p:txBody>
          <a:bodyPr/>
          <a:lstStyle/>
          <a:p>
            <a:pPr marL="0" indent="0">
              <a:buNone/>
            </a:pPr>
            <a:r>
              <a:rPr lang="en-US" b="1" dirty="0"/>
              <a:t>Making resources accessible: </a:t>
            </a:r>
          </a:p>
          <a:p>
            <a:pPr algn="just"/>
            <a:r>
              <a:rPr lang="en-US" dirty="0"/>
              <a:t>to access remote resources, and to share them in a controlled and efficient way. </a:t>
            </a:r>
          </a:p>
          <a:p>
            <a:pPr algn="just"/>
            <a:r>
              <a:rPr lang="en-US" b="1" dirty="0"/>
              <a:t>Examples: </a:t>
            </a:r>
            <a:r>
              <a:rPr lang="en-US" dirty="0"/>
              <a:t>printers, computers, storage facilities, data, files, Web pages</a:t>
            </a:r>
          </a:p>
          <a:p>
            <a:pPr algn="just"/>
            <a:endParaRPr lang="en-US" b="1" dirty="0"/>
          </a:p>
          <a:p>
            <a:pPr marL="0" indent="0" algn="just">
              <a:buNone/>
            </a:pPr>
            <a:r>
              <a:rPr lang="en-US" b="1" dirty="0"/>
              <a:t>Distribution transparency</a:t>
            </a:r>
          </a:p>
          <a:p>
            <a:pPr algn="just"/>
            <a:r>
              <a:rPr lang="en-US" dirty="0"/>
              <a:t>to hide the fact that its processes and resources are physically distributed across multiple computers.</a:t>
            </a:r>
            <a:endParaRPr lang="en-US" b="1" dirty="0"/>
          </a:p>
        </p:txBody>
      </p:sp>
    </p:spTree>
    <p:extLst>
      <p:ext uri="{BB962C8B-B14F-4D97-AF65-F5344CB8AC3E}">
        <p14:creationId xmlns:p14="http://schemas.microsoft.com/office/powerpoint/2010/main" val="44518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E2A2-9004-0143-2DC3-00E00B46BE33}"/>
              </a:ext>
            </a:extLst>
          </p:cNvPr>
          <p:cNvSpPr>
            <a:spLocks noGrp="1"/>
          </p:cNvSpPr>
          <p:nvPr>
            <p:ph type="title"/>
          </p:nvPr>
        </p:nvSpPr>
        <p:spPr>
          <a:xfrm>
            <a:off x="646111" y="452718"/>
            <a:ext cx="9404723" cy="940653"/>
          </a:xfrm>
        </p:spPr>
        <p:txBody>
          <a:bodyPr/>
          <a:lstStyle/>
          <a:p>
            <a:pPr marL="0" indent="0" algn="just">
              <a:buNone/>
            </a:pPr>
            <a:r>
              <a:rPr lang="en-US" b="1" dirty="0"/>
              <a:t>Types of transparency</a:t>
            </a:r>
          </a:p>
        </p:txBody>
      </p:sp>
      <p:sp>
        <p:nvSpPr>
          <p:cNvPr id="3" name="Content Placeholder 2">
            <a:extLst>
              <a:ext uri="{FF2B5EF4-FFF2-40B4-BE49-F238E27FC236}">
                <a16:creationId xmlns:a16="http://schemas.microsoft.com/office/drawing/2014/main" id="{46F03CF5-AC21-BC10-3DAE-72AF1AB425F2}"/>
              </a:ext>
            </a:extLst>
          </p:cNvPr>
          <p:cNvSpPr>
            <a:spLocks noGrp="1"/>
          </p:cNvSpPr>
          <p:nvPr>
            <p:ph idx="1"/>
          </p:nvPr>
        </p:nvSpPr>
        <p:spPr>
          <a:xfrm>
            <a:off x="914399" y="1567543"/>
            <a:ext cx="10101943" cy="4593771"/>
          </a:xfrm>
        </p:spPr>
        <p:txBody>
          <a:bodyPr/>
          <a:lstStyle/>
          <a:p>
            <a:pPr marL="0" indent="0" algn="just">
              <a:buNone/>
            </a:pPr>
            <a:r>
              <a:rPr lang="en-US" b="1" dirty="0"/>
              <a:t>Access transparency</a:t>
            </a:r>
          </a:p>
          <a:p>
            <a:pPr algn="just"/>
            <a:r>
              <a:rPr lang="en-US" dirty="0"/>
              <a:t>Hide differences in data representation and how a resource is accessed.</a:t>
            </a:r>
          </a:p>
          <a:p>
            <a:pPr algn="just"/>
            <a:r>
              <a:rPr lang="en-US" dirty="0"/>
              <a:t>Example: </a:t>
            </a:r>
            <a:r>
              <a:rPr lang="en-US" b="1" dirty="0">
                <a:solidFill>
                  <a:srgbClr val="00B0F0"/>
                </a:solidFill>
              </a:rPr>
              <a:t>Dropbox</a:t>
            </a:r>
            <a:r>
              <a:rPr lang="en-US" dirty="0"/>
              <a:t>, users can simply upload, download, or delete files without needing to understand the underlying infrastructure, such as  servers, replication, or backup servers. </a:t>
            </a:r>
          </a:p>
          <a:p>
            <a:pPr algn="just"/>
            <a:endParaRPr lang="en-US" b="1" dirty="0"/>
          </a:p>
          <a:p>
            <a:pPr marL="0" indent="0" algn="just">
              <a:buNone/>
            </a:pPr>
            <a:r>
              <a:rPr lang="en-US" b="1" dirty="0"/>
              <a:t>Location Transparency</a:t>
            </a:r>
          </a:p>
          <a:p>
            <a:pPr algn="just"/>
            <a:r>
              <a:rPr lang="en-US" dirty="0"/>
              <a:t>Hide where a resource is located</a:t>
            </a:r>
          </a:p>
          <a:p>
            <a:pPr algn="just"/>
            <a:r>
              <a:rPr lang="en-US" dirty="0"/>
              <a:t>Example: </a:t>
            </a:r>
            <a:r>
              <a:rPr lang="en-US" b="1" dirty="0">
                <a:solidFill>
                  <a:srgbClr val="00B0F0"/>
                </a:solidFill>
              </a:rPr>
              <a:t>GPS navigation app, </a:t>
            </a:r>
            <a:r>
              <a:rPr lang="en-US" dirty="0"/>
              <a:t>when you enter the destination, the app determines best route for you, considering the current traffic conditions and road closures. User don’t need to know the exact locations of each server or data center involved in processing the information.</a:t>
            </a:r>
          </a:p>
          <a:p>
            <a:pPr algn="just"/>
            <a:endParaRPr lang="en-US" b="1" dirty="0"/>
          </a:p>
        </p:txBody>
      </p:sp>
    </p:spTree>
    <p:extLst>
      <p:ext uri="{BB962C8B-B14F-4D97-AF65-F5344CB8AC3E}">
        <p14:creationId xmlns:p14="http://schemas.microsoft.com/office/powerpoint/2010/main" val="14756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E2A2-9004-0143-2DC3-00E00B46BE33}"/>
              </a:ext>
            </a:extLst>
          </p:cNvPr>
          <p:cNvSpPr>
            <a:spLocks noGrp="1"/>
          </p:cNvSpPr>
          <p:nvPr>
            <p:ph type="title"/>
          </p:nvPr>
        </p:nvSpPr>
        <p:spPr>
          <a:xfrm>
            <a:off x="646111" y="452718"/>
            <a:ext cx="9404723" cy="940653"/>
          </a:xfrm>
        </p:spPr>
        <p:txBody>
          <a:bodyPr/>
          <a:lstStyle/>
          <a:p>
            <a:pPr marL="0" indent="0" algn="just">
              <a:buNone/>
            </a:pPr>
            <a:r>
              <a:rPr lang="en-US" b="1" dirty="0"/>
              <a:t>Types of transparency</a:t>
            </a:r>
          </a:p>
        </p:txBody>
      </p:sp>
      <p:sp>
        <p:nvSpPr>
          <p:cNvPr id="3" name="Content Placeholder 2">
            <a:extLst>
              <a:ext uri="{FF2B5EF4-FFF2-40B4-BE49-F238E27FC236}">
                <a16:creationId xmlns:a16="http://schemas.microsoft.com/office/drawing/2014/main" id="{46F03CF5-AC21-BC10-3DAE-72AF1AB425F2}"/>
              </a:ext>
            </a:extLst>
          </p:cNvPr>
          <p:cNvSpPr>
            <a:spLocks noGrp="1"/>
          </p:cNvSpPr>
          <p:nvPr>
            <p:ph idx="1"/>
          </p:nvPr>
        </p:nvSpPr>
        <p:spPr>
          <a:xfrm>
            <a:off x="914399" y="1567543"/>
            <a:ext cx="10101943" cy="4593771"/>
          </a:xfrm>
        </p:spPr>
        <p:txBody>
          <a:bodyPr>
            <a:normAutofit/>
          </a:bodyPr>
          <a:lstStyle/>
          <a:p>
            <a:pPr marL="0" indent="0" algn="just">
              <a:buNone/>
            </a:pPr>
            <a:r>
              <a:rPr lang="en-US" b="1" dirty="0"/>
              <a:t>Relocation transparency</a:t>
            </a:r>
          </a:p>
          <a:p>
            <a:pPr algn="just"/>
            <a:r>
              <a:rPr lang="en-US" dirty="0"/>
              <a:t>Hide that a resource may be moved to another location while in use without affecting the functionality of the system. </a:t>
            </a:r>
          </a:p>
          <a:p>
            <a:pPr algn="just"/>
            <a:r>
              <a:rPr lang="en-US" dirty="0"/>
              <a:t>Example: </a:t>
            </a:r>
            <a:r>
              <a:rPr lang="en-US" b="1" dirty="0">
                <a:solidFill>
                  <a:srgbClr val="00B0F0"/>
                </a:solidFill>
              </a:rPr>
              <a:t>Smartphones</a:t>
            </a:r>
            <a:r>
              <a:rPr lang="en-US" dirty="0"/>
              <a:t>, ability to switch between Wi-Fi networks seamlessly</a:t>
            </a:r>
          </a:p>
          <a:p>
            <a:pPr marL="0" indent="0" algn="just">
              <a:buNone/>
            </a:pPr>
            <a:r>
              <a:rPr lang="en-US" dirty="0"/>
              <a:t> </a:t>
            </a:r>
            <a:endParaRPr lang="en-US" b="1" dirty="0"/>
          </a:p>
          <a:p>
            <a:pPr marL="0" indent="0" algn="just">
              <a:buNone/>
            </a:pPr>
            <a:r>
              <a:rPr lang="en-US" b="1" dirty="0"/>
              <a:t>Migration Transparency</a:t>
            </a:r>
          </a:p>
          <a:p>
            <a:pPr algn="just"/>
            <a:r>
              <a:rPr lang="en-US" dirty="0"/>
              <a:t>Hide that a </a:t>
            </a:r>
            <a:r>
              <a:rPr lang="en-US" b="1" dirty="0">
                <a:solidFill>
                  <a:srgbClr val="00B0F0"/>
                </a:solidFill>
              </a:rPr>
              <a:t>data</a:t>
            </a:r>
            <a:r>
              <a:rPr lang="en-US" dirty="0"/>
              <a:t> or processes may be moved to another location without disrupting normal operation.</a:t>
            </a:r>
          </a:p>
          <a:p>
            <a:pPr algn="just"/>
            <a:r>
              <a:rPr lang="en-US" dirty="0"/>
              <a:t>Example: </a:t>
            </a:r>
            <a:r>
              <a:rPr lang="en-US" b="1" dirty="0">
                <a:solidFill>
                  <a:srgbClr val="00B0F0"/>
                </a:solidFill>
              </a:rPr>
              <a:t>Email service, upgradation of smartphone.</a:t>
            </a:r>
          </a:p>
          <a:p>
            <a:pPr algn="just"/>
            <a:r>
              <a:rPr lang="en-US" dirty="0"/>
              <a:t>When you switch to a new device, features like contacts are migrated from your old phone to new phone.</a:t>
            </a:r>
          </a:p>
          <a:p>
            <a:pPr algn="just"/>
            <a:endParaRPr lang="en-US" b="1" dirty="0"/>
          </a:p>
        </p:txBody>
      </p:sp>
    </p:spTree>
    <p:extLst>
      <p:ext uri="{BB962C8B-B14F-4D97-AF65-F5344CB8AC3E}">
        <p14:creationId xmlns:p14="http://schemas.microsoft.com/office/powerpoint/2010/main" val="125943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E2A2-9004-0143-2DC3-00E00B46BE33}"/>
              </a:ext>
            </a:extLst>
          </p:cNvPr>
          <p:cNvSpPr>
            <a:spLocks noGrp="1"/>
          </p:cNvSpPr>
          <p:nvPr>
            <p:ph type="title"/>
          </p:nvPr>
        </p:nvSpPr>
        <p:spPr>
          <a:xfrm>
            <a:off x="646111" y="452718"/>
            <a:ext cx="9404723" cy="940653"/>
          </a:xfrm>
        </p:spPr>
        <p:txBody>
          <a:bodyPr/>
          <a:lstStyle/>
          <a:p>
            <a:pPr marL="0" indent="0" algn="just">
              <a:buNone/>
            </a:pPr>
            <a:r>
              <a:rPr lang="en-US" b="1" dirty="0"/>
              <a:t>Types of transparency</a:t>
            </a:r>
          </a:p>
        </p:txBody>
      </p:sp>
      <p:sp>
        <p:nvSpPr>
          <p:cNvPr id="3" name="Content Placeholder 2">
            <a:extLst>
              <a:ext uri="{FF2B5EF4-FFF2-40B4-BE49-F238E27FC236}">
                <a16:creationId xmlns:a16="http://schemas.microsoft.com/office/drawing/2014/main" id="{46F03CF5-AC21-BC10-3DAE-72AF1AB425F2}"/>
              </a:ext>
            </a:extLst>
          </p:cNvPr>
          <p:cNvSpPr>
            <a:spLocks noGrp="1"/>
          </p:cNvSpPr>
          <p:nvPr>
            <p:ph idx="1"/>
          </p:nvPr>
        </p:nvSpPr>
        <p:spPr>
          <a:xfrm>
            <a:off x="914399" y="1393371"/>
            <a:ext cx="10580915" cy="4931229"/>
          </a:xfrm>
        </p:spPr>
        <p:txBody>
          <a:bodyPr>
            <a:normAutofit/>
          </a:bodyPr>
          <a:lstStyle/>
          <a:p>
            <a:pPr marL="0" indent="0" algn="just">
              <a:buNone/>
            </a:pPr>
            <a:r>
              <a:rPr lang="en-US" b="1" dirty="0"/>
              <a:t>Replication transparency</a:t>
            </a:r>
          </a:p>
          <a:p>
            <a:pPr algn="just"/>
            <a:r>
              <a:rPr lang="en-US" dirty="0"/>
              <a:t>Hide that a resource is replicated </a:t>
            </a:r>
          </a:p>
          <a:p>
            <a:pPr algn="just"/>
            <a:r>
              <a:rPr lang="en-US" dirty="0"/>
              <a:t>Example: </a:t>
            </a:r>
            <a:r>
              <a:rPr lang="en-US" b="1" dirty="0">
                <a:solidFill>
                  <a:srgbClr val="00B0F0"/>
                </a:solidFill>
              </a:rPr>
              <a:t>Cloud-based note-taking application, Email Replication Transparency</a:t>
            </a:r>
          </a:p>
          <a:p>
            <a:pPr marL="0" indent="0" algn="just">
              <a:buNone/>
            </a:pPr>
            <a:r>
              <a:rPr lang="en-US" dirty="0"/>
              <a:t> </a:t>
            </a:r>
            <a:endParaRPr lang="en-US" b="1" dirty="0"/>
          </a:p>
          <a:p>
            <a:pPr marL="0" indent="0" algn="just">
              <a:buNone/>
            </a:pPr>
            <a:r>
              <a:rPr lang="en-US" b="1" dirty="0"/>
              <a:t>Concurrency Transparency</a:t>
            </a:r>
          </a:p>
          <a:p>
            <a:pPr algn="just"/>
            <a:r>
              <a:rPr lang="en-US" dirty="0"/>
              <a:t>Hide that a resource may be shared by several competitive users </a:t>
            </a:r>
          </a:p>
          <a:p>
            <a:pPr algn="just"/>
            <a:r>
              <a:rPr lang="en-US" dirty="0"/>
              <a:t>Example: </a:t>
            </a:r>
            <a:r>
              <a:rPr lang="en-US" b="1" dirty="0">
                <a:solidFill>
                  <a:srgbClr val="00B0F0"/>
                </a:solidFill>
              </a:rPr>
              <a:t>Collaborative Document Editing, Shared Shopping List App</a:t>
            </a:r>
          </a:p>
          <a:p>
            <a:pPr marL="0" indent="0" algn="just">
              <a:buNone/>
            </a:pPr>
            <a:endParaRPr lang="en-US" b="1" dirty="0"/>
          </a:p>
          <a:p>
            <a:pPr marL="0" indent="0" algn="just">
              <a:buNone/>
            </a:pPr>
            <a:r>
              <a:rPr lang="en-US" b="1" dirty="0"/>
              <a:t>Failure</a:t>
            </a:r>
            <a:r>
              <a:rPr lang="en-US" b="1" dirty="0">
                <a:solidFill>
                  <a:srgbClr val="00B0F0"/>
                </a:solidFill>
              </a:rPr>
              <a:t> </a:t>
            </a:r>
            <a:r>
              <a:rPr lang="en-US" b="1" dirty="0"/>
              <a:t>Transparency</a:t>
            </a:r>
          </a:p>
          <a:p>
            <a:pPr algn="just"/>
            <a:r>
              <a:rPr lang="en-US" dirty="0"/>
              <a:t>Hide the failure and recovery of a resource</a:t>
            </a:r>
          </a:p>
          <a:p>
            <a:pPr algn="just"/>
            <a:r>
              <a:rPr lang="en-US" dirty="0"/>
              <a:t>Example: </a:t>
            </a:r>
            <a:r>
              <a:rPr lang="en-US" b="1" dirty="0">
                <a:solidFill>
                  <a:srgbClr val="00B0F0"/>
                </a:solidFill>
              </a:rPr>
              <a:t>Online Banking System</a:t>
            </a:r>
          </a:p>
        </p:txBody>
      </p:sp>
    </p:spTree>
    <p:extLst>
      <p:ext uri="{BB962C8B-B14F-4D97-AF65-F5344CB8AC3E}">
        <p14:creationId xmlns:p14="http://schemas.microsoft.com/office/powerpoint/2010/main" val="171489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E9ED-637E-A03C-0E42-5A7E503F64B7}"/>
              </a:ext>
            </a:extLst>
          </p:cNvPr>
          <p:cNvSpPr>
            <a:spLocks noGrp="1"/>
          </p:cNvSpPr>
          <p:nvPr>
            <p:ph type="title"/>
          </p:nvPr>
        </p:nvSpPr>
        <p:spPr>
          <a:xfrm>
            <a:off x="646111" y="452718"/>
            <a:ext cx="9404723" cy="984196"/>
          </a:xfrm>
        </p:spPr>
        <p:txBody>
          <a:bodyPr/>
          <a:lstStyle/>
          <a:p>
            <a:r>
              <a:rPr lang="en-US" b="1" dirty="0"/>
              <a:t>Types of Distributed Systems</a:t>
            </a:r>
            <a:endParaRPr lang="en-US" dirty="0"/>
          </a:p>
        </p:txBody>
      </p:sp>
      <p:sp>
        <p:nvSpPr>
          <p:cNvPr id="3" name="Content Placeholder 2">
            <a:extLst>
              <a:ext uri="{FF2B5EF4-FFF2-40B4-BE49-F238E27FC236}">
                <a16:creationId xmlns:a16="http://schemas.microsoft.com/office/drawing/2014/main" id="{86E1063A-504C-F729-46DA-2D27C8943C35}"/>
              </a:ext>
            </a:extLst>
          </p:cNvPr>
          <p:cNvSpPr>
            <a:spLocks noGrp="1"/>
          </p:cNvSpPr>
          <p:nvPr>
            <p:ph idx="1"/>
          </p:nvPr>
        </p:nvSpPr>
        <p:spPr>
          <a:xfrm>
            <a:off x="881743" y="1436914"/>
            <a:ext cx="10189027" cy="4659087"/>
          </a:xfrm>
        </p:spPr>
        <p:txBody>
          <a:bodyPr/>
          <a:lstStyle/>
          <a:p>
            <a:pPr marL="0" indent="0">
              <a:buNone/>
            </a:pPr>
            <a:r>
              <a:rPr lang="en-US" b="1" dirty="0">
                <a:solidFill>
                  <a:srgbClr val="00B0F0"/>
                </a:solidFill>
              </a:rPr>
              <a:t>Distributed Computing systems</a:t>
            </a:r>
          </a:p>
          <a:p>
            <a:pPr marL="0" indent="0">
              <a:buNone/>
            </a:pPr>
            <a:endParaRPr lang="en-US" b="1" dirty="0">
              <a:solidFill>
                <a:srgbClr val="00B0F0"/>
              </a:solidFill>
            </a:endParaRPr>
          </a:p>
          <a:p>
            <a:pPr marL="0" indent="0">
              <a:buNone/>
            </a:pPr>
            <a:r>
              <a:rPr lang="en-US" b="1" dirty="0">
                <a:solidFill>
                  <a:srgbClr val="00B0F0"/>
                </a:solidFill>
              </a:rPr>
              <a:t>Cluster Computing</a:t>
            </a:r>
          </a:p>
          <a:p>
            <a:r>
              <a:rPr lang="en-US" dirty="0"/>
              <a:t>the underlying hardware consists of a collection of similar workstations or PCs, closely connected by means of a high-speed local-area network. </a:t>
            </a:r>
          </a:p>
          <a:p>
            <a:r>
              <a:rPr lang="en-US" dirty="0"/>
              <a:t>In addition, each node runs the same operating system.</a:t>
            </a:r>
          </a:p>
          <a:p>
            <a:r>
              <a:rPr lang="en-US" dirty="0"/>
              <a:t>Example: </a:t>
            </a:r>
            <a:r>
              <a:rPr lang="en-US" b="1" dirty="0">
                <a:solidFill>
                  <a:srgbClr val="00B0F0"/>
                </a:solidFill>
              </a:rPr>
              <a:t>Event registration System</a:t>
            </a:r>
          </a:p>
        </p:txBody>
      </p:sp>
    </p:spTree>
    <p:extLst>
      <p:ext uri="{BB962C8B-B14F-4D97-AF65-F5344CB8AC3E}">
        <p14:creationId xmlns:p14="http://schemas.microsoft.com/office/powerpoint/2010/main" val="50405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67A737-B785-2A1F-3874-A511320FA85C}"/>
              </a:ext>
            </a:extLst>
          </p:cNvPr>
          <p:cNvSpPr/>
          <p:nvPr/>
        </p:nvSpPr>
        <p:spPr>
          <a:xfrm>
            <a:off x="2373086" y="5834743"/>
            <a:ext cx="6868886" cy="5840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 example of a cluster computing system.</a:t>
            </a:r>
          </a:p>
        </p:txBody>
      </p:sp>
      <p:pic>
        <p:nvPicPr>
          <p:cNvPr id="1026" name="Picture 2" descr="6: An example of a cluster computing system. | Download Scientific Diagram">
            <a:extLst>
              <a:ext uri="{FF2B5EF4-FFF2-40B4-BE49-F238E27FC236}">
                <a16:creationId xmlns:a16="http://schemas.microsoft.com/office/drawing/2014/main" id="{440254AF-DCC3-565C-EBB8-9F6F689F4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 y="892628"/>
            <a:ext cx="9176658" cy="439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210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559</TotalTime>
  <Words>653</Words>
  <Application>Microsoft Office PowerPoint</Application>
  <PresentationFormat>Widescreen</PresentationFormat>
  <Paragraphs>80</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Wingdings 3</vt:lpstr>
      <vt:lpstr>Ion</vt:lpstr>
      <vt:lpstr>Distributed Systems</vt:lpstr>
      <vt:lpstr>Distributed System</vt:lpstr>
      <vt:lpstr>PowerPoint Presentation</vt:lpstr>
      <vt:lpstr>Goals of distributed Systems</vt:lpstr>
      <vt:lpstr>Types of transparency</vt:lpstr>
      <vt:lpstr>Types of transparency</vt:lpstr>
      <vt:lpstr>Types of transparency</vt:lpstr>
      <vt:lpstr>Types of Distributed Systems</vt:lpstr>
      <vt:lpstr>PowerPoint Presentation</vt:lpstr>
      <vt:lpstr>Types of Distributed Systems</vt:lpstr>
      <vt:lpstr>Distributed Computing Systems: Cloud</vt:lpstr>
      <vt:lpstr>Distributed Information Systems</vt:lpstr>
      <vt:lpstr>Distributed Information Systems</vt:lpstr>
      <vt:lpstr>Distributed Information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Sunil Ghane</dc:creator>
  <cp:lastModifiedBy>Sunil Ghane</cp:lastModifiedBy>
  <cp:revision>31</cp:revision>
  <dcterms:created xsi:type="dcterms:W3CDTF">2024-01-17T03:52:36Z</dcterms:created>
  <dcterms:modified xsi:type="dcterms:W3CDTF">2024-01-19T05:40:44Z</dcterms:modified>
</cp:coreProperties>
</file>