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9.jpg" ContentType="image/p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2" r:id="rId13"/>
    <p:sldId id="280" r:id="rId14"/>
    <p:sldId id="281" r:id="rId15"/>
    <p:sldId id="285" r:id="rId16"/>
    <p:sldId id="286" r:id="rId17"/>
    <p:sldId id="283" r:id="rId18"/>
    <p:sldId id="284" r:id="rId19"/>
    <p:sldId id="287" r:id="rId20"/>
    <p:sldId id="288" r:id="rId21"/>
    <p:sldId id="289" r:id="rId22"/>
    <p:sldId id="290" r:id="rId23"/>
    <p:sldId id="291" r:id="rId24"/>
    <p:sldId id="292" r:id="rId25"/>
    <p:sldId id="29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28" autoAdjust="0"/>
  </p:normalViewPr>
  <p:slideViewPr>
    <p:cSldViewPr snapToGrid="0">
      <p:cViewPr varScale="1">
        <p:scale>
          <a:sx n="54" d="100"/>
          <a:sy n="54" d="100"/>
        </p:scale>
        <p:origin x="11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475C2-003B-4500-B4FE-9AFB6A3C56C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F8890-0DBE-4B34-844A-600D1B2F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77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89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27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71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49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92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1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3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88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99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57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55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1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1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6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398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6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72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8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1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7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9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9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11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4089-8778-7F5A-EC19-58C4A229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1964" y="1447801"/>
            <a:ext cx="7710036" cy="15447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A3EBA-3619-DC37-C34A-3BE5D723E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440374"/>
            <a:ext cx="5222326" cy="96982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20DC9-06DA-6F50-9467-78622558BC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1" r="30196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080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217"/>
          </a:xfrm>
        </p:spPr>
        <p:txBody>
          <a:bodyPr/>
          <a:lstStyle/>
          <a:p>
            <a:r>
              <a:rPr lang="en-IN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190" y="1353878"/>
            <a:ext cx="10462437" cy="52666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solidFill>
                  <a:srgbClr val="FFFF00"/>
                </a:solidFill>
              </a:rPr>
              <a:t>Event based Architecture:</a:t>
            </a:r>
          </a:p>
          <a:p>
            <a:pPr algn="just"/>
            <a:r>
              <a:rPr lang="en-IN" dirty="0"/>
              <a:t>Processes communicates through the propagation of events, which optionally also carry data.</a:t>
            </a:r>
          </a:p>
          <a:p>
            <a:pPr algn="just"/>
            <a:r>
              <a:rPr lang="en-IN" dirty="0"/>
              <a:t>Processes publish the events; </a:t>
            </a:r>
            <a:r>
              <a:rPr lang="en-IN" b="1" dirty="0">
                <a:solidFill>
                  <a:srgbClr val="FFFF00"/>
                </a:solidFill>
              </a:rPr>
              <a:t>middleware ensures only those processes that subscribed to those events will receive them.</a:t>
            </a:r>
          </a:p>
          <a:p>
            <a:pPr algn="just"/>
            <a:r>
              <a:rPr lang="en-IN" b="1" dirty="0">
                <a:solidFill>
                  <a:srgbClr val="FFFF00"/>
                </a:solidFill>
              </a:rPr>
              <a:t>Processes are loosely coupled.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4288460" y="6216503"/>
            <a:ext cx="4905153" cy="31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Event based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609" y="3678865"/>
            <a:ext cx="5245396" cy="238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0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217"/>
          </a:xfrm>
        </p:spPr>
        <p:txBody>
          <a:bodyPr/>
          <a:lstStyle/>
          <a:p>
            <a:r>
              <a:rPr lang="en-IN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190" y="1353878"/>
            <a:ext cx="10462437" cy="52666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solidFill>
                  <a:srgbClr val="FFFF00"/>
                </a:solidFill>
              </a:rPr>
              <a:t>Shared Data Space Architecture:</a:t>
            </a:r>
          </a:p>
          <a:p>
            <a:pPr algn="just"/>
            <a:r>
              <a:rPr lang="en-IN" dirty="0"/>
              <a:t>Event based architecture can be combined with data-</a:t>
            </a:r>
            <a:r>
              <a:rPr lang="en-IN" dirty="0" err="1"/>
              <a:t>centered</a:t>
            </a:r>
            <a:r>
              <a:rPr lang="en-IN" dirty="0"/>
              <a:t> architecture, known as shared-data spaces.</a:t>
            </a:r>
          </a:p>
          <a:p>
            <a:pPr algn="just"/>
            <a:r>
              <a:rPr lang="en-IN" dirty="0"/>
              <a:t>Processes are decoupled in time, i.e. they need not both active when communication takes place.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8460" y="6216503"/>
            <a:ext cx="4905153" cy="31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Shared-data space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38" y="3331534"/>
            <a:ext cx="5741582" cy="26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8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4764"/>
            <a:ext cx="8946541" cy="482363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</a:rPr>
              <a:t>Client Server Architecture</a:t>
            </a:r>
          </a:p>
          <a:p>
            <a:r>
              <a:rPr lang="en-IN" dirty="0"/>
              <a:t>Efficient unless and until message do not get lost or corrupted.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995" y="2721935"/>
            <a:ext cx="6826103" cy="27006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88460" y="5663612"/>
            <a:ext cx="4905153" cy="31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General interaction between client &amp; Server</a:t>
            </a:r>
          </a:p>
        </p:txBody>
      </p:sp>
    </p:spTree>
    <p:extLst>
      <p:ext uri="{BB962C8B-B14F-4D97-AF65-F5344CB8AC3E}">
        <p14:creationId xmlns:p14="http://schemas.microsoft.com/office/powerpoint/2010/main" val="348028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D399-8DB2-C515-9302-D1ECCA09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2" y="452718"/>
            <a:ext cx="9405701" cy="81794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8127-5DFA-8D0F-57F4-37CCCCF9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70660"/>
            <a:ext cx="10957061" cy="52607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Centralized Architecture:</a:t>
            </a:r>
          </a:p>
          <a:p>
            <a:pPr algn="just"/>
            <a:r>
              <a:rPr lang="en-US" dirty="0"/>
              <a:t>refers to a </a:t>
            </a:r>
            <a:r>
              <a:rPr lang="en-US" b="1" dirty="0">
                <a:solidFill>
                  <a:srgbClr val="FFFF00"/>
                </a:solidFill>
              </a:rPr>
              <a:t>design where one central node or server is responsible for managing and coordinating the entire system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This </a:t>
            </a:r>
            <a:r>
              <a:rPr lang="en-US" b="1" dirty="0">
                <a:solidFill>
                  <a:srgbClr val="FFFF00"/>
                </a:solidFill>
              </a:rPr>
              <a:t>central node acts as a point of control</a:t>
            </a:r>
            <a:r>
              <a:rPr lang="en-US" dirty="0"/>
              <a:t>, making decisions and handling the overall functionality of the distributed system.</a:t>
            </a:r>
          </a:p>
          <a:p>
            <a:pPr algn="just"/>
            <a:r>
              <a:rPr lang="en-US" b="1" dirty="0"/>
              <a:t>Example: </a:t>
            </a:r>
            <a:r>
              <a:rPr lang="en-US" b="1" dirty="0">
                <a:solidFill>
                  <a:srgbClr val="FFFF00"/>
                </a:solidFill>
              </a:rPr>
              <a:t>Traditional Database Management Systems (DBMS)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Advantages: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Simplicity in management and administration.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Centralized control over data consistency and integrity.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Challenges: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Single point of failure: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If the central database server goes down, the entire system becomes inaccessible.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Scalability issues: </a:t>
            </a:r>
            <a:r>
              <a:rPr lang="en-US" sz="2000" dirty="0"/>
              <a:t>As the system grows, the central server may become a bottleneck, limiting the overall performance.</a:t>
            </a:r>
          </a:p>
          <a:p>
            <a:pPr algn="just"/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65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D399-8DB2-C515-9302-D1ECCA09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2" y="326066"/>
            <a:ext cx="9405701" cy="730101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8127-5DFA-8D0F-57F4-37CCCCF9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545" y="1056168"/>
            <a:ext cx="10957061" cy="532640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Example: Web Application to retrieve web pages from server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User Request:</a:t>
            </a:r>
          </a:p>
          <a:p>
            <a:pPr marL="0" indent="0" algn="just">
              <a:buNone/>
            </a:pPr>
            <a:r>
              <a:rPr lang="en-GB" dirty="0"/>
              <a:t>A user opens their web browser and enters a URL to access a social media platform.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Client-Server Interaction:</a:t>
            </a:r>
          </a:p>
          <a:p>
            <a:pPr marL="0" indent="0" algn="just">
              <a:buNone/>
            </a:pPr>
            <a:r>
              <a:rPr lang="en-GB" dirty="0"/>
              <a:t>The user's device (client) sends a request to the central server hosting the social media application.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Server Processing:</a:t>
            </a:r>
          </a:p>
          <a:p>
            <a:pPr marL="0" indent="0" algn="just">
              <a:buNone/>
            </a:pPr>
            <a:r>
              <a:rPr lang="en-GB" dirty="0"/>
              <a:t>The central server processes the request, fetching data from its database or performing necessary computations.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Data Retrieval:</a:t>
            </a:r>
          </a:p>
          <a:p>
            <a:pPr marL="0" indent="0" algn="just">
              <a:buNone/>
            </a:pPr>
            <a:r>
              <a:rPr lang="en-GB" dirty="0"/>
              <a:t>If the user requested their profile page, for example, the server retrieves the user's data from the database.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Response to Client:</a:t>
            </a:r>
          </a:p>
          <a:p>
            <a:pPr marL="0" indent="0" algn="just">
              <a:buNone/>
            </a:pPr>
            <a:r>
              <a:rPr lang="en-GB" dirty="0"/>
              <a:t>The server then sends the requested data (e.g., the user's profile information) back to the user's device.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Display on Client:</a:t>
            </a:r>
          </a:p>
          <a:p>
            <a:pPr marL="0" indent="0" algn="just">
              <a:buNone/>
            </a:pPr>
            <a:r>
              <a:rPr lang="en-GB" dirty="0"/>
              <a:t>The client device receives the data and displays the user's profile on the web browser.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7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D399-8DB2-C515-9302-D1ECCA09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2" y="326066"/>
            <a:ext cx="9405701" cy="730101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8127-5DFA-8D0F-57F4-37CCCCF9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545" y="1226288"/>
            <a:ext cx="10957061" cy="533754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Limitations: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Single Point of Failure:</a:t>
            </a:r>
          </a:p>
          <a:p>
            <a:pPr marL="0" indent="0" algn="just">
              <a:buNone/>
            </a:pPr>
            <a:r>
              <a:rPr lang="en-GB" dirty="0"/>
              <a:t>The </a:t>
            </a:r>
            <a:r>
              <a:rPr lang="en-GB" dirty="0">
                <a:solidFill>
                  <a:srgbClr val="00B0F0"/>
                </a:solidFill>
              </a:rPr>
              <a:t>central server represents a single point of failure. </a:t>
            </a:r>
            <a:r>
              <a:rPr lang="en-GB" dirty="0"/>
              <a:t>If it malfunctions or experiences downtime, the entire system becomes inaccessible.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Scalability Challenges:</a:t>
            </a:r>
          </a:p>
          <a:p>
            <a:pPr marL="0" indent="0" algn="just">
              <a:buNone/>
            </a:pPr>
            <a:r>
              <a:rPr lang="en-GB" dirty="0"/>
              <a:t>Scaling the system may be challenging. As user demand increases, it becomes </a:t>
            </a:r>
            <a:r>
              <a:rPr lang="en-GB" dirty="0">
                <a:solidFill>
                  <a:srgbClr val="00B0F0"/>
                </a:solidFill>
              </a:rPr>
              <a:t>more difficult to handle a large number of requests with a single central server.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Performance Bottlenecks:</a:t>
            </a:r>
          </a:p>
          <a:p>
            <a:pPr marL="0" indent="0" algn="just">
              <a:buNone/>
            </a:pPr>
            <a:r>
              <a:rPr lang="en-GB" dirty="0">
                <a:solidFill>
                  <a:srgbClr val="00B0F0"/>
                </a:solidFill>
              </a:rPr>
              <a:t>Heavy traffic or resource-intensive tasks can lead to performance bottlenecks</a:t>
            </a:r>
            <a:r>
              <a:rPr lang="en-GB" dirty="0"/>
              <a:t>. The central server may struggle to process numerous requests simultaneously, affecting response times.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High Network Dependency:</a:t>
            </a:r>
          </a:p>
          <a:p>
            <a:pPr marL="0" indent="0" algn="just">
              <a:buNone/>
            </a:pPr>
            <a:r>
              <a:rPr lang="en-GB" dirty="0"/>
              <a:t>Users depend heavily on the network connection between their devices and the central server. </a:t>
            </a:r>
            <a:r>
              <a:rPr lang="en-GB" dirty="0">
                <a:solidFill>
                  <a:srgbClr val="00B0F0"/>
                </a:solidFill>
              </a:rPr>
              <a:t>Any network issues can disrupt the user experience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Limited Fault Tolerance:</a:t>
            </a:r>
          </a:p>
          <a:p>
            <a:pPr marL="0" indent="0" algn="just">
              <a:buNone/>
            </a:pPr>
            <a:r>
              <a:rPr lang="en-GB" dirty="0"/>
              <a:t>The system's fault tolerance is limited. </a:t>
            </a:r>
            <a:r>
              <a:rPr lang="en-GB" dirty="0">
                <a:solidFill>
                  <a:srgbClr val="00B0F0"/>
                </a:solidFill>
              </a:rPr>
              <a:t>If the central server fails, users may lose access to the entire application until the issue is resolved.</a:t>
            </a:r>
          </a:p>
        </p:txBody>
      </p:sp>
    </p:spTree>
    <p:extLst>
      <p:ext uri="{BB962C8B-B14F-4D97-AF65-F5344CB8AC3E}">
        <p14:creationId xmlns:p14="http://schemas.microsoft.com/office/powerpoint/2010/main" val="326750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D399-8DB2-C515-9302-D1ECCA09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2" y="326066"/>
            <a:ext cx="9405701" cy="730101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8127-5DFA-8D0F-57F4-37CCCCF9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545" y="1226288"/>
            <a:ext cx="10957061" cy="515628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Limitations: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Data Security Concerns:</a:t>
            </a:r>
          </a:p>
          <a:p>
            <a:pPr marL="0" indent="0" algn="just">
              <a:buNone/>
            </a:pPr>
            <a:r>
              <a:rPr lang="en-GB" dirty="0">
                <a:solidFill>
                  <a:srgbClr val="00B0F0"/>
                </a:solidFill>
              </a:rPr>
              <a:t>Concentrating all data on a central server raises security concerns</a:t>
            </a:r>
            <a:r>
              <a:rPr lang="en-GB" dirty="0"/>
              <a:t>. A security breach at the central point could compromise a significant amount of sensitive information.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Maintenance Challenges:</a:t>
            </a:r>
          </a:p>
          <a:p>
            <a:pPr marL="0" indent="0" algn="just">
              <a:buNone/>
            </a:pPr>
            <a:r>
              <a:rPr lang="en-GB" dirty="0">
                <a:solidFill>
                  <a:srgbClr val="00B0F0"/>
                </a:solidFill>
              </a:rPr>
              <a:t>Maintenance and updates can be complex</a:t>
            </a:r>
            <a:r>
              <a:rPr lang="en-GB" dirty="0"/>
              <a:t>. Introducing changes or updates to the system may require downtime, impacting users' access to the service.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Geographical Dependency:</a:t>
            </a:r>
          </a:p>
          <a:p>
            <a:pPr marL="0" indent="0" algn="just">
              <a:buNone/>
            </a:pPr>
            <a:r>
              <a:rPr lang="en-GB" dirty="0"/>
              <a:t>Users are typically geographically dependent on the location of the central server. This can result in </a:t>
            </a:r>
            <a:r>
              <a:rPr lang="en-GB" dirty="0">
                <a:solidFill>
                  <a:srgbClr val="00B0F0"/>
                </a:solidFill>
              </a:rPr>
              <a:t>latency issues for users accessing the system from distant locations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Resource Utilization:</a:t>
            </a:r>
          </a:p>
          <a:p>
            <a:pPr marL="0" indent="0" algn="just">
              <a:buNone/>
            </a:pPr>
            <a:r>
              <a:rPr lang="en-GB" dirty="0"/>
              <a:t>Resource utilization may not be optimal. </a:t>
            </a:r>
            <a:r>
              <a:rPr lang="en-GB" dirty="0">
                <a:solidFill>
                  <a:srgbClr val="00B0F0"/>
                </a:solidFill>
              </a:rPr>
              <a:t>The central server must have sufficient capacity to handle peak loads, leading to underutilization during periods of lower demand.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98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510363"/>
            <a:ext cx="9404723" cy="744279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4642"/>
            <a:ext cx="9912018" cy="4993758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</a:rPr>
              <a:t>Application Layering</a:t>
            </a:r>
            <a:r>
              <a:rPr lang="en-IN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6516" y="5663612"/>
            <a:ext cx="8222511" cy="453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The simplified organization of an Internet search engine into three different layers.</a:t>
            </a:r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70" y="1892595"/>
            <a:ext cx="8683256" cy="35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36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4764"/>
            <a:ext cx="9912018" cy="482363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</a:rPr>
              <a:t> Multi-layered Architecture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211033" y="5663612"/>
            <a:ext cx="5720316" cy="453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Alternative client-server organizations (a)-(e).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26" y="2006010"/>
            <a:ext cx="7696012" cy="348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6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D399-8DB2-C515-9302-D1ECCA09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2" y="452718"/>
            <a:ext cx="9405701" cy="81794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8127-5DFA-8D0F-57F4-37CCCCF9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77538"/>
            <a:ext cx="10957061" cy="5260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Decentralized Architectures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involves </a:t>
            </a:r>
            <a:r>
              <a:rPr lang="en-US" sz="2400" b="1" dirty="0">
                <a:solidFill>
                  <a:srgbClr val="FFFF00"/>
                </a:solidFill>
              </a:rPr>
              <a:t>distributing tasks and responsibilities across multiple nodes, avoiding reliance on a central authority.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One real-world example is </a:t>
            </a:r>
            <a:r>
              <a:rPr lang="en-US" sz="2400" b="1" dirty="0">
                <a:solidFill>
                  <a:srgbClr val="FFFF00"/>
                </a:solidFill>
              </a:rPr>
              <a:t>blockchain technology</a:t>
            </a:r>
            <a:r>
              <a:rPr lang="en-US" sz="2400" dirty="0"/>
              <a:t>, often seen in cryptocurrencies like Bitcoin.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Nodes </a:t>
            </a:r>
            <a:r>
              <a:rPr lang="en-US" sz="2400" b="1" dirty="0">
                <a:solidFill>
                  <a:srgbClr val="FFFF00"/>
                </a:solidFill>
              </a:rPr>
              <a:t>communicate with each other in a peer-to-peer fashion</a:t>
            </a:r>
            <a:r>
              <a:rPr lang="en-US" sz="2400" dirty="0"/>
              <a:t>, sharing information about transactions and reaching a consensus on the state of the block</a:t>
            </a:r>
          </a:p>
          <a:p>
            <a:pPr marL="0" indent="0">
              <a:buNone/>
            </a:pPr>
            <a:endParaRPr lang="en-US" dirty="0"/>
          </a:p>
          <a:p>
            <a:pPr algn="just"/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1723-ABBA-C7D1-4A68-935B6F00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94"/>
            <a:ext cx="10630786" cy="630865"/>
          </a:xfrm>
        </p:spPr>
        <p:txBody>
          <a:bodyPr/>
          <a:lstStyle/>
          <a:p>
            <a:r>
              <a:rPr lang="en-US" sz="2400" dirty="0"/>
              <a:t>Distributed Computing System &amp; Distributed Information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2F8F-ADF9-36CF-159B-90039C44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7"/>
            <a:ext cx="10496108" cy="4474028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rgbClr val="00B0F0"/>
                </a:solidFill>
              </a:rPr>
              <a:t>Distributed Computing System: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This primarily </a:t>
            </a:r>
            <a:r>
              <a:rPr lang="en-GB" b="1" dirty="0">
                <a:solidFill>
                  <a:srgbClr val="FFFF00"/>
                </a:solidFill>
              </a:rPr>
              <a:t>focuses on distributing computation tasks across multiple nodes or machines to solve a complex problem </a:t>
            </a:r>
            <a:r>
              <a:rPr lang="en-GB" dirty="0"/>
              <a:t>or execute a task more efficiently. </a:t>
            </a:r>
          </a:p>
          <a:p>
            <a:pPr algn="just"/>
            <a:r>
              <a:rPr lang="en-GB" dirty="0"/>
              <a:t>The </a:t>
            </a:r>
            <a:r>
              <a:rPr lang="en-GB" b="1" dirty="0"/>
              <a:t>goal is to achieve parallel processing and improved performance</a:t>
            </a:r>
            <a:r>
              <a:rPr lang="en-GB" dirty="0"/>
              <a:t> by utilizing the computational resources of multiple nodes.</a:t>
            </a:r>
          </a:p>
          <a:p>
            <a:pPr algn="just"/>
            <a:r>
              <a:rPr lang="en-GB" dirty="0"/>
              <a:t>It </a:t>
            </a:r>
            <a:r>
              <a:rPr lang="en-GB" b="1" dirty="0">
                <a:solidFill>
                  <a:srgbClr val="FFFF00"/>
                </a:solidFill>
              </a:rPr>
              <a:t>deals with the execution of algorithms, programs, or processes</a:t>
            </a:r>
            <a:r>
              <a:rPr lang="en-GB" dirty="0"/>
              <a:t> in a distributed fashion to solve computational problems. </a:t>
            </a:r>
          </a:p>
          <a:p>
            <a:pPr algn="just"/>
            <a:r>
              <a:rPr lang="en-GB" dirty="0"/>
              <a:t>Examples include </a:t>
            </a:r>
            <a:r>
              <a:rPr lang="en-GB" b="1" dirty="0">
                <a:solidFill>
                  <a:srgbClr val="FFFF00"/>
                </a:solidFill>
              </a:rPr>
              <a:t>distributed processing of large datasets, parallel computing</a:t>
            </a:r>
            <a:r>
              <a:rPr lang="en-GB" dirty="0"/>
              <a:t>, and </a:t>
            </a:r>
            <a:r>
              <a:rPr lang="en-GB" b="1" dirty="0">
                <a:solidFill>
                  <a:srgbClr val="FFFF00"/>
                </a:solidFill>
              </a:rPr>
              <a:t>grid computing</a:t>
            </a:r>
            <a:r>
              <a:rPr lang="en-GB" dirty="0"/>
              <a:t>.</a:t>
            </a:r>
          </a:p>
          <a:p>
            <a:pPr algn="just"/>
            <a:r>
              <a:rPr lang="en-GB" b="1" dirty="0">
                <a:solidFill>
                  <a:srgbClr val="00B0F0"/>
                </a:solidFill>
              </a:rPr>
              <a:t>Example: </a:t>
            </a:r>
            <a:r>
              <a:rPr lang="en-GB" dirty="0" err="1"/>
              <a:t>MapReduce</a:t>
            </a:r>
            <a:r>
              <a:rPr lang="en-GB" dirty="0"/>
              <a:t>, Apache Hadoop, and MPI (Message Passing Interface) are examples of technologies used in distributed computing systems.</a:t>
            </a:r>
          </a:p>
        </p:txBody>
      </p:sp>
    </p:spTree>
    <p:extLst>
      <p:ext uri="{BB962C8B-B14F-4D97-AF65-F5344CB8AC3E}">
        <p14:creationId xmlns:p14="http://schemas.microsoft.com/office/powerpoint/2010/main" val="2541225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D399-8DB2-C515-9302-D1ECCA09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2" y="452718"/>
            <a:ext cx="9405701" cy="727496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Decentralized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8127-5DFA-8D0F-57F4-37CCCCF9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77538"/>
            <a:ext cx="10957061" cy="5260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Structured peer-to-peer architecture</a:t>
            </a:r>
          </a:p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nodes (computers or devices) are organized in a structured manner to efficiently locate and retrieve information or resources. </a:t>
            </a:r>
          </a:p>
          <a:p>
            <a:pPr marL="0" indent="0" algn="just">
              <a:buNone/>
            </a:pPr>
            <a:r>
              <a:rPr lang="en-US" dirty="0"/>
              <a:t>In structured P2P networks, each node has a specific responsibility, and there is a clear structure that guides how nodes are connected and how data is distributed across the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One real-world example is </a:t>
            </a:r>
            <a:r>
              <a:rPr lang="en-US" b="1" dirty="0">
                <a:solidFill>
                  <a:srgbClr val="FFFF00"/>
                </a:solidFill>
              </a:rPr>
              <a:t>Chord</a:t>
            </a:r>
          </a:p>
          <a:p>
            <a:pPr algn="just"/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38233F99-C726-0156-6417-81ADD5B27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662" y="3429000"/>
            <a:ext cx="3590354" cy="25066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5C6117-25CD-4A71-69E3-38F9047245AE}"/>
              </a:ext>
            </a:extLst>
          </p:cNvPr>
          <p:cNvSpPr/>
          <p:nvPr/>
        </p:nvSpPr>
        <p:spPr>
          <a:xfrm>
            <a:off x="5588000" y="6182006"/>
            <a:ext cx="4724400" cy="54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mapping of data items onto nodes in Chord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09507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D399-8DB2-C515-9302-D1ECCA09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2" y="452718"/>
            <a:ext cx="9405701" cy="817942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Decentralized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8127-5DFA-8D0F-57F4-37CCCCF9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77538"/>
            <a:ext cx="10957061" cy="5260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Unstructured peer-to-peer architecture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</a:rPr>
              <a:t>nodes in the network are not organized according to a specific structure</a:t>
            </a:r>
            <a:r>
              <a:rPr lang="en-US" dirty="0"/>
              <a:t>, such as a DHT (Distributed Hash Table).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Unlike structured P2P networks, </a:t>
            </a:r>
            <a:r>
              <a:rPr lang="en-US" b="1" dirty="0">
                <a:solidFill>
                  <a:srgbClr val="FFFF00"/>
                </a:solidFill>
              </a:rPr>
              <a:t>unstructured P2P networks are more flexible and dynamic, making them suitable for scenarios where nodes join and leave the network frequently</a:t>
            </a:r>
            <a:r>
              <a:rPr lang="en-US" dirty="0"/>
              <a:t>, and where there is no predefined organization of nodes.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there is no predetermined structure, unstructured P2P networks </a:t>
            </a:r>
            <a:r>
              <a:rPr lang="en-US" b="1" dirty="0">
                <a:solidFill>
                  <a:srgbClr val="FFFF00"/>
                </a:solidFill>
              </a:rPr>
              <a:t>may be less efficient in terms of search and resource location compared to structured ones</a:t>
            </a:r>
            <a:r>
              <a:rPr lang="en-US" dirty="0"/>
              <a:t>, but they are often more robust and adaptable.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Example: </a:t>
            </a:r>
            <a:r>
              <a:rPr lang="en-US" b="1" dirty="0">
                <a:solidFill>
                  <a:srgbClr val="FFFF00"/>
                </a:solidFill>
              </a:rPr>
              <a:t>Gnutella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183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D399-8DB2-C515-9302-D1ECCA09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2" y="452718"/>
            <a:ext cx="9405701" cy="817942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Decentralized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8127-5DFA-8D0F-57F4-37CCCCF9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77538"/>
            <a:ext cx="10957061" cy="5260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Example: Gnutella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</a:rPr>
              <a:t>No Centralized Index:</a:t>
            </a:r>
          </a:p>
          <a:p>
            <a:pPr marL="0" indent="0" algn="just">
              <a:buNone/>
            </a:pPr>
            <a:r>
              <a:rPr lang="en-US" b="1" dirty="0"/>
              <a:t>Gnutella does not rely on a central index or server. Each node is responsible for maintaining its information and contributing to the network.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</a:rPr>
              <a:t>Unstructured Search:</a:t>
            </a:r>
          </a:p>
          <a:p>
            <a:pPr marL="0" indent="0" algn="just">
              <a:buNone/>
            </a:pPr>
            <a:r>
              <a:rPr lang="en-US" b="1" dirty="0"/>
              <a:t>Gnutella uses an unstructured search mechanism where queries are flooded across the network. Nodes forward the queries to their neighbors, and responses are sent back through the same route.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</a:rPr>
              <a:t>Dynamic Network:</a:t>
            </a:r>
          </a:p>
          <a:p>
            <a:pPr marL="0" indent="0" algn="just">
              <a:buNone/>
            </a:pPr>
            <a:r>
              <a:rPr lang="en-US" b="1" dirty="0"/>
              <a:t>Nodes in Gnutella can join or leave the network at any time, making the network highly dynamic.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</a:rPr>
              <a:t>Peer-to-Peer File Sharing:</a:t>
            </a:r>
          </a:p>
          <a:p>
            <a:pPr marL="0" indent="0" algn="just">
              <a:buNone/>
            </a:pPr>
            <a:r>
              <a:rPr lang="en-US" b="1" dirty="0"/>
              <a:t>Users could search for files on the network and download them directly from other nodes that had the desired files.</a:t>
            </a:r>
            <a:endParaRPr lang="en-US" dirty="0"/>
          </a:p>
          <a:p>
            <a:pPr algn="just"/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532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D399-8DB2-C515-9302-D1ECCA09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2" y="452718"/>
            <a:ext cx="9405701" cy="817942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Hybrid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8127-5DFA-8D0F-57F4-37CCCCF9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77538"/>
            <a:ext cx="10731429" cy="4940135"/>
          </a:xfrm>
        </p:spPr>
        <p:txBody>
          <a:bodyPr>
            <a:normAutofit/>
          </a:bodyPr>
          <a:lstStyle/>
          <a:p>
            <a:pPr algn="just"/>
            <a:r>
              <a:rPr lang="en-US" sz="2050" dirty="0"/>
              <a:t>A hybrid architecture in distributed systems refers to a combination of different architectural styles or approaches within the same system. </a:t>
            </a:r>
          </a:p>
          <a:p>
            <a:pPr algn="just"/>
            <a:r>
              <a:rPr lang="en-US" sz="2050" dirty="0"/>
              <a:t>Hybrid architectures are common in distributed systems to achieve a balance between efficiency, scalability, fault tolerance, and other desired characteristics.</a:t>
            </a:r>
          </a:p>
          <a:p>
            <a:pPr algn="just"/>
            <a:r>
              <a:rPr lang="en-US" sz="2050" dirty="0"/>
              <a:t>Example: </a:t>
            </a:r>
            <a:r>
              <a:rPr lang="en-US" sz="2050" b="1" dirty="0">
                <a:solidFill>
                  <a:srgbClr val="FFFF00"/>
                </a:solidFill>
              </a:rPr>
              <a:t>Amazon Web Services (AWS), Retail Hybrid Architecture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50" dirty="0"/>
              <a:t>A </a:t>
            </a:r>
            <a:r>
              <a:rPr lang="en-US" sz="2050" b="1" dirty="0"/>
              <a:t>customer can </a:t>
            </a:r>
            <a:r>
              <a:rPr lang="en-US" sz="2050" dirty="0"/>
              <a:t>start </a:t>
            </a:r>
            <a:r>
              <a:rPr lang="en-US" sz="2050" b="1" dirty="0"/>
              <a:t>shopping online through the e-commerce platform, add items to their cart, and then choose to pick up the items in a physical store</a:t>
            </a:r>
            <a:r>
              <a:rPr lang="en-US" sz="2050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50" dirty="0"/>
              <a:t>The hybrid architecture enables the customer to have a unified shopping experience, whether making purchases online or in-store, while the business efficiently manages inventory and sales data across both channels.</a:t>
            </a:r>
          </a:p>
          <a:p>
            <a:pPr algn="just"/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45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3E85-047B-FA98-FA4A-676F3A9A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452718"/>
            <a:ext cx="9123734" cy="1007782"/>
          </a:xfrm>
        </p:spPr>
        <p:txBody>
          <a:bodyPr/>
          <a:lstStyle/>
          <a:p>
            <a:r>
              <a:rPr lang="en-US" dirty="0"/>
              <a:t>Edge server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BE69-04C9-11EF-C00D-78E92803E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1308100"/>
            <a:ext cx="10502900" cy="509718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An edge server system in a distributed system </a:t>
            </a:r>
            <a:r>
              <a:rPr lang="en-US" sz="2400" b="1" dirty="0">
                <a:solidFill>
                  <a:srgbClr val="FFFF00"/>
                </a:solidFill>
              </a:rPr>
              <a:t>refers to the deployment of servers at the edge of a network, closer to end-users or devices</a:t>
            </a:r>
            <a:r>
              <a:rPr lang="en-US" sz="2400" dirty="0"/>
              <a:t>, to </a:t>
            </a:r>
            <a:r>
              <a:rPr lang="en-US" sz="2400" b="1" dirty="0">
                <a:solidFill>
                  <a:srgbClr val="FFFF00"/>
                </a:solidFill>
              </a:rPr>
              <a:t>reduce latency, improve performance, and enhance the overall efficiency </a:t>
            </a:r>
            <a:r>
              <a:rPr lang="en-US" sz="2400" dirty="0"/>
              <a:t>of data processing. </a:t>
            </a:r>
          </a:p>
          <a:p>
            <a:pPr algn="just"/>
            <a:r>
              <a:rPr lang="en-US" sz="2400" dirty="0"/>
              <a:t>Edge servers play a crucial role in edge computing, </a:t>
            </a:r>
            <a:r>
              <a:rPr lang="en-US" sz="2400" b="1" dirty="0">
                <a:solidFill>
                  <a:srgbClr val="FFFF00"/>
                </a:solidFill>
              </a:rPr>
              <a:t>a paradigm that brings computing resources closer to where data is generated or consumed</a:t>
            </a:r>
            <a:r>
              <a:rPr lang="en-US" sz="2400" dirty="0"/>
              <a:t>, reducing the need for centralized processing in distant data centers.</a:t>
            </a:r>
          </a:p>
          <a:p>
            <a:pPr algn="just"/>
            <a:r>
              <a:rPr lang="en-US" sz="2400" b="1" dirty="0"/>
              <a:t>Real-world Example: </a:t>
            </a:r>
            <a:r>
              <a:rPr lang="en-US" sz="2400" b="1" dirty="0">
                <a:solidFill>
                  <a:srgbClr val="00B0F0"/>
                </a:solidFill>
              </a:rPr>
              <a:t>Content Delivery Networks (CDNs)</a:t>
            </a:r>
          </a:p>
          <a:p>
            <a:pPr algn="just"/>
            <a:r>
              <a:rPr lang="en-US" sz="2400" b="1" dirty="0"/>
              <a:t>When a user requests content, such as a webpage, video, or image, the CDN uses edge servers to deliver that content from a server located near the user rather than from the origin server, which might be farther away.</a:t>
            </a:r>
          </a:p>
        </p:txBody>
      </p:sp>
    </p:spTree>
    <p:extLst>
      <p:ext uri="{BB962C8B-B14F-4D97-AF65-F5344CB8AC3E}">
        <p14:creationId xmlns:p14="http://schemas.microsoft.com/office/powerpoint/2010/main" val="3996911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4B96-6B31-5A6A-FF5A-16DA9DEA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2382"/>
          </a:xfrm>
        </p:spPr>
        <p:txBody>
          <a:bodyPr/>
          <a:lstStyle/>
          <a:p>
            <a:r>
              <a:rPr lang="en-US" dirty="0"/>
              <a:t>Collaborative Distributed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5935-8AC4-41C1-7318-263BB53E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87500"/>
            <a:ext cx="9755188" cy="466089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collaborative distributed system </a:t>
            </a:r>
            <a:r>
              <a:rPr lang="en-US" sz="2400" b="1" dirty="0">
                <a:solidFill>
                  <a:srgbClr val="FFFF00"/>
                </a:solidFill>
              </a:rPr>
              <a:t>involves multiple entities or components working together to achieve a common goal, often in a decentralized manner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This type of system </a:t>
            </a:r>
            <a:r>
              <a:rPr lang="en-US" sz="2400" b="1" dirty="0">
                <a:solidFill>
                  <a:srgbClr val="FFFF00"/>
                </a:solidFill>
              </a:rPr>
              <a:t>emphasizes cooperation, information sharing, and coordination among distributed participants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Real-world Example: </a:t>
            </a:r>
            <a:r>
              <a:rPr lang="en-US" sz="2400" b="1" dirty="0">
                <a:solidFill>
                  <a:srgbClr val="FFFF00"/>
                </a:solidFill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112090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1723-ABBA-C7D1-4A68-935B6F00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94"/>
            <a:ext cx="10630786" cy="630865"/>
          </a:xfrm>
        </p:spPr>
        <p:txBody>
          <a:bodyPr/>
          <a:lstStyle/>
          <a:p>
            <a:r>
              <a:rPr lang="en-US" sz="2400" dirty="0"/>
              <a:t>Distributed Computing System &amp; Distributed Information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2F8F-ADF9-36CF-159B-90039C44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4259"/>
            <a:ext cx="10240927" cy="4704655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rgbClr val="00B0F0"/>
                </a:solidFill>
              </a:rPr>
              <a:t>Distributed Information System: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This </a:t>
            </a:r>
            <a:r>
              <a:rPr lang="en-GB" b="1" dirty="0">
                <a:solidFill>
                  <a:srgbClr val="FFFF00"/>
                </a:solidFill>
              </a:rPr>
              <a:t>focuses on distributing and managing information or data across multiple nodes or locations</a:t>
            </a:r>
            <a:r>
              <a:rPr lang="en-GB" dirty="0"/>
              <a:t>. </a:t>
            </a:r>
          </a:p>
          <a:p>
            <a:pPr algn="just"/>
            <a:r>
              <a:rPr lang="en-GB" dirty="0"/>
              <a:t>The primary </a:t>
            </a:r>
            <a:r>
              <a:rPr lang="en-GB" b="1" dirty="0">
                <a:solidFill>
                  <a:srgbClr val="FFFF00"/>
                </a:solidFill>
              </a:rPr>
              <a:t>goal is to ensure efficient and reliable access to information</a:t>
            </a:r>
            <a:r>
              <a:rPr lang="en-GB" dirty="0"/>
              <a:t>, often involving data storage, retrieval, and management in a distributed manner.</a:t>
            </a:r>
          </a:p>
          <a:p>
            <a:pPr algn="just"/>
            <a:r>
              <a:rPr lang="en-GB" dirty="0"/>
              <a:t>It </a:t>
            </a:r>
            <a:r>
              <a:rPr lang="en-GB" b="1" dirty="0">
                <a:solidFill>
                  <a:srgbClr val="FFFF00"/>
                </a:solidFill>
              </a:rPr>
              <a:t>deals with the storage, retrieval, and management of data</a:t>
            </a:r>
            <a:r>
              <a:rPr lang="en-GB" dirty="0"/>
              <a:t> across distributed locations. </a:t>
            </a:r>
          </a:p>
          <a:p>
            <a:pPr algn="just"/>
            <a:r>
              <a:rPr lang="en-GB" dirty="0"/>
              <a:t>Examples include </a:t>
            </a:r>
            <a:r>
              <a:rPr lang="en-GB" b="1" dirty="0">
                <a:solidFill>
                  <a:srgbClr val="FFFF00"/>
                </a:solidFill>
              </a:rPr>
              <a:t>distributed databases, content delivery networks (CDNs)</a:t>
            </a:r>
            <a:r>
              <a:rPr lang="en-GB" dirty="0"/>
              <a:t>, and </a:t>
            </a:r>
            <a:r>
              <a:rPr lang="en-GB" b="1" dirty="0">
                <a:solidFill>
                  <a:srgbClr val="FFFF00"/>
                </a:solidFill>
              </a:rPr>
              <a:t>distributed file systems</a:t>
            </a:r>
            <a:r>
              <a:rPr lang="en-GB" dirty="0"/>
              <a:t>.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F0"/>
                </a:solidFill>
              </a:rPr>
              <a:t>Example: </a:t>
            </a:r>
            <a:r>
              <a:rPr lang="en-GB" dirty="0"/>
              <a:t>Google's </a:t>
            </a:r>
            <a:r>
              <a:rPr lang="en-GB" dirty="0" err="1"/>
              <a:t>Bigtable</a:t>
            </a:r>
            <a:r>
              <a:rPr lang="en-GB" dirty="0"/>
              <a:t>, Amazon </a:t>
            </a:r>
            <a:r>
              <a:rPr lang="en-GB" dirty="0" err="1"/>
              <a:t>DynamoDB</a:t>
            </a:r>
            <a:r>
              <a:rPr lang="en-GB" dirty="0"/>
              <a:t>, and Apache Cassandra are examples of distributed information systems that focus on managing and retrieving distributed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514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1723-ABBA-C7D1-4A68-935B6F00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94"/>
            <a:ext cx="10630786" cy="630865"/>
          </a:xfrm>
        </p:spPr>
        <p:txBody>
          <a:bodyPr/>
          <a:lstStyle/>
          <a:p>
            <a:r>
              <a:rPr lang="en-GB" sz="2400" b="1" dirty="0"/>
              <a:t>Distributed pervasive systems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2F8F-ADF9-36CF-159B-90039C44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4259"/>
            <a:ext cx="10240927" cy="4704655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Distributed pervasive systems </a:t>
            </a:r>
            <a:r>
              <a:rPr lang="en-GB" b="1" dirty="0">
                <a:solidFill>
                  <a:srgbClr val="FFFF00"/>
                </a:solidFill>
              </a:rPr>
              <a:t>refer to computing environments where computing devices are seamlessly integrated into the physical world and interact with users and other devices in a pervasive manner. </a:t>
            </a:r>
          </a:p>
          <a:p>
            <a:pPr algn="just"/>
            <a:r>
              <a:rPr lang="en-GB" dirty="0"/>
              <a:t>These systems often </a:t>
            </a:r>
            <a:r>
              <a:rPr lang="en-GB" b="1" dirty="0">
                <a:solidFill>
                  <a:srgbClr val="FFFF00"/>
                </a:solidFill>
              </a:rPr>
              <a:t>involve the use of sensors, actuators, and communication technologies</a:t>
            </a:r>
            <a:r>
              <a:rPr lang="en-GB" dirty="0"/>
              <a:t> to create an environment where computing is embedded in everyday objects and activities.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F0"/>
                </a:solidFill>
              </a:rPr>
              <a:t>Smart Home Systems:</a:t>
            </a:r>
            <a:endParaRPr lang="en-GB" dirty="0">
              <a:solidFill>
                <a:srgbClr val="00B0F0"/>
              </a:solidFill>
            </a:endParaRPr>
          </a:p>
          <a:p>
            <a:pPr algn="just"/>
            <a:r>
              <a:rPr lang="en-GB" b="1" dirty="0"/>
              <a:t>Example:</a:t>
            </a:r>
            <a:r>
              <a:rPr lang="en-GB" dirty="0"/>
              <a:t> </a:t>
            </a:r>
            <a:r>
              <a:rPr lang="en-GB" b="1" dirty="0">
                <a:solidFill>
                  <a:srgbClr val="FFFF00"/>
                </a:solidFill>
              </a:rPr>
              <a:t>Home automation systems </a:t>
            </a:r>
            <a:r>
              <a:rPr lang="en-GB" dirty="0"/>
              <a:t>that </a:t>
            </a:r>
            <a:r>
              <a:rPr lang="en-GB" b="1" dirty="0"/>
              <a:t>control lighting, heating, security cameras, and other devices</a:t>
            </a:r>
            <a:r>
              <a:rPr lang="en-GB" dirty="0"/>
              <a:t>. </a:t>
            </a:r>
          </a:p>
          <a:p>
            <a:pPr algn="just"/>
            <a:r>
              <a:rPr lang="en-GB" dirty="0"/>
              <a:t>These systems </a:t>
            </a:r>
            <a:r>
              <a:rPr lang="en-GB" b="1" dirty="0">
                <a:solidFill>
                  <a:srgbClr val="FFFF00"/>
                </a:solidFill>
              </a:rPr>
              <a:t>use sensors and actuators</a:t>
            </a:r>
            <a:r>
              <a:rPr lang="en-GB" dirty="0"/>
              <a:t> distributed throughout the home to </a:t>
            </a:r>
            <a:r>
              <a:rPr lang="en-GB" b="1" dirty="0">
                <a:solidFill>
                  <a:srgbClr val="FFFF00"/>
                </a:solidFill>
              </a:rPr>
              <a:t>respond to user preferences, environmental conditions, and security events</a:t>
            </a:r>
            <a:r>
              <a:rPr lang="en-GB" dirty="0"/>
              <a:t>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795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1723-ABBA-C7D1-4A68-935B6F00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94"/>
            <a:ext cx="10630786" cy="630865"/>
          </a:xfrm>
        </p:spPr>
        <p:txBody>
          <a:bodyPr/>
          <a:lstStyle/>
          <a:p>
            <a:r>
              <a:rPr lang="en-GB" sz="2400" b="1" dirty="0"/>
              <a:t>Distributed pervasive systems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2F8F-ADF9-36CF-159B-90039C44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7009"/>
            <a:ext cx="10630787" cy="48019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B0F0"/>
                </a:solidFill>
              </a:rPr>
              <a:t>Industrial Internet of Things (</a:t>
            </a:r>
            <a:r>
              <a:rPr lang="en-GB" b="1" dirty="0" err="1">
                <a:solidFill>
                  <a:srgbClr val="00B0F0"/>
                </a:solidFill>
              </a:rPr>
              <a:t>IIoT</a:t>
            </a:r>
            <a:r>
              <a:rPr lang="en-GB" b="1" dirty="0">
                <a:solidFill>
                  <a:srgbClr val="00B0F0"/>
                </a:solidFill>
              </a:rPr>
              <a:t>):</a:t>
            </a:r>
            <a:endParaRPr lang="en-GB" dirty="0">
              <a:solidFill>
                <a:srgbClr val="00B0F0"/>
              </a:solidFill>
            </a:endParaRPr>
          </a:p>
          <a:p>
            <a:pPr lvl="1" algn="just"/>
            <a:r>
              <a:rPr lang="en-GB" b="1" dirty="0"/>
              <a:t>Example:</a:t>
            </a:r>
            <a:r>
              <a:rPr lang="en-GB" dirty="0"/>
              <a:t> </a:t>
            </a:r>
            <a:r>
              <a:rPr lang="en-GB" dirty="0">
                <a:solidFill>
                  <a:srgbClr val="FFFF00"/>
                </a:solidFill>
              </a:rPr>
              <a:t>Manufacturing plants or industrial facilities </a:t>
            </a:r>
            <a:r>
              <a:rPr lang="en-GB" dirty="0"/>
              <a:t>where </a:t>
            </a:r>
            <a:r>
              <a:rPr lang="en-GB" dirty="0">
                <a:solidFill>
                  <a:srgbClr val="FFFF00"/>
                </a:solidFill>
              </a:rPr>
              <a:t>sensors and connected devices are distributed across the production line</a:t>
            </a:r>
            <a:r>
              <a:rPr lang="en-GB" dirty="0"/>
              <a:t>. </a:t>
            </a:r>
          </a:p>
          <a:p>
            <a:pPr lvl="1" algn="just"/>
            <a:r>
              <a:rPr lang="en-GB" dirty="0"/>
              <a:t>These devices monitor equipment health, track production metrics, and optimize processes in real-time.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00B0F0"/>
                </a:solidFill>
              </a:rPr>
              <a:t>Healthcare Systems:</a:t>
            </a:r>
            <a:endParaRPr lang="en-GB" dirty="0">
              <a:solidFill>
                <a:srgbClr val="00B0F0"/>
              </a:solidFill>
            </a:endParaRPr>
          </a:p>
          <a:p>
            <a:pPr lvl="1" algn="just"/>
            <a:r>
              <a:rPr lang="en-GB" b="1" dirty="0"/>
              <a:t>Example:</a:t>
            </a:r>
            <a:r>
              <a:rPr lang="en-GB" dirty="0"/>
              <a:t> Remote patient monitoring systems that </a:t>
            </a:r>
            <a:r>
              <a:rPr lang="en-GB" dirty="0">
                <a:solidFill>
                  <a:srgbClr val="FFFF00"/>
                </a:solidFill>
              </a:rPr>
              <a:t>use wearable sensors to collect vital signs and health data</a:t>
            </a:r>
            <a:r>
              <a:rPr lang="en-GB" dirty="0"/>
              <a:t>. </a:t>
            </a:r>
          </a:p>
          <a:p>
            <a:pPr lvl="1" algn="just"/>
            <a:r>
              <a:rPr lang="en-GB" dirty="0"/>
              <a:t>This information is transmitted to healthcare professionals for real-time monitoring and intervention.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00B0F0"/>
                </a:solidFill>
              </a:rPr>
              <a:t>Smart Cities:</a:t>
            </a:r>
            <a:endParaRPr lang="en-GB" dirty="0">
              <a:solidFill>
                <a:srgbClr val="00B0F0"/>
              </a:solidFill>
            </a:endParaRPr>
          </a:p>
          <a:p>
            <a:pPr lvl="1" algn="just"/>
            <a:r>
              <a:rPr lang="en-GB" b="1" dirty="0"/>
              <a:t>Example:</a:t>
            </a:r>
            <a:r>
              <a:rPr lang="en-GB" dirty="0"/>
              <a:t> Intelligent transportation systems that </a:t>
            </a:r>
            <a:r>
              <a:rPr lang="en-GB" dirty="0">
                <a:solidFill>
                  <a:srgbClr val="FFFF00"/>
                </a:solidFill>
              </a:rPr>
              <a:t>use sensors and communication networks to monitor traffic flow, manage parking, and optimize public transportation routes in a city</a:t>
            </a:r>
            <a:r>
              <a:rPr lang="en-GB" dirty="0"/>
              <a:t>.</a:t>
            </a:r>
          </a:p>
          <a:p>
            <a:pPr lvl="1" algn="just"/>
            <a:r>
              <a:rPr lang="en-GB" dirty="0"/>
              <a:t> Smart city initiatives often involve a distributed network of sensors and actuators to enhance urban living.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135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731520"/>
            <a:ext cx="8947522" cy="722376"/>
          </a:xfrm>
        </p:spPr>
        <p:txBody>
          <a:bodyPr/>
          <a:lstStyle/>
          <a:p>
            <a:r>
              <a:rPr lang="en-IN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9443"/>
            <a:ext cx="9373302" cy="3997842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Basic idea is to </a:t>
            </a:r>
            <a:r>
              <a:rPr lang="en-IN" b="1" dirty="0">
                <a:solidFill>
                  <a:srgbClr val="FFFF00"/>
                </a:solidFill>
              </a:rPr>
              <a:t>organize into logically different Components and</a:t>
            </a:r>
            <a:r>
              <a:rPr lang="en-IN" dirty="0"/>
              <a:t> distribute those components over the various machines.</a:t>
            </a:r>
          </a:p>
          <a:p>
            <a:pPr algn="just"/>
            <a:r>
              <a:rPr lang="en-IN" dirty="0"/>
              <a:t>Layered Architecture</a:t>
            </a:r>
          </a:p>
          <a:p>
            <a:pPr algn="just"/>
            <a:r>
              <a:rPr lang="en-GB" dirty="0"/>
              <a:t>Object-based architectures</a:t>
            </a:r>
          </a:p>
          <a:p>
            <a:pPr algn="just"/>
            <a:r>
              <a:rPr lang="en-GB" dirty="0"/>
              <a:t>Data-</a:t>
            </a:r>
            <a:r>
              <a:rPr lang="en-GB" dirty="0" err="1"/>
              <a:t>centered</a:t>
            </a:r>
            <a:r>
              <a:rPr lang="en-GB" dirty="0"/>
              <a:t> architectures</a:t>
            </a:r>
          </a:p>
          <a:p>
            <a:pPr algn="just"/>
            <a:r>
              <a:rPr lang="en-GB" dirty="0"/>
              <a:t>Event-based architectures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54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217"/>
          </a:xfrm>
        </p:spPr>
        <p:txBody>
          <a:bodyPr/>
          <a:lstStyle/>
          <a:p>
            <a:r>
              <a:rPr lang="en-IN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97936"/>
            <a:ext cx="9373302" cy="5422604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Basic idea is to </a:t>
            </a:r>
            <a:r>
              <a:rPr lang="en-IN" b="1" dirty="0">
                <a:solidFill>
                  <a:srgbClr val="FFFF00"/>
                </a:solidFill>
              </a:rPr>
              <a:t>organize into logically different Components and</a:t>
            </a:r>
            <a:r>
              <a:rPr lang="en-IN" dirty="0"/>
              <a:t> distribute those components over the various machines.</a:t>
            </a:r>
          </a:p>
          <a:p>
            <a:pPr algn="just"/>
            <a:r>
              <a:rPr lang="en-IN" b="1" dirty="0">
                <a:solidFill>
                  <a:srgbClr val="FFFF00"/>
                </a:solidFill>
              </a:rPr>
              <a:t>Layered Architecture: </a:t>
            </a:r>
            <a:r>
              <a:rPr lang="en-IN" dirty="0"/>
              <a:t>used for client-server system.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43" y="2545390"/>
            <a:ext cx="4116241" cy="31997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64688" y="6025113"/>
            <a:ext cx="4905153" cy="31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Layered based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7706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217"/>
          </a:xfrm>
        </p:spPr>
        <p:txBody>
          <a:bodyPr/>
          <a:lstStyle/>
          <a:p>
            <a:r>
              <a:rPr lang="en-IN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191" y="1353878"/>
            <a:ext cx="9973339" cy="52666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solidFill>
                  <a:srgbClr val="FFFF00"/>
                </a:solidFill>
              </a:rPr>
              <a:t>Object based Architecture:</a:t>
            </a:r>
          </a:p>
          <a:p>
            <a:pPr algn="just"/>
            <a:r>
              <a:rPr lang="en-IN" dirty="0"/>
              <a:t>Each object corresponds to what we have defined as component.</a:t>
            </a:r>
          </a:p>
          <a:p>
            <a:pPr algn="just"/>
            <a:r>
              <a:rPr lang="en-IN" dirty="0"/>
              <a:t>These components are connected through a (remote) procedure call mechanism.</a:t>
            </a:r>
          </a:p>
          <a:p>
            <a:pPr marL="0" indent="0" algn="just">
              <a:buNone/>
            </a:pPr>
            <a:r>
              <a:rPr lang="en-IN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70" y="2792820"/>
            <a:ext cx="6215208" cy="33416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25429" y="6216503"/>
            <a:ext cx="4905153" cy="31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Object based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1568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217"/>
          </a:xfrm>
        </p:spPr>
        <p:txBody>
          <a:bodyPr/>
          <a:lstStyle/>
          <a:p>
            <a:r>
              <a:rPr lang="en-IN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190" y="1353878"/>
            <a:ext cx="10462437" cy="52666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solidFill>
                  <a:srgbClr val="FFFF00"/>
                </a:solidFill>
              </a:rPr>
              <a:t>Data </a:t>
            </a:r>
            <a:r>
              <a:rPr lang="en-IN" b="1" dirty="0" err="1">
                <a:solidFill>
                  <a:srgbClr val="FFFF00"/>
                </a:solidFill>
              </a:rPr>
              <a:t>Centered</a:t>
            </a:r>
            <a:r>
              <a:rPr lang="en-IN" b="1" dirty="0">
                <a:solidFill>
                  <a:srgbClr val="FFFF00"/>
                </a:solidFill>
              </a:rPr>
              <a:t> Architecture:</a:t>
            </a:r>
          </a:p>
          <a:p>
            <a:pPr algn="just"/>
            <a:r>
              <a:rPr lang="en-IN" dirty="0"/>
              <a:t>Processes communicates through a common (active passive) repository.</a:t>
            </a:r>
          </a:p>
          <a:p>
            <a:pPr algn="just"/>
            <a:r>
              <a:rPr lang="en-GB" dirty="0"/>
              <a:t>Data-</a:t>
            </a:r>
            <a:r>
              <a:rPr lang="en-GB" dirty="0" err="1"/>
              <a:t>Centered</a:t>
            </a:r>
            <a:r>
              <a:rPr lang="en-GB" dirty="0"/>
              <a:t> Architecture </a:t>
            </a:r>
            <a:r>
              <a:rPr lang="en-GB" b="1" dirty="0">
                <a:solidFill>
                  <a:srgbClr val="FFFF00"/>
                </a:solidFill>
              </a:rPr>
              <a:t>places a strong emphasis on data and the way it is stored, accessed, and managed. </a:t>
            </a:r>
            <a:r>
              <a:rPr lang="en-IN" b="1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288460" y="6138530"/>
            <a:ext cx="4905153" cy="343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Data </a:t>
            </a:r>
            <a:r>
              <a:rPr lang="en-IN" sz="1600" dirty="0" err="1"/>
              <a:t>Centered</a:t>
            </a:r>
            <a:r>
              <a:rPr lang="en-IN" sz="1600" dirty="0"/>
              <a:t>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38" y="2963463"/>
            <a:ext cx="5620534" cy="30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94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1322</TotalTime>
  <Words>1946</Words>
  <Application>Microsoft Office PowerPoint</Application>
  <PresentationFormat>Widescreen</PresentationFormat>
  <Paragraphs>177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Ion</vt:lpstr>
      <vt:lpstr>Distributed Systems</vt:lpstr>
      <vt:lpstr>Distributed Computing System &amp; Distributed Information Systems</vt:lpstr>
      <vt:lpstr>Distributed Computing System &amp; Distributed Information Systems</vt:lpstr>
      <vt:lpstr>Distributed pervasive systems</vt:lpstr>
      <vt:lpstr>Distributed pervasive systems</vt:lpstr>
      <vt:lpstr>Architectural Styles</vt:lpstr>
      <vt:lpstr>Architectural Styles</vt:lpstr>
      <vt:lpstr>Architectural Styles</vt:lpstr>
      <vt:lpstr>Architectural Styles</vt:lpstr>
      <vt:lpstr>Architectural Styles</vt:lpstr>
      <vt:lpstr>Architectural Styles</vt:lpstr>
      <vt:lpstr>System Architecture</vt:lpstr>
      <vt:lpstr>System Architecture</vt:lpstr>
      <vt:lpstr>System Architecture</vt:lpstr>
      <vt:lpstr>System Architecture</vt:lpstr>
      <vt:lpstr>System Architecture</vt:lpstr>
      <vt:lpstr>System Architecture</vt:lpstr>
      <vt:lpstr>System Architecture</vt:lpstr>
      <vt:lpstr>System Architecture</vt:lpstr>
      <vt:lpstr>Decentralized Architectures</vt:lpstr>
      <vt:lpstr>Decentralized Architectures</vt:lpstr>
      <vt:lpstr>Decentralized Architectures</vt:lpstr>
      <vt:lpstr>Hybrid Architectures</vt:lpstr>
      <vt:lpstr>Edge server system</vt:lpstr>
      <vt:lpstr>Collaborative Distributed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Sunil Ghane</dc:creator>
  <cp:lastModifiedBy>Sunil Ghane</cp:lastModifiedBy>
  <cp:revision>93</cp:revision>
  <dcterms:created xsi:type="dcterms:W3CDTF">2024-01-17T03:52:36Z</dcterms:created>
  <dcterms:modified xsi:type="dcterms:W3CDTF">2024-01-29T06:52:10Z</dcterms:modified>
</cp:coreProperties>
</file>