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91" r:id="rId3"/>
    <p:sldId id="292" r:id="rId4"/>
    <p:sldId id="293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4" r:id="rId14"/>
    <p:sldId id="305" r:id="rId15"/>
    <p:sldId id="30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28" autoAdjust="0"/>
  </p:normalViewPr>
  <p:slideViewPr>
    <p:cSldViewPr snapToGrid="0">
      <p:cViewPr varScale="1">
        <p:scale>
          <a:sx n="54" d="100"/>
          <a:sy n="54" d="100"/>
        </p:scale>
        <p:origin x="1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475C2-003B-4500-B4FE-9AFB6A3C56C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F8890-0DBE-4B34-844A-600D1B2F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29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5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1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39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6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2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8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7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9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11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4089-8778-7F5A-EC19-58C4A229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1964" y="1447801"/>
            <a:ext cx="7710036" cy="15447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A3EBA-3619-DC37-C34A-3BE5D723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440374"/>
            <a:ext cx="5222326" cy="96982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20DC9-06DA-6F50-9467-78622558B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1" r="30196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08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2112"/>
            <a:ext cx="10207256" cy="5422604"/>
          </a:xfrm>
        </p:spPr>
        <p:txBody>
          <a:bodyPr/>
          <a:lstStyle/>
          <a:p>
            <a:pPr algn="just"/>
            <a:r>
              <a:rPr lang="en-GB" dirty="0"/>
              <a:t>Message Oriented Middleware is a concept that </a:t>
            </a:r>
            <a:r>
              <a:rPr lang="en-GB" dirty="0">
                <a:solidFill>
                  <a:srgbClr val="FFFF00"/>
                </a:solidFill>
              </a:rPr>
              <a:t>involves the passing of data between applications using a communication channel that carries self-contained units of information (messages). </a:t>
            </a:r>
          </a:p>
          <a:p>
            <a:pPr algn="just"/>
            <a:r>
              <a:rPr lang="en-GB" dirty="0"/>
              <a:t>In a MOM-based communication environment, </a:t>
            </a:r>
            <a:r>
              <a:rPr lang="en-GB" dirty="0">
                <a:solidFill>
                  <a:srgbClr val="FFFF00"/>
                </a:solidFill>
              </a:rPr>
              <a:t>messages are usually sent and received asynchronously. 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83" y="3182679"/>
            <a:ext cx="6533707" cy="28140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6856" y="6099547"/>
            <a:ext cx="6889897" cy="34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oriented Middleware (MOM)</a:t>
            </a:r>
          </a:p>
        </p:txBody>
      </p:sp>
    </p:spTree>
    <p:extLst>
      <p:ext uri="{BB962C8B-B14F-4D97-AF65-F5344CB8AC3E}">
        <p14:creationId xmlns:p14="http://schemas.microsoft.com/office/powerpoint/2010/main" val="2192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207256" cy="5422604"/>
          </a:xfrm>
        </p:spPr>
        <p:txBody>
          <a:bodyPr/>
          <a:lstStyle/>
          <a:p>
            <a:pPr algn="just"/>
            <a:r>
              <a:rPr lang="en-GB" dirty="0"/>
              <a:t>In a messaging system, an application </a:t>
            </a:r>
            <a:r>
              <a:rPr lang="en-GB" b="1" dirty="0">
                <a:solidFill>
                  <a:srgbClr val="FFFF00"/>
                </a:solidFill>
              </a:rPr>
              <a:t>uses an API to communicate through a messaging client that is provided by the MOM vendor.</a:t>
            </a:r>
          </a:p>
          <a:p>
            <a:pPr algn="just"/>
            <a:r>
              <a:rPr lang="en-GB" dirty="0"/>
              <a:t>Using message-based communications, </a:t>
            </a:r>
            <a:r>
              <a:rPr lang="en-GB" dirty="0">
                <a:solidFill>
                  <a:srgbClr val="FFFF00"/>
                </a:solidFill>
              </a:rPr>
              <a:t>applications are abstractly decoupled; senders and receivers are never aware of each other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Instead, they send and receive messages to and from the messaging system. </a:t>
            </a:r>
          </a:p>
          <a:p>
            <a:pPr algn="just"/>
            <a:r>
              <a:rPr lang="en-GB" dirty="0"/>
              <a:t>It is the responsibility of the messaging system (MOM) to get the messages to their intended destinations.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53" y="3767471"/>
            <a:ext cx="5830517" cy="2282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71460" y="6131440"/>
            <a:ext cx="4515293" cy="42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Messaging Queues</a:t>
            </a:r>
          </a:p>
        </p:txBody>
      </p:sp>
    </p:spTree>
    <p:extLst>
      <p:ext uri="{BB962C8B-B14F-4D97-AF65-F5344CB8AC3E}">
        <p14:creationId xmlns:p14="http://schemas.microsoft.com/office/powerpoint/2010/main" val="353330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8" y="452718"/>
            <a:ext cx="9004166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207256" cy="5422604"/>
          </a:xfrm>
        </p:spPr>
        <p:txBody>
          <a:bodyPr/>
          <a:lstStyle/>
          <a:p>
            <a:pPr marL="0" indent="0" algn="just">
              <a:buNone/>
            </a:pPr>
            <a:r>
              <a:rPr lang="en-GB" b="1" dirty="0">
                <a:solidFill>
                  <a:srgbClr val="00B0F0"/>
                </a:solidFill>
              </a:rPr>
              <a:t>Characteristics: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Communication</a:t>
            </a:r>
            <a:r>
              <a:rPr lang="en-GB" dirty="0"/>
              <a:t> is based on </a:t>
            </a:r>
            <a:r>
              <a:rPr lang="en-GB" dirty="0">
                <a:solidFill>
                  <a:srgbClr val="FFFF00"/>
                </a:solidFill>
              </a:rPr>
              <a:t>message passing</a:t>
            </a:r>
            <a:r>
              <a:rPr lang="en-GB" dirty="0"/>
              <a:t>.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Supports publish/subscribe </a:t>
            </a:r>
            <a:r>
              <a:rPr lang="en-GB" dirty="0"/>
              <a:t>and </a:t>
            </a:r>
            <a:r>
              <a:rPr lang="en-GB" dirty="0">
                <a:solidFill>
                  <a:srgbClr val="00B0F0"/>
                </a:solidFill>
              </a:rPr>
              <a:t>point-to-point communication models</a:t>
            </a:r>
            <a:r>
              <a:rPr lang="en-GB" dirty="0"/>
              <a:t>.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Examples</a:t>
            </a:r>
            <a:r>
              <a:rPr lang="en-GB" dirty="0"/>
              <a:t> include </a:t>
            </a:r>
            <a:r>
              <a:rPr lang="en-GB" dirty="0">
                <a:solidFill>
                  <a:srgbClr val="FFFF00"/>
                </a:solidFill>
              </a:rPr>
              <a:t>Java Message Service (JMS), Advanced Message Queuing Protocol (AMQP), and IBM MQ.</a:t>
            </a:r>
          </a:p>
          <a:p>
            <a:pPr algn="just"/>
            <a:endParaRPr lang="en-GB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Limitations: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Message Ordering: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>
                <a:solidFill>
                  <a:srgbClr val="00B0F0"/>
                </a:solidFill>
              </a:rPr>
              <a:t>Guaranteeing strict message ordering can be difficult in MOM </a:t>
            </a:r>
            <a:r>
              <a:rPr lang="en-GB" dirty="0"/>
              <a:t>systems, especially in the presence of </a:t>
            </a:r>
            <a:r>
              <a:rPr lang="en-GB" dirty="0">
                <a:solidFill>
                  <a:srgbClr val="00B0F0"/>
                </a:solidFill>
              </a:rPr>
              <a:t>network delays, failures, or parallel processing of messages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Ensuring a specific order of message delivery might compromise system performance or introduce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7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207256" cy="5422604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Limitations: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Latency: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The use of </a:t>
            </a:r>
            <a:r>
              <a:rPr lang="en-GB" dirty="0">
                <a:solidFill>
                  <a:srgbClr val="00B0F0"/>
                </a:solidFill>
              </a:rPr>
              <a:t>asynchronous messaging in MOM introduces a degree of latency due to the decoupling of message senders and receivers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Complexity: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MOM systems can become complex, especially as the </a:t>
            </a:r>
            <a:r>
              <a:rPr lang="en-GB" dirty="0">
                <a:solidFill>
                  <a:srgbClr val="00B0F0"/>
                </a:solidFill>
              </a:rPr>
              <a:t>number of distributed components and the volume of messages increase.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Managing and maintaining the </a:t>
            </a:r>
            <a:r>
              <a:rPr lang="en-GB" dirty="0">
                <a:solidFill>
                  <a:srgbClr val="00B0F0"/>
                </a:solidFill>
              </a:rPr>
              <a:t>configuration, addressing, and message formats across a distributed system can be challenging.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8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441172" cy="5160335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Limitations: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Scalability concern: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While MOM systems are designed to be scalable, </a:t>
            </a:r>
            <a:r>
              <a:rPr lang="en-GB" dirty="0">
                <a:solidFill>
                  <a:srgbClr val="00B0F0"/>
                </a:solidFill>
              </a:rPr>
              <a:t>managing a large number of subscribers and publishers can lead to scalability challenges</a:t>
            </a:r>
            <a:r>
              <a:rPr lang="en-GB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Ensuring efficient message routing and delivery </a:t>
            </a:r>
            <a:r>
              <a:rPr lang="en-GB" dirty="0"/>
              <a:t>in highly dynamic and large-scale environments may require careful design and optimization.</a:t>
            </a:r>
          </a:p>
          <a:p>
            <a:pPr marL="0" indent="0" algn="just">
              <a:buNone/>
            </a:pPr>
            <a:endParaRPr lang="en-GB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Guaranteed Delivery Overhead: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Providing guaranteed message delivery </a:t>
            </a:r>
            <a:r>
              <a:rPr lang="en-GB" dirty="0">
                <a:solidFill>
                  <a:srgbClr val="00B0F0"/>
                </a:solidFill>
              </a:rPr>
              <a:t>(reliable messaging) can introduce additional overhead in terms of resource utilization and performance.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B0F0"/>
                </a:solidFill>
              </a:rPr>
              <a:t>Ensuring that messages are delivered exactly once and in the correct order may involve additional processing and coordination.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4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441172" cy="5160335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Limitations: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Message Size and Payload: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Large message sizes or payloads </a:t>
            </a:r>
            <a:r>
              <a:rPr lang="en-GB" dirty="0">
                <a:solidFill>
                  <a:srgbClr val="00B0F0"/>
                </a:solidFill>
              </a:rPr>
              <a:t>can pose challenges in terms of serialization, transmission, and storage.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Handling large messages </a:t>
            </a:r>
            <a:r>
              <a:rPr lang="en-GB" dirty="0">
                <a:solidFill>
                  <a:srgbClr val="00B0F0"/>
                </a:solidFill>
              </a:rPr>
              <a:t>may impact system performance and resource usage, especially in networks with limited bandwidth.</a:t>
            </a:r>
          </a:p>
          <a:p>
            <a:pPr marL="0" indent="0" algn="just">
              <a:buNone/>
            </a:pPr>
            <a:endParaRPr lang="en-GB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Synchronization Complexity: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Coordinating and synchronizing distributed components using MOM can introduce complexity, </a:t>
            </a:r>
            <a:r>
              <a:rPr lang="en-GB" dirty="0">
                <a:solidFill>
                  <a:srgbClr val="00B0F0"/>
                </a:solidFill>
              </a:rPr>
              <a:t>especially in scenarios where ordering and timing are critical.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1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D399-8DB2-C515-9302-D1ECCA09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2" y="452718"/>
            <a:ext cx="9405701" cy="817942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Hybrid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8127-5DFA-8D0F-57F4-37CCCCF9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77538"/>
            <a:ext cx="10731429" cy="5130140"/>
          </a:xfrm>
        </p:spPr>
        <p:txBody>
          <a:bodyPr>
            <a:normAutofit/>
          </a:bodyPr>
          <a:lstStyle/>
          <a:p>
            <a:pPr algn="just"/>
            <a:r>
              <a:rPr lang="en-US" sz="2050" dirty="0"/>
              <a:t>A hybrid architecture in distributed </a:t>
            </a:r>
            <a:r>
              <a:rPr lang="en-US" sz="2050" b="1" dirty="0">
                <a:solidFill>
                  <a:srgbClr val="FFFF00"/>
                </a:solidFill>
              </a:rPr>
              <a:t>systems refers to a combination of different architectural styles or approaches within the same system</a:t>
            </a:r>
            <a:r>
              <a:rPr lang="en-US" sz="2050" dirty="0"/>
              <a:t>. </a:t>
            </a:r>
          </a:p>
          <a:p>
            <a:pPr algn="just"/>
            <a:r>
              <a:rPr lang="en-US" sz="2050" dirty="0"/>
              <a:t>Hybrid architectures are common in distributed systems to achieve a balance between efficiency, scalability, fault tolerance, and other desired characteristics.</a:t>
            </a:r>
          </a:p>
          <a:p>
            <a:pPr algn="just"/>
            <a:r>
              <a:rPr lang="en-US" sz="2050" dirty="0"/>
              <a:t>Example: </a:t>
            </a:r>
            <a:r>
              <a:rPr lang="en-US" sz="2050" b="1" dirty="0">
                <a:solidFill>
                  <a:srgbClr val="FFFF00"/>
                </a:solidFill>
              </a:rPr>
              <a:t>Amazon Web Services (AWS), Retail Hybrid Architecture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50" dirty="0"/>
              <a:t>A </a:t>
            </a:r>
            <a:r>
              <a:rPr lang="en-US" sz="2050" b="1" dirty="0"/>
              <a:t>customer can </a:t>
            </a:r>
            <a:r>
              <a:rPr lang="en-US" sz="2050" dirty="0"/>
              <a:t>start </a:t>
            </a:r>
            <a:r>
              <a:rPr lang="en-US" sz="2050" b="1" dirty="0"/>
              <a:t>shopping online through the e-commerce platform, add items to their cart, and then choose to pick up the items in a physical store</a:t>
            </a:r>
            <a:r>
              <a:rPr lang="en-US" sz="2050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50" dirty="0"/>
              <a:t>The hybrid architecture enables the customer to have a </a:t>
            </a:r>
            <a:r>
              <a:rPr lang="en-US" sz="2050" b="1" dirty="0"/>
              <a:t>unified shopping experience, whether making purchases online or in-store</a:t>
            </a:r>
            <a:r>
              <a:rPr lang="en-US" sz="2050" dirty="0"/>
              <a:t>, while the </a:t>
            </a:r>
            <a:r>
              <a:rPr lang="en-US" sz="2050" b="1" dirty="0">
                <a:solidFill>
                  <a:srgbClr val="FFFF00"/>
                </a:solidFill>
              </a:rPr>
              <a:t>business efficiently manages inventory and sales data across both channels.</a:t>
            </a:r>
          </a:p>
          <a:p>
            <a:pPr algn="just"/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4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E85-047B-FA98-FA4A-676F3A9A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452718"/>
            <a:ext cx="9123734" cy="699188"/>
          </a:xfrm>
        </p:spPr>
        <p:txBody>
          <a:bodyPr/>
          <a:lstStyle/>
          <a:p>
            <a:r>
              <a:rPr lang="en-US" dirty="0"/>
              <a:t>Edge Server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BE69-04C9-11EF-C00D-78E92803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099" y="1308100"/>
            <a:ext cx="10698843" cy="50971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An edge server system in a distributed system </a:t>
            </a:r>
            <a:r>
              <a:rPr lang="en-US" sz="2400" b="1" dirty="0">
                <a:solidFill>
                  <a:srgbClr val="FFFF00"/>
                </a:solidFill>
              </a:rPr>
              <a:t>refers to the deployment of servers at the edge of a network, closer to end-users or devices</a:t>
            </a:r>
            <a:r>
              <a:rPr lang="en-US" sz="2400" dirty="0"/>
              <a:t>, to </a:t>
            </a:r>
            <a:r>
              <a:rPr lang="en-US" sz="2400" b="1" dirty="0">
                <a:solidFill>
                  <a:srgbClr val="FFFF00"/>
                </a:solidFill>
              </a:rPr>
              <a:t>reduce latency, improve performance, and enhance the overall efficiency </a:t>
            </a:r>
            <a:r>
              <a:rPr lang="en-US" sz="2400" dirty="0"/>
              <a:t>of data processing. </a:t>
            </a:r>
          </a:p>
          <a:p>
            <a:pPr algn="just"/>
            <a:r>
              <a:rPr lang="en-US" sz="2400" dirty="0"/>
              <a:t>Edge servers play a crucial role in edge computing, </a:t>
            </a:r>
            <a:r>
              <a:rPr lang="en-US" sz="2400" b="1" dirty="0">
                <a:solidFill>
                  <a:srgbClr val="FFFF00"/>
                </a:solidFill>
              </a:rPr>
              <a:t>a paradigm that brings computing resources closer to where data is generated or consumed</a:t>
            </a:r>
            <a:r>
              <a:rPr lang="en-US" sz="2400" dirty="0"/>
              <a:t>, reducing the need for centralized processing in distant data centers.</a:t>
            </a:r>
          </a:p>
          <a:p>
            <a:pPr algn="just"/>
            <a:r>
              <a:rPr lang="en-US" sz="2400" b="1" dirty="0"/>
              <a:t>Real-world Example: </a:t>
            </a:r>
            <a:r>
              <a:rPr lang="en-US" sz="2400" b="1" dirty="0">
                <a:solidFill>
                  <a:srgbClr val="00B0F0"/>
                </a:solidFill>
              </a:rPr>
              <a:t>Content Delivery Networks (CDNs)</a:t>
            </a:r>
          </a:p>
          <a:p>
            <a:pPr algn="just"/>
            <a:r>
              <a:rPr lang="en-US" sz="2400" dirty="0"/>
              <a:t>When a user requests content, such as a webpage, video, or image, </a:t>
            </a:r>
            <a:r>
              <a:rPr lang="en-US" sz="2400" b="1" dirty="0">
                <a:solidFill>
                  <a:srgbClr val="FFFF00"/>
                </a:solidFill>
              </a:rPr>
              <a:t>the CDN uses edge servers to deliver that content from a server located near the user rather than from the origin server</a:t>
            </a:r>
            <a:r>
              <a:rPr lang="en-US" sz="2400" dirty="0"/>
              <a:t>, which might be farther away.</a:t>
            </a:r>
          </a:p>
        </p:txBody>
      </p:sp>
    </p:spTree>
    <p:extLst>
      <p:ext uri="{BB962C8B-B14F-4D97-AF65-F5344CB8AC3E}">
        <p14:creationId xmlns:p14="http://schemas.microsoft.com/office/powerpoint/2010/main" val="399691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4B96-6B31-5A6A-FF5A-16DA9DEA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382"/>
          </a:xfrm>
        </p:spPr>
        <p:txBody>
          <a:bodyPr/>
          <a:lstStyle/>
          <a:p>
            <a:r>
              <a:rPr lang="en-US" dirty="0"/>
              <a:t>Collaborative Distributed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5935-8AC4-41C1-7318-263BB53E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7500"/>
            <a:ext cx="9755188" cy="466089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collaborative distributed system </a:t>
            </a:r>
            <a:r>
              <a:rPr lang="en-US" sz="2400" b="1" dirty="0">
                <a:solidFill>
                  <a:srgbClr val="FFFF00"/>
                </a:solidFill>
              </a:rPr>
              <a:t>involves multiple entities or components working together to achieve a common goal, often in a decentralized manner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type of system </a:t>
            </a:r>
            <a:r>
              <a:rPr lang="en-US" sz="2400" b="1" dirty="0">
                <a:solidFill>
                  <a:srgbClr val="FFFF00"/>
                </a:solidFill>
              </a:rPr>
              <a:t>emphasizes cooperation, information sharing, and coordination among distributed participants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>
                <a:solidFill>
                  <a:srgbClr val="00B0F0"/>
                </a:solidFill>
              </a:rPr>
              <a:t>Real-world Example: </a:t>
            </a:r>
            <a:r>
              <a:rPr lang="en-US" sz="2400" b="1" dirty="0">
                <a:solidFill>
                  <a:srgbClr val="FFFF00"/>
                </a:solidFill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12090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19" y="452718"/>
            <a:ext cx="9086815" cy="702688"/>
          </a:xfrm>
        </p:spPr>
        <p:txBody>
          <a:bodyPr/>
          <a:lstStyle/>
          <a:p>
            <a:r>
              <a:rPr lang="en-IN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467294"/>
            <a:ext cx="9821986" cy="4781106"/>
          </a:xfrm>
        </p:spPr>
        <p:txBody>
          <a:bodyPr/>
          <a:lstStyle/>
          <a:p>
            <a:pPr algn="just"/>
            <a:r>
              <a:rPr lang="en-GB" dirty="0"/>
              <a:t>Middleware in distributed systems </a:t>
            </a:r>
            <a:r>
              <a:rPr lang="en-GB" dirty="0">
                <a:solidFill>
                  <a:srgbClr val="FFFF00"/>
                </a:solidFill>
              </a:rPr>
              <a:t>refers to software that provides common services and capabilities to facilitate communication and interaction among different components or applications in a distributed environment.</a:t>
            </a:r>
          </a:p>
          <a:p>
            <a:pPr algn="just"/>
            <a:r>
              <a:rPr lang="en-GB" dirty="0"/>
              <a:t> It acts as an </a:t>
            </a:r>
            <a:r>
              <a:rPr lang="en-GB" b="1" dirty="0">
                <a:solidFill>
                  <a:srgbClr val="FFFF00"/>
                </a:solidFill>
              </a:rPr>
              <a:t>intermediary layer between the various distributed components, abstracting away the complexities of the underlying network and infrastructure</a:t>
            </a:r>
            <a:r>
              <a:rPr lang="en-GB" dirty="0"/>
              <a:t>, and enabling seamless communication and cooperation. </a:t>
            </a:r>
          </a:p>
          <a:p>
            <a:pPr algn="just"/>
            <a:r>
              <a:rPr lang="en-GB" dirty="0"/>
              <a:t>Middleware plays a crucial role in </a:t>
            </a:r>
            <a:r>
              <a:rPr lang="en-GB" b="1" dirty="0">
                <a:solidFill>
                  <a:srgbClr val="00B0F0"/>
                </a:solidFill>
              </a:rPr>
              <a:t>addressing challenges such as heterogeneity, transparency, and scalability in distributed systems</a:t>
            </a:r>
            <a:r>
              <a:rPr lang="en-GB" dirty="0"/>
              <a:t>.</a:t>
            </a:r>
          </a:p>
          <a:p>
            <a:pPr algn="just"/>
            <a:r>
              <a:rPr lang="en-GB" b="1" dirty="0">
                <a:solidFill>
                  <a:srgbClr val="FFFF00"/>
                </a:solidFill>
              </a:rPr>
              <a:t>Examples: </a:t>
            </a:r>
            <a:r>
              <a:rPr lang="en-IN" dirty="0"/>
              <a:t>Remote Procedure Call </a:t>
            </a:r>
            <a:r>
              <a:rPr lang="en-IN" b="1" dirty="0">
                <a:solidFill>
                  <a:srgbClr val="00B0F0"/>
                </a:solidFill>
              </a:rPr>
              <a:t>(RPC) </a:t>
            </a:r>
            <a:r>
              <a:rPr lang="en-IN" dirty="0"/>
              <a:t>frameworks (e.g., CORBA, DCOM, Java RMI), </a:t>
            </a:r>
            <a:r>
              <a:rPr lang="en-IN" b="1" dirty="0">
                <a:solidFill>
                  <a:srgbClr val="00B0F0"/>
                </a:solidFill>
              </a:rPr>
              <a:t>message-oriented middleware </a:t>
            </a:r>
            <a:r>
              <a:rPr lang="en-IN" dirty="0"/>
              <a:t>(e.g., </a:t>
            </a:r>
            <a:r>
              <a:rPr lang="en-IN" b="1" dirty="0">
                <a:solidFill>
                  <a:srgbClr val="00B0F0"/>
                </a:solidFill>
              </a:rPr>
              <a:t>JMS</a:t>
            </a:r>
            <a:r>
              <a:rPr lang="en-IN" dirty="0"/>
              <a:t>, AMQP), and </a:t>
            </a:r>
            <a:r>
              <a:rPr lang="en-IN" b="1" dirty="0">
                <a:solidFill>
                  <a:srgbClr val="00B0F0"/>
                </a:solidFill>
              </a:rPr>
              <a:t>web services </a:t>
            </a:r>
            <a:r>
              <a:rPr lang="en-IN" dirty="0"/>
              <a:t>(e.g., SOAP, REST).</a:t>
            </a:r>
          </a:p>
        </p:txBody>
      </p:sp>
    </p:spTree>
    <p:extLst>
      <p:ext uri="{BB962C8B-B14F-4D97-AF65-F5344CB8AC3E}">
        <p14:creationId xmlns:p14="http://schemas.microsoft.com/office/powerpoint/2010/main" val="168670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19" y="452718"/>
            <a:ext cx="9086815" cy="702688"/>
          </a:xfrm>
        </p:spPr>
        <p:txBody>
          <a:bodyPr/>
          <a:lstStyle/>
          <a:p>
            <a:r>
              <a:rPr lang="en-IN" dirty="0"/>
              <a:t>Middleware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467294"/>
            <a:ext cx="9952614" cy="4781106"/>
          </a:xfrm>
        </p:spPr>
        <p:txBody>
          <a:bodyPr>
            <a:normAutofit/>
          </a:bodyPr>
          <a:lstStyle/>
          <a:p>
            <a:pPr algn="just"/>
            <a:r>
              <a:rPr lang="en-GB" sz="2200" b="1" dirty="0">
                <a:solidFill>
                  <a:srgbClr val="00B0F0"/>
                </a:solidFill>
              </a:rPr>
              <a:t>Communication Abstraction: </a:t>
            </a:r>
            <a:r>
              <a:rPr lang="en-GB" sz="2200" b="1" dirty="0">
                <a:solidFill>
                  <a:srgbClr val="FFFF00"/>
                </a:solidFill>
              </a:rPr>
              <a:t>abstracts the communication details between different components</a:t>
            </a:r>
            <a:r>
              <a:rPr lang="en-GB" sz="2200" dirty="0"/>
              <a:t>, allowing them to communicate regardless of the underlying network protocols and technologies. This </a:t>
            </a:r>
            <a:r>
              <a:rPr lang="en-GB" sz="2200" b="1" dirty="0">
                <a:solidFill>
                  <a:srgbClr val="FFFF00"/>
                </a:solidFill>
              </a:rPr>
              <a:t>helps in achieving interoperability </a:t>
            </a:r>
            <a:r>
              <a:rPr lang="en-GB" sz="2200" dirty="0"/>
              <a:t>and simplifies the development of distributed applications.</a:t>
            </a:r>
          </a:p>
          <a:p>
            <a:pPr algn="just"/>
            <a:r>
              <a:rPr lang="en-IN" sz="2200" b="1" dirty="0">
                <a:solidFill>
                  <a:srgbClr val="00B0F0"/>
                </a:solidFill>
              </a:rPr>
              <a:t>Heterogeneity Handling: </a:t>
            </a:r>
            <a:r>
              <a:rPr lang="en-IN" sz="2200" b="1" dirty="0">
                <a:solidFill>
                  <a:srgbClr val="FFFF00"/>
                </a:solidFill>
              </a:rPr>
              <a:t>Distributed systems often involve components running on different platforms</a:t>
            </a:r>
            <a:r>
              <a:rPr lang="en-IN" sz="2200" dirty="0"/>
              <a:t>, using diverse programming languages, and employing various hardware architectures. </a:t>
            </a:r>
            <a:r>
              <a:rPr lang="en-IN" sz="2200" b="1" dirty="0">
                <a:solidFill>
                  <a:srgbClr val="FFFF00"/>
                </a:solidFill>
              </a:rPr>
              <a:t>Middleware provides a layer of abstraction that enables interoperability between heterogeneous components.</a:t>
            </a:r>
          </a:p>
        </p:txBody>
      </p:sp>
    </p:spTree>
    <p:extLst>
      <p:ext uri="{BB962C8B-B14F-4D97-AF65-F5344CB8AC3E}">
        <p14:creationId xmlns:p14="http://schemas.microsoft.com/office/powerpoint/2010/main" val="116863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19" y="452718"/>
            <a:ext cx="9086815" cy="702688"/>
          </a:xfrm>
        </p:spPr>
        <p:txBody>
          <a:bodyPr/>
          <a:lstStyle/>
          <a:p>
            <a:r>
              <a:rPr lang="en-IN" dirty="0"/>
              <a:t>Middleware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467294"/>
            <a:ext cx="9741896" cy="4781106"/>
          </a:xfrm>
        </p:spPr>
        <p:txBody>
          <a:bodyPr>
            <a:normAutofit/>
          </a:bodyPr>
          <a:lstStyle/>
          <a:p>
            <a:pPr algn="just"/>
            <a:r>
              <a:rPr lang="en-GB" sz="2100" b="1" dirty="0">
                <a:solidFill>
                  <a:srgbClr val="00B0F0"/>
                </a:solidFill>
              </a:rPr>
              <a:t>Transparency: </a:t>
            </a:r>
            <a:r>
              <a:rPr lang="en-GB" sz="2100" dirty="0"/>
              <a:t>Middleware aims to provide transparency to developers and users </a:t>
            </a:r>
            <a:r>
              <a:rPr lang="en-GB" sz="2100" b="1" dirty="0">
                <a:solidFill>
                  <a:srgbClr val="FFFF00"/>
                </a:solidFill>
              </a:rPr>
              <a:t>by hiding the complexity of the underlying distributed infrastructure. </a:t>
            </a:r>
            <a:r>
              <a:rPr lang="en-GB" sz="2100" dirty="0"/>
              <a:t>This includes </a:t>
            </a:r>
            <a:r>
              <a:rPr lang="en-GB" sz="2100" b="1" dirty="0">
                <a:solidFill>
                  <a:srgbClr val="FFFF00"/>
                </a:solidFill>
              </a:rPr>
              <a:t>location transparency </a:t>
            </a:r>
            <a:r>
              <a:rPr lang="en-GB" sz="2100" dirty="0"/>
              <a:t>(components can be located anywhere in the network), </a:t>
            </a:r>
            <a:r>
              <a:rPr lang="en-GB" sz="2100" b="1" dirty="0">
                <a:solidFill>
                  <a:srgbClr val="FFFF00"/>
                </a:solidFill>
              </a:rPr>
              <a:t>access transparency </a:t>
            </a:r>
            <a:r>
              <a:rPr lang="en-GB" sz="2100" dirty="0"/>
              <a:t>(access to remote resources is made to appear local).</a:t>
            </a:r>
          </a:p>
          <a:p>
            <a:pPr algn="just"/>
            <a:r>
              <a:rPr lang="en-GB" sz="2100" b="1" dirty="0">
                <a:solidFill>
                  <a:srgbClr val="00B0F0"/>
                </a:solidFill>
              </a:rPr>
              <a:t>Security: </a:t>
            </a:r>
            <a:r>
              <a:rPr lang="en-GB" sz="2100" dirty="0"/>
              <a:t>Middleware often includes security features to ensure secure communication and data transfer in distributed systems. This </a:t>
            </a:r>
            <a:r>
              <a:rPr lang="en-GB" sz="2100" b="1" dirty="0">
                <a:solidFill>
                  <a:srgbClr val="FFFF00"/>
                </a:solidFill>
              </a:rPr>
              <a:t>may involve encryption, authentication, and authorization mechanisms </a:t>
            </a:r>
            <a:r>
              <a:rPr lang="en-GB" sz="2100" dirty="0"/>
              <a:t>to protect data and ensure the integrity of communication.</a:t>
            </a:r>
          </a:p>
          <a:p>
            <a:pPr algn="just"/>
            <a:r>
              <a:rPr lang="en-GB" sz="2100" b="1" dirty="0">
                <a:solidFill>
                  <a:srgbClr val="00B0F0"/>
                </a:solidFill>
              </a:rPr>
              <a:t>Scalability: </a:t>
            </a:r>
            <a:r>
              <a:rPr lang="en-GB" sz="2100" dirty="0"/>
              <a:t>Middleware helps in managing the scalability of distributed systems </a:t>
            </a:r>
            <a:r>
              <a:rPr lang="en-GB" sz="2100" b="1" dirty="0">
                <a:solidFill>
                  <a:srgbClr val="FFFF00"/>
                </a:solidFill>
              </a:rPr>
              <a:t>by providing mechanisms for load balancing, dynamic resource allocation, and efficient communication between components</a:t>
            </a:r>
            <a:r>
              <a:rPr lang="en-GB" sz="2100" dirty="0"/>
              <a:t>.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58403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19" y="452718"/>
            <a:ext cx="9086815" cy="702688"/>
          </a:xfrm>
        </p:spPr>
        <p:txBody>
          <a:bodyPr/>
          <a:lstStyle/>
          <a:p>
            <a:r>
              <a:rPr lang="en-IN" dirty="0"/>
              <a:t>Middleware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467294"/>
            <a:ext cx="9741896" cy="4781106"/>
          </a:xfrm>
        </p:spPr>
        <p:txBody>
          <a:bodyPr>
            <a:normAutofit/>
          </a:bodyPr>
          <a:lstStyle/>
          <a:p>
            <a:pPr algn="just"/>
            <a:r>
              <a:rPr lang="en-GB" sz="2200" b="1" dirty="0">
                <a:solidFill>
                  <a:srgbClr val="00B0F0"/>
                </a:solidFill>
              </a:rPr>
              <a:t>Naming and Directory Services: </a:t>
            </a:r>
            <a:r>
              <a:rPr lang="en-GB" sz="2200" dirty="0"/>
              <a:t>Middleware often </a:t>
            </a:r>
            <a:r>
              <a:rPr lang="en-GB" sz="2200" b="1" dirty="0">
                <a:solidFill>
                  <a:srgbClr val="FFFF00"/>
                </a:solidFill>
              </a:rPr>
              <a:t>provides naming and directory services to enable components to locate each other in a distributed environment</a:t>
            </a:r>
            <a:r>
              <a:rPr lang="en-GB" sz="2200" dirty="0"/>
              <a:t>. This is important for dynamically discovering and connecting to services.</a:t>
            </a:r>
          </a:p>
          <a:p>
            <a:pPr algn="just"/>
            <a:endParaRPr lang="en-GB" sz="2200" dirty="0"/>
          </a:p>
          <a:p>
            <a:pPr algn="just"/>
            <a:r>
              <a:rPr lang="en-GB" sz="2200" b="1" dirty="0">
                <a:solidFill>
                  <a:srgbClr val="00B0F0"/>
                </a:solidFill>
              </a:rPr>
              <a:t>Event Handling: </a:t>
            </a:r>
            <a:r>
              <a:rPr lang="en-GB" sz="2200" dirty="0"/>
              <a:t>Middleware </a:t>
            </a:r>
            <a:r>
              <a:rPr lang="en-GB" sz="2200" b="1" dirty="0">
                <a:solidFill>
                  <a:srgbClr val="FFFF00"/>
                </a:solidFill>
              </a:rPr>
              <a:t>may offer event-driven communication mechanisms to facilitate the exchange of events or messages between distributed components</a:t>
            </a:r>
            <a:r>
              <a:rPr lang="en-GB" sz="2200" dirty="0"/>
              <a:t>. This is </a:t>
            </a:r>
            <a:r>
              <a:rPr lang="en-GB" sz="2200" b="1" dirty="0">
                <a:solidFill>
                  <a:srgbClr val="FFFF00"/>
                </a:solidFill>
              </a:rPr>
              <a:t>useful for </a:t>
            </a:r>
            <a:r>
              <a:rPr lang="en-GB" sz="2200" dirty="0"/>
              <a:t>building </a:t>
            </a:r>
            <a:r>
              <a:rPr lang="en-GB" sz="2200" b="1" dirty="0">
                <a:solidFill>
                  <a:srgbClr val="FFFF00"/>
                </a:solidFill>
              </a:rPr>
              <a:t>responsive and loosely coupled systems.</a:t>
            </a:r>
            <a:endParaRPr lang="en-IN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91" y="452718"/>
            <a:ext cx="9008843" cy="879896"/>
          </a:xfrm>
        </p:spPr>
        <p:txBody>
          <a:bodyPr/>
          <a:lstStyle/>
          <a:p>
            <a:r>
              <a:rPr lang="en-IN" dirty="0"/>
              <a:t>Models of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6410"/>
            <a:ext cx="9720632" cy="4851990"/>
          </a:xfrm>
        </p:spPr>
        <p:txBody>
          <a:bodyPr/>
          <a:lstStyle/>
          <a:p>
            <a:pPr algn="just"/>
            <a:r>
              <a:rPr lang="en-GB" dirty="0"/>
              <a:t>In distributed systems, middleware </a:t>
            </a:r>
            <a:r>
              <a:rPr lang="en-GB" b="1" dirty="0">
                <a:solidFill>
                  <a:srgbClr val="FFFF00"/>
                </a:solidFill>
              </a:rPr>
              <a:t>can be categorized into different models based on the services it provides and the way it facilitates communication</a:t>
            </a:r>
            <a:r>
              <a:rPr lang="en-GB" dirty="0"/>
              <a:t> between distributed components. </a:t>
            </a:r>
          </a:p>
          <a:p>
            <a:pPr marL="0" indent="0" algn="just">
              <a:buNone/>
            </a:pPr>
            <a:r>
              <a:rPr lang="en-GB" dirty="0"/>
              <a:t>Some common models of middleware are as follows:</a:t>
            </a:r>
          </a:p>
          <a:p>
            <a:pPr algn="just"/>
            <a:r>
              <a:rPr lang="en-IN" dirty="0"/>
              <a:t>Remote Procedure Call (RPC)</a:t>
            </a:r>
          </a:p>
          <a:p>
            <a:pPr algn="just"/>
            <a:r>
              <a:rPr lang="en-IN" dirty="0"/>
              <a:t>Message-Oriented Middleware (MOM)</a:t>
            </a:r>
          </a:p>
          <a:p>
            <a:pPr algn="just"/>
            <a:r>
              <a:rPr lang="en-IN" dirty="0"/>
              <a:t>Object Request Broker (ORB)</a:t>
            </a:r>
          </a:p>
          <a:p>
            <a:pPr algn="just"/>
            <a:r>
              <a:rPr lang="en-IN" dirty="0"/>
              <a:t>Middleware for Publish/Subscribe Systems</a:t>
            </a:r>
          </a:p>
          <a:p>
            <a:pPr algn="just"/>
            <a:r>
              <a:rPr lang="en-IN" dirty="0"/>
              <a:t>Database Middleware</a:t>
            </a:r>
          </a:p>
          <a:p>
            <a:pPr algn="just"/>
            <a:r>
              <a:rPr lang="en-IN" dirty="0"/>
              <a:t>Web Services Middleware</a:t>
            </a:r>
          </a:p>
        </p:txBody>
      </p:sp>
    </p:spTree>
    <p:extLst>
      <p:ext uri="{BB962C8B-B14F-4D97-AF65-F5344CB8AC3E}">
        <p14:creationId xmlns:p14="http://schemas.microsoft.com/office/powerpoint/2010/main" val="2055045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1431</TotalTime>
  <Words>1250</Words>
  <Application>Microsoft Office PowerPoint</Application>
  <PresentationFormat>Widescreen</PresentationFormat>
  <Paragraphs>94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Wingdings</vt:lpstr>
      <vt:lpstr>Wingdings 3</vt:lpstr>
      <vt:lpstr>Ion</vt:lpstr>
      <vt:lpstr>Distributed Systems</vt:lpstr>
      <vt:lpstr>Hybrid Architectures</vt:lpstr>
      <vt:lpstr>Edge Server system</vt:lpstr>
      <vt:lpstr>Collaborative Distributed system</vt:lpstr>
      <vt:lpstr>Middleware</vt:lpstr>
      <vt:lpstr>Middleware Functions</vt:lpstr>
      <vt:lpstr>Middleware Functions</vt:lpstr>
      <vt:lpstr>Middleware Functions</vt:lpstr>
      <vt:lpstr>Models of Middleware</vt:lpstr>
      <vt:lpstr>Message oriented Middleware (MOM)</vt:lpstr>
      <vt:lpstr>Message oriented Middleware (MOM)</vt:lpstr>
      <vt:lpstr>Message Oriented Middleware (MOM)</vt:lpstr>
      <vt:lpstr>Message oriented Middleware (MOM)</vt:lpstr>
      <vt:lpstr>Message oriented Middleware (MOM)</vt:lpstr>
      <vt:lpstr>Message oriented Middleware (MOM)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Sunil Ghane</dc:creator>
  <cp:lastModifiedBy>Sunil Ghane</cp:lastModifiedBy>
  <cp:revision>123</cp:revision>
  <dcterms:created xsi:type="dcterms:W3CDTF">2024-01-17T03:52:36Z</dcterms:created>
  <dcterms:modified xsi:type="dcterms:W3CDTF">2024-01-29T05:43:51Z</dcterms:modified>
</cp:coreProperties>
</file>