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C893-59B5-4A9D-B39D-2F383441699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3C0F-DF5D-4F18-AA7E-10404AF7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3C0F-DF5D-4F18-AA7E-10404AF75C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9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2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3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36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0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6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6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AB07A-0236-0AD6-90F3-3EEFF17608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719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BB782-04A6-93A7-9439-D0993D65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10380"/>
          </a:xfrm>
        </p:spPr>
        <p:txBody>
          <a:bodyPr>
            <a:normAutofit/>
          </a:bodyPr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BAE6-F82D-5E4F-A449-6CFFC466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485" y="4060371"/>
            <a:ext cx="8598127" cy="945601"/>
          </a:xfrm>
        </p:spPr>
        <p:txBody>
          <a:bodyPr>
            <a:normAutofit/>
          </a:bodyPr>
          <a:lstStyle/>
          <a:p>
            <a:r>
              <a:rPr lang="en-US" sz="3400" b="1" i="1" dirty="0">
                <a:solidFill>
                  <a:srgbClr val="FFFF00"/>
                </a:solidFill>
              </a:rPr>
              <a:t>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dirty="0"/>
              <a:t>Remote Procedure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251857"/>
            <a:ext cx="10091057" cy="5606143"/>
          </a:xfrm>
        </p:spPr>
        <p:txBody>
          <a:bodyPr/>
          <a:lstStyle/>
          <a:p>
            <a:pPr algn="just"/>
            <a:r>
              <a:rPr lang="en-US" sz="2200" dirty="0"/>
              <a:t>Remote procedure calls simplify the process of communication between programs running on different machines, making it as seamless as if they were right next to each other.</a:t>
            </a:r>
          </a:p>
          <a:p>
            <a:pPr algn="just"/>
            <a:endParaRPr lang="en-US" sz="2200" dirty="0"/>
          </a:p>
        </p:txBody>
      </p:sp>
      <p:pic>
        <p:nvPicPr>
          <p:cNvPr id="5" name="Picture 4" descr="A diagram of a server and a client machine&#10;&#10;Description automatically generated">
            <a:extLst>
              <a:ext uri="{FF2B5EF4-FFF2-40B4-BE49-F238E27FC236}">
                <a16:creationId xmlns:a16="http://schemas.microsoft.com/office/drawing/2014/main" id="{3C4B94E8-18EA-DB12-2EB4-0E6CC7077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2536373"/>
            <a:ext cx="4825774" cy="3505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B6D391-DEB4-BEEC-3781-284E44BA72F6}"/>
              </a:ext>
            </a:extLst>
          </p:cNvPr>
          <p:cNvSpPr/>
          <p:nvPr/>
        </p:nvSpPr>
        <p:spPr>
          <a:xfrm>
            <a:off x="3948112" y="6226630"/>
            <a:ext cx="4825774" cy="380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63738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dirty="0"/>
              <a:t>Remote Procedure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251857"/>
            <a:ext cx="10091057" cy="5606143"/>
          </a:xfrm>
        </p:spPr>
        <p:txBody>
          <a:bodyPr/>
          <a:lstStyle/>
          <a:p>
            <a:pPr algn="just"/>
            <a:r>
              <a:rPr lang="en-US" sz="2200" b="1" dirty="0">
                <a:solidFill>
                  <a:srgbClr val="00B0F0"/>
                </a:solidFill>
              </a:rPr>
              <a:t>Client: </a:t>
            </a:r>
            <a:r>
              <a:rPr lang="en-US" sz="2200" dirty="0"/>
              <a:t>The client is the program that initiates the RPC. It needs a specific service or function that is not available locally, so it makes a call to a procedure as if it were local. 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b="1" dirty="0">
                <a:solidFill>
                  <a:srgbClr val="00B0F0"/>
                </a:solidFill>
              </a:rPr>
              <a:t>Stub (Client-side and Server-side): </a:t>
            </a:r>
            <a:r>
              <a:rPr lang="en-US" sz="2200" dirty="0"/>
              <a:t>The client-side stub and server-side stub </a:t>
            </a:r>
            <a:r>
              <a:rPr lang="en-US" sz="2200" dirty="0">
                <a:solidFill>
                  <a:srgbClr val="FFFF00"/>
                </a:solidFill>
              </a:rPr>
              <a:t>are intermediary components that handle the communication between the client and server.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  <a:p>
            <a:pPr algn="just"/>
            <a:r>
              <a:rPr lang="en-US" sz="2200" b="1" dirty="0">
                <a:solidFill>
                  <a:srgbClr val="00B0F0"/>
                </a:solidFill>
              </a:rPr>
              <a:t>Client-side Stub: </a:t>
            </a:r>
            <a:r>
              <a:rPr lang="en-US" sz="2200" dirty="0">
                <a:solidFill>
                  <a:srgbClr val="FFFF00"/>
                </a:solidFill>
              </a:rPr>
              <a:t>It takes the client's request and packages it into a format suitable for transmission over the network</a:t>
            </a:r>
            <a:r>
              <a:rPr lang="en-US" sz="2200" dirty="0"/>
              <a:t>. This includes converting parameters into a message that can be sent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187284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dirty="0"/>
              <a:t>Remote Procedure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251858"/>
            <a:ext cx="10341428" cy="5279572"/>
          </a:xfrm>
        </p:spPr>
        <p:txBody>
          <a:bodyPr/>
          <a:lstStyle/>
          <a:p>
            <a:pPr algn="just"/>
            <a:r>
              <a:rPr lang="en-US" sz="2200" b="1" dirty="0">
                <a:solidFill>
                  <a:srgbClr val="00B0F0"/>
                </a:solidFill>
              </a:rPr>
              <a:t>Server-side Stub: </a:t>
            </a:r>
            <a:r>
              <a:rPr lang="en-US" sz="2200" dirty="0"/>
              <a:t>On the </a:t>
            </a:r>
            <a:r>
              <a:rPr lang="en-US" sz="2200" dirty="0">
                <a:solidFill>
                  <a:srgbClr val="FFFF00"/>
                </a:solidFill>
              </a:rPr>
              <a:t>server side, the stub receives the message, unpacks it, and invokes the actual procedure or function. </a:t>
            </a:r>
            <a:r>
              <a:rPr lang="en-US" sz="2200" dirty="0"/>
              <a:t>It acts as a bridge between the network communication and the actual server-side implementation.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>
                <a:solidFill>
                  <a:srgbClr val="00B0F0"/>
                </a:solidFill>
              </a:rPr>
              <a:t>Marshalling/Unmarshalling: </a:t>
            </a:r>
            <a:r>
              <a:rPr lang="en-US" sz="2200" dirty="0"/>
              <a:t>Marshalling is the process of </a:t>
            </a:r>
            <a:r>
              <a:rPr lang="en-US" sz="2200" dirty="0">
                <a:solidFill>
                  <a:srgbClr val="FFFF00"/>
                </a:solidFill>
              </a:rPr>
              <a:t>converting data into a format suitable for transmission over the network. </a:t>
            </a:r>
            <a:r>
              <a:rPr lang="en-US" sz="2200" dirty="0"/>
              <a:t>Unmarshalling is the reverse process, where the received data is converted back into a usable format.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>
                <a:solidFill>
                  <a:srgbClr val="00B0F0"/>
                </a:solidFill>
              </a:rPr>
              <a:t>Transport Layer: </a:t>
            </a:r>
            <a:r>
              <a:rPr lang="en-US" sz="2200" dirty="0"/>
              <a:t>This layer is </a:t>
            </a:r>
            <a:r>
              <a:rPr lang="en-US" sz="2200" dirty="0">
                <a:solidFill>
                  <a:srgbClr val="FFFF00"/>
                </a:solidFill>
              </a:rPr>
              <a:t>responsible for the actual transmission of data between the client and server</a:t>
            </a:r>
            <a:r>
              <a:rPr lang="en-US" sz="2200" dirty="0"/>
              <a:t>. It ensures that the marshalled data is sent securely and reliably. </a:t>
            </a:r>
          </a:p>
        </p:txBody>
      </p:sp>
    </p:spTree>
    <p:extLst>
      <p:ext uri="{BB962C8B-B14F-4D97-AF65-F5344CB8AC3E}">
        <p14:creationId xmlns:p14="http://schemas.microsoft.com/office/powerpoint/2010/main" val="41590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dirty="0"/>
              <a:t>Remote Procedure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5" y="1349828"/>
            <a:ext cx="10548257" cy="5181601"/>
          </a:xfrm>
        </p:spPr>
        <p:txBody>
          <a:bodyPr/>
          <a:lstStyle/>
          <a:p>
            <a:pPr algn="just"/>
            <a:r>
              <a:rPr lang="en-US" sz="2200" b="1" dirty="0">
                <a:solidFill>
                  <a:srgbClr val="00B0F0"/>
                </a:solidFill>
              </a:rPr>
              <a:t>Server: </a:t>
            </a:r>
            <a:r>
              <a:rPr lang="en-US" sz="2200" dirty="0"/>
              <a:t>The server is the </a:t>
            </a:r>
            <a:r>
              <a:rPr lang="en-US" sz="2200" dirty="0">
                <a:solidFill>
                  <a:srgbClr val="FFFF00"/>
                </a:solidFill>
              </a:rPr>
              <a:t>program that hosts the actual procedure or service that the client is requesting. It receives the request, processes it, and sends back the results.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In a technical sense, </a:t>
            </a:r>
            <a:r>
              <a:rPr lang="en-US" sz="2200" dirty="0">
                <a:solidFill>
                  <a:srgbClr val="FFFF00"/>
                </a:solidFill>
              </a:rPr>
              <a:t>RPC is a way for one program to request a service from another program on a remote machine, as if they were both local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56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9"/>
            <a:ext cx="10091056" cy="614082"/>
          </a:xfrm>
        </p:spPr>
        <p:txBody>
          <a:bodyPr/>
          <a:lstStyle/>
          <a:p>
            <a:r>
              <a:rPr lang="en-US" sz="3400" dirty="0"/>
              <a:t>Remote Procedure Call (Parameter Passing)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251857"/>
            <a:ext cx="10091057" cy="5606143"/>
          </a:xfrm>
        </p:spPr>
        <p:txBody>
          <a:bodyPr/>
          <a:lstStyle/>
          <a:p>
            <a:pPr algn="just"/>
            <a:r>
              <a:rPr lang="en-US" sz="2200" dirty="0"/>
              <a:t>Parameter passing is the </a:t>
            </a:r>
            <a:r>
              <a:rPr lang="en-US" sz="2200" dirty="0">
                <a:solidFill>
                  <a:srgbClr val="FFFF00"/>
                </a:solidFill>
              </a:rPr>
              <a:t>mechanism by which data is sent from the client to the server, allowing the server to execute the requested procedure with the provided parameters.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6D391-DEB4-BEEC-3781-284E44BA72F6}"/>
              </a:ext>
            </a:extLst>
          </p:cNvPr>
          <p:cNvSpPr/>
          <p:nvPr/>
        </p:nvSpPr>
        <p:spPr>
          <a:xfrm>
            <a:off x="3396343" y="6154909"/>
            <a:ext cx="6302827" cy="446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Procedure Call using Parameter Passing</a:t>
            </a:r>
          </a:p>
        </p:txBody>
      </p:sp>
      <p:pic>
        <p:nvPicPr>
          <p:cNvPr id="7" name="Picture 6" descr="A diagram of a server&#10;&#10;Description automatically generated">
            <a:extLst>
              <a:ext uri="{FF2B5EF4-FFF2-40B4-BE49-F238E27FC236}">
                <a16:creationId xmlns:a16="http://schemas.microsoft.com/office/drawing/2014/main" id="{6F5FA5CB-243F-8FA8-87C4-B91AD396B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2" y="2427514"/>
            <a:ext cx="8198304" cy="35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2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sz="3400" dirty="0"/>
              <a:t>Remote Procedure Call (Limitations)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5" y="1349828"/>
            <a:ext cx="10548257" cy="518160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Latency and Performance:</a:t>
            </a:r>
          </a:p>
          <a:p>
            <a:pPr algn="just"/>
            <a:r>
              <a:rPr lang="en-US" sz="2200" dirty="0"/>
              <a:t>Imagine you're calling a </a:t>
            </a:r>
            <a:r>
              <a:rPr lang="en-US" sz="2200" dirty="0">
                <a:solidFill>
                  <a:srgbClr val="FFFF00"/>
                </a:solidFill>
              </a:rPr>
              <a:t>remote procedure to fetch real-time stock prices </a:t>
            </a:r>
            <a:r>
              <a:rPr lang="en-US" sz="2200" dirty="0"/>
              <a:t>for a financial application. The </a:t>
            </a:r>
            <a:r>
              <a:rPr lang="en-US" sz="2200" dirty="0">
                <a:solidFill>
                  <a:srgbClr val="FFFF00"/>
                </a:solidFill>
              </a:rPr>
              <a:t>network latency can significantly impact the responsiveness of the application, leading to delays in updating the stock prices.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Failure Handling:</a:t>
            </a:r>
          </a:p>
          <a:p>
            <a:pPr algn="just"/>
            <a:r>
              <a:rPr lang="en-US" sz="2200" dirty="0"/>
              <a:t>In a distributed system, </a:t>
            </a:r>
            <a:r>
              <a:rPr lang="en-US" sz="2200" dirty="0">
                <a:solidFill>
                  <a:srgbClr val="FFFF00"/>
                </a:solidFill>
              </a:rPr>
              <a:t>if the network or server fails during an RPC, the client might not get a response. </a:t>
            </a:r>
            <a:r>
              <a:rPr lang="en-US" sz="2200" dirty="0"/>
              <a:t>Handling such failures robustly and ensuring data consistency becomes challenging. </a:t>
            </a:r>
          </a:p>
          <a:p>
            <a:pPr algn="just"/>
            <a:r>
              <a:rPr lang="en-US" sz="2200" dirty="0"/>
              <a:t>For instance, </a:t>
            </a:r>
            <a:r>
              <a:rPr lang="en-US" sz="2200" dirty="0">
                <a:solidFill>
                  <a:srgbClr val="FFFF00"/>
                </a:solidFill>
              </a:rPr>
              <a:t>an online shopping cart trying to confirm a purchase may face difficulties if the payment server is temporarily. 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2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sz="3400" dirty="0"/>
              <a:t>Remote Procedure Call (Limitations)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5" y="1175657"/>
            <a:ext cx="10548257" cy="5355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00B0F0"/>
                </a:solidFill>
              </a:rPr>
              <a:t>Security Concerns:</a:t>
            </a:r>
          </a:p>
          <a:p>
            <a:pPr algn="l"/>
            <a:r>
              <a:rPr lang="en-US" sz="2200" dirty="0"/>
              <a:t>Transmitting </a:t>
            </a:r>
            <a:r>
              <a:rPr lang="en-US" sz="2200" dirty="0">
                <a:solidFill>
                  <a:srgbClr val="FFFF00"/>
                </a:solidFill>
              </a:rPr>
              <a:t>sensitive data over the network during an RPC raises security concerns. </a:t>
            </a:r>
          </a:p>
          <a:p>
            <a:pPr algn="l"/>
            <a:r>
              <a:rPr lang="en-US" sz="2200" dirty="0"/>
              <a:t>If the communication is not adequately secured, there's a risk of data interception. </a:t>
            </a:r>
          </a:p>
          <a:p>
            <a:pPr algn="l"/>
            <a:r>
              <a:rPr lang="en-US" sz="2200" dirty="0"/>
              <a:t>For instance, </a:t>
            </a:r>
            <a:r>
              <a:rPr lang="en-US" sz="2200" dirty="0">
                <a:solidFill>
                  <a:srgbClr val="FFFF00"/>
                </a:solidFill>
              </a:rPr>
              <a:t>if an RPC is used for authenticating user credentials, an insecure channel may expose sensitive information.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2200" b="1" dirty="0">
                <a:solidFill>
                  <a:srgbClr val="00B0F0"/>
                </a:solidFill>
              </a:rPr>
              <a:t>Synchronous Nature: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RPCs are often synchronous</a:t>
            </a:r>
            <a:r>
              <a:rPr lang="en-US" sz="2200" dirty="0"/>
              <a:t>, meaning the client waits for a response from the server. </a:t>
            </a:r>
            <a:r>
              <a:rPr lang="en-US" sz="2200" dirty="0">
                <a:solidFill>
                  <a:srgbClr val="FFFF00"/>
                </a:solidFill>
              </a:rPr>
              <a:t>In scenarios where the server is performing resource-intensive tasks, this synchronous nature can lead to delays.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5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sz="3400" dirty="0"/>
              <a:t>Remote Procedure Call (Limitations)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5" y="1175657"/>
            <a:ext cx="10711544" cy="53557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00B0F0"/>
                </a:solidFill>
              </a:rPr>
              <a:t>Compatibility Issues: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Different platforms or programming languages may interpret data formats differently.</a:t>
            </a:r>
            <a:r>
              <a:rPr lang="en-US" sz="2200" dirty="0"/>
              <a:t> 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If the client and server use incompatible data representations, it can lead to difficulties in parameter marshalling and unmarshalling.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B0F0"/>
                </a:solidFill>
              </a:rPr>
              <a:t>Limited Language Support:</a:t>
            </a:r>
          </a:p>
          <a:p>
            <a:pPr algn="just"/>
            <a:r>
              <a:rPr lang="en-US" sz="2200" dirty="0"/>
              <a:t>Some languages may not have native support for RPC, </a:t>
            </a:r>
            <a:r>
              <a:rPr lang="en-US" sz="2200" dirty="0">
                <a:solidFill>
                  <a:srgbClr val="FFFF00"/>
                </a:solidFill>
              </a:rPr>
              <a:t>making it challenging to integrate RPC into applications written in those languages. 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If a system predominantly uses a language without good RPC support</a:t>
            </a:r>
            <a:r>
              <a:rPr lang="en-US" sz="2200" dirty="0"/>
              <a:t>, the adoption of RPC may be impractical.</a:t>
            </a:r>
          </a:p>
          <a:p>
            <a:pPr algn="l"/>
            <a:endParaRPr lang="en-US" sz="2200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1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70A3-8121-5C05-095D-28FCD997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202" y="359229"/>
            <a:ext cx="7445829" cy="685801"/>
          </a:xfrm>
        </p:spPr>
        <p:txBody>
          <a:bodyPr/>
          <a:lstStyle/>
          <a:p>
            <a:r>
              <a:rPr lang="en-US" dirty="0"/>
              <a:t>Layered Protocol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6A3A5A7-BF36-37F5-0F85-7CDAA4FA3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03" y="1306286"/>
            <a:ext cx="7445829" cy="43801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F8624-0FDF-C11D-F74A-577927A0794E}"/>
              </a:ext>
            </a:extLst>
          </p:cNvPr>
          <p:cNvSpPr/>
          <p:nvPr/>
        </p:nvSpPr>
        <p:spPr>
          <a:xfrm>
            <a:off x="2917372" y="5802086"/>
            <a:ext cx="6313714" cy="468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Layers, Interfaces, and protocols in OSI Model</a:t>
            </a:r>
          </a:p>
        </p:txBody>
      </p:sp>
    </p:spTree>
    <p:extLst>
      <p:ext uri="{BB962C8B-B14F-4D97-AF65-F5344CB8AC3E}">
        <p14:creationId xmlns:p14="http://schemas.microsoft.com/office/powerpoint/2010/main" val="17348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747-5F25-865C-91AC-B3BEC08D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452718"/>
            <a:ext cx="9114663" cy="788253"/>
          </a:xfrm>
        </p:spPr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3666-48C5-857D-5EC2-562534C4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371600"/>
            <a:ext cx="10000118" cy="4876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Physical Layer:</a:t>
            </a:r>
          </a:p>
          <a:p>
            <a:pPr algn="just"/>
            <a:r>
              <a:rPr lang="en-US" sz="2200" dirty="0"/>
              <a:t>Role: </a:t>
            </a:r>
            <a:r>
              <a:rPr lang="en-US" sz="2200" dirty="0">
                <a:solidFill>
                  <a:srgbClr val="00B0F0"/>
                </a:solidFill>
              </a:rPr>
              <a:t>Deals with the physical connection between devices, defining hardware specifications like cables and connectors.</a:t>
            </a:r>
          </a:p>
          <a:p>
            <a:pPr algn="just"/>
            <a:r>
              <a:rPr lang="en-US" sz="2200" dirty="0"/>
              <a:t>Example: </a:t>
            </a:r>
            <a:r>
              <a:rPr lang="en-US" sz="2200" dirty="0">
                <a:solidFill>
                  <a:srgbClr val="FFC000"/>
                </a:solidFill>
              </a:rPr>
              <a:t>Ethernet cables used for wired connections </a:t>
            </a:r>
            <a:r>
              <a:rPr lang="en-US" sz="2200" dirty="0"/>
              <a:t>or Wi-Fi signals for wireless connections.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Data Link Layer:</a:t>
            </a:r>
          </a:p>
          <a:p>
            <a:pPr algn="just"/>
            <a:r>
              <a:rPr lang="en-US" sz="2200" dirty="0"/>
              <a:t>Role: </a:t>
            </a:r>
            <a:r>
              <a:rPr lang="en-US" sz="2200" dirty="0">
                <a:solidFill>
                  <a:srgbClr val="00B0F0"/>
                </a:solidFill>
              </a:rPr>
              <a:t>Responsible for node-to-node communication, error detection, and framing.</a:t>
            </a:r>
          </a:p>
          <a:p>
            <a:pPr algn="just"/>
            <a:r>
              <a:rPr lang="en-US" sz="2200" dirty="0"/>
              <a:t>Example: Ethernet protocol, where devices on the same local network communicate using MAC (Media Access Control) addresses.</a:t>
            </a:r>
          </a:p>
        </p:txBody>
      </p:sp>
    </p:spTree>
    <p:extLst>
      <p:ext uri="{BB962C8B-B14F-4D97-AF65-F5344CB8AC3E}">
        <p14:creationId xmlns:p14="http://schemas.microsoft.com/office/powerpoint/2010/main" val="42797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747-5F25-865C-91AC-B3BEC08D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452718"/>
            <a:ext cx="9114663" cy="788253"/>
          </a:xfrm>
        </p:spPr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3666-48C5-857D-5EC2-562534C4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371600"/>
            <a:ext cx="9760631" cy="4876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Network Layer:</a:t>
            </a:r>
          </a:p>
          <a:p>
            <a:pPr algn="just"/>
            <a:r>
              <a:rPr lang="en-US" sz="2200" dirty="0"/>
              <a:t>Role: </a:t>
            </a:r>
            <a:r>
              <a:rPr lang="en-US" sz="2200" dirty="0">
                <a:solidFill>
                  <a:srgbClr val="00B0F0"/>
                </a:solidFill>
              </a:rPr>
              <a:t>Handles routing and forwarding of data packets between devices across different networks.</a:t>
            </a:r>
          </a:p>
          <a:p>
            <a:pPr algn="just"/>
            <a:r>
              <a:rPr lang="en-US" sz="2200" dirty="0"/>
              <a:t>Example: </a:t>
            </a:r>
            <a:r>
              <a:rPr lang="en-US" sz="2200" dirty="0">
                <a:solidFill>
                  <a:srgbClr val="FFC000"/>
                </a:solidFill>
              </a:rPr>
              <a:t>Internet Protocol (IP), </a:t>
            </a:r>
            <a:r>
              <a:rPr lang="en-US" sz="2200" dirty="0"/>
              <a:t>which enables the routing of data across multiple networks on the internet.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Transport Layer:</a:t>
            </a:r>
          </a:p>
          <a:p>
            <a:pPr algn="just"/>
            <a:r>
              <a:rPr lang="en-US" sz="2200" dirty="0"/>
              <a:t>Role: </a:t>
            </a:r>
            <a:r>
              <a:rPr lang="en-US" sz="2200" dirty="0">
                <a:solidFill>
                  <a:srgbClr val="00B0F0"/>
                </a:solidFill>
              </a:rPr>
              <a:t>Ensures end-to-end communication, error detection, and flow control between devices.</a:t>
            </a:r>
          </a:p>
          <a:p>
            <a:pPr algn="just"/>
            <a:r>
              <a:rPr lang="en-US" sz="2200" dirty="0"/>
              <a:t>Example: </a:t>
            </a:r>
            <a:r>
              <a:rPr lang="en-US" sz="2200" dirty="0">
                <a:solidFill>
                  <a:srgbClr val="FFC000"/>
                </a:solidFill>
              </a:rPr>
              <a:t>Transmission Control Protocol (TCP) </a:t>
            </a:r>
            <a:r>
              <a:rPr lang="en-US" sz="2200" dirty="0"/>
              <a:t>ensures reliable and ordered delivery of data between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48361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747-5F25-865C-91AC-B3BEC08D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452718"/>
            <a:ext cx="9114663" cy="788253"/>
          </a:xfrm>
        </p:spPr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3666-48C5-857D-5EC2-562534C4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40972"/>
            <a:ext cx="10011003" cy="50074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Session Layer:</a:t>
            </a:r>
          </a:p>
          <a:p>
            <a:pPr algn="just"/>
            <a:r>
              <a:rPr lang="en-US" sz="2200" dirty="0"/>
              <a:t>Role: </a:t>
            </a:r>
            <a:r>
              <a:rPr lang="en-US" sz="2200" dirty="0">
                <a:solidFill>
                  <a:srgbClr val="00B0F0"/>
                </a:solidFill>
              </a:rPr>
              <a:t>Manages sessions (connections) between applications on different devices.</a:t>
            </a:r>
          </a:p>
          <a:p>
            <a:pPr algn="just"/>
            <a:r>
              <a:rPr lang="en-US" sz="2200" dirty="0"/>
              <a:t>Example: NetBIOS (Network Basic Input/Output System) in Windows networks manages sessions between devices for file and print sharing.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Presentation Layer:</a:t>
            </a:r>
          </a:p>
          <a:p>
            <a:pPr algn="just"/>
            <a:r>
              <a:rPr lang="en-US" sz="2200" dirty="0"/>
              <a:t>Role: </a:t>
            </a:r>
            <a:r>
              <a:rPr lang="en-US" sz="2200" dirty="0">
                <a:solidFill>
                  <a:srgbClr val="00B0F0"/>
                </a:solidFill>
              </a:rPr>
              <a:t>Translates data between the application layer and lower layers, ensuring compatibility between different systems.</a:t>
            </a:r>
          </a:p>
          <a:p>
            <a:pPr algn="just"/>
            <a:r>
              <a:rPr lang="en-US" sz="2200" dirty="0"/>
              <a:t>Example: JPEG or GIF image compression standards for presenting images across different platforms.</a:t>
            </a:r>
          </a:p>
        </p:txBody>
      </p:sp>
    </p:spTree>
    <p:extLst>
      <p:ext uri="{BB962C8B-B14F-4D97-AF65-F5344CB8AC3E}">
        <p14:creationId xmlns:p14="http://schemas.microsoft.com/office/powerpoint/2010/main" val="26620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747-5F25-865C-91AC-B3BEC08D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452718"/>
            <a:ext cx="9114663" cy="788253"/>
          </a:xfrm>
        </p:spPr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3666-48C5-857D-5EC2-562534C4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40972"/>
            <a:ext cx="10315803" cy="50074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Application Layer:</a:t>
            </a:r>
          </a:p>
          <a:p>
            <a:pPr algn="just"/>
            <a:r>
              <a:rPr lang="en-US" sz="2200" dirty="0"/>
              <a:t>Role: </a:t>
            </a:r>
            <a:r>
              <a:rPr lang="en-US" sz="2200" dirty="0">
                <a:solidFill>
                  <a:srgbClr val="00B0F0"/>
                </a:solidFill>
              </a:rPr>
              <a:t>Provides network services directly to end-users and applications.</a:t>
            </a:r>
          </a:p>
          <a:p>
            <a:pPr algn="just"/>
            <a:r>
              <a:rPr lang="en-US" sz="2200" dirty="0"/>
              <a:t>Example: Hypertext Transfer Protocol (HTTP) used by web browsers to communicate with web servers, facilitating the transfer of web pages.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Example: </a:t>
            </a:r>
            <a:r>
              <a:rPr lang="en-US" sz="2200" b="1" dirty="0">
                <a:solidFill>
                  <a:srgbClr val="FFFF00"/>
                </a:solidFill>
              </a:rPr>
              <a:t>sending an email</a:t>
            </a:r>
          </a:p>
          <a:p>
            <a:pPr algn="just"/>
            <a:r>
              <a:rPr lang="en-US" sz="2200" b="1" dirty="0">
                <a:solidFill>
                  <a:srgbClr val="FFFF00"/>
                </a:solidFill>
              </a:rPr>
              <a:t>Physical Layer: </a:t>
            </a:r>
            <a:r>
              <a:rPr lang="en-US" sz="2200" dirty="0"/>
              <a:t>involves the actual hardware components such as your computer, network cables, and the physical infrastructure of the internet.</a:t>
            </a:r>
          </a:p>
          <a:p>
            <a:pPr algn="just"/>
            <a:r>
              <a:rPr lang="en-US" sz="2200" b="1" dirty="0">
                <a:solidFill>
                  <a:srgbClr val="FFFF00"/>
                </a:solidFill>
              </a:rPr>
              <a:t>Data Link Layer:  </a:t>
            </a:r>
            <a:r>
              <a:rPr lang="en-US" sz="2200" dirty="0"/>
              <a:t>manages the communication between your computer and the local router, ensuring that data is transmitted without errors.</a:t>
            </a:r>
          </a:p>
        </p:txBody>
      </p:sp>
    </p:spTree>
    <p:extLst>
      <p:ext uri="{BB962C8B-B14F-4D97-AF65-F5344CB8AC3E}">
        <p14:creationId xmlns:p14="http://schemas.microsoft.com/office/powerpoint/2010/main" val="94440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747-5F25-865C-91AC-B3BEC08D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452718"/>
            <a:ext cx="9114663" cy="788253"/>
          </a:xfrm>
        </p:spPr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3666-48C5-857D-5EC2-562534C4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26028"/>
            <a:ext cx="10228718" cy="4822371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FFFF00"/>
                </a:solidFill>
              </a:rPr>
              <a:t>Network Layer: </a:t>
            </a:r>
            <a:r>
              <a:rPr lang="en-US" sz="2200" dirty="0"/>
              <a:t>IP addresses are used by the network layer to route your email data packets from your local network to the recipient's network through the internet.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b="1" dirty="0">
                <a:solidFill>
                  <a:srgbClr val="FFFF00"/>
                </a:solidFill>
              </a:rPr>
              <a:t>Transport Layer: </a:t>
            </a:r>
            <a:r>
              <a:rPr lang="en-US" sz="2200" dirty="0"/>
              <a:t>represented by protocols like TCP, manages the reliable delivery of email data between your computer and the email server.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b="1" dirty="0">
                <a:solidFill>
                  <a:srgbClr val="FFFF00"/>
                </a:solidFill>
              </a:rPr>
              <a:t>Session Layer: </a:t>
            </a:r>
            <a:r>
              <a:rPr lang="en-US" sz="2200" dirty="0"/>
              <a:t>assists in establishing and maintaining a secure connection between your email client (e.g., Outlook or Gmail) and the email server.</a:t>
            </a:r>
          </a:p>
        </p:txBody>
      </p:sp>
    </p:spTree>
    <p:extLst>
      <p:ext uri="{BB962C8B-B14F-4D97-AF65-F5344CB8AC3E}">
        <p14:creationId xmlns:p14="http://schemas.microsoft.com/office/powerpoint/2010/main" val="352684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747-5F25-865C-91AC-B3BEC08D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452718"/>
            <a:ext cx="8947523" cy="788253"/>
          </a:xfrm>
        </p:spPr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3666-48C5-857D-5EC2-562534C4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40972"/>
            <a:ext cx="10228718" cy="5007428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FFFF00"/>
                </a:solidFill>
              </a:rPr>
              <a:t>Presentation Layer: </a:t>
            </a:r>
            <a:r>
              <a:rPr lang="en-US" sz="2200" dirty="0"/>
              <a:t>Data encryption and encoding may be applied at the presentation layer to secure the email content during transmission.</a:t>
            </a:r>
          </a:p>
          <a:p>
            <a:pPr algn="just"/>
            <a:r>
              <a:rPr lang="en-US" sz="2200" b="1" dirty="0">
                <a:solidFill>
                  <a:srgbClr val="FFFF00"/>
                </a:solidFill>
              </a:rPr>
              <a:t>Application Layer: </a:t>
            </a:r>
            <a:r>
              <a:rPr lang="en-US" sz="2200" dirty="0"/>
              <a:t>involves your </a:t>
            </a:r>
            <a:r>
              <a:rPr lang="en-US" sz="2200" dirty="0">
                <a:solidFill>
                  <a:srgbClr val="FFFF00"/>
                </a:solidFill>
              </a:rPr>
              <a:t>email client software</a:t>
            </a:r>
            <a:r>
              <a:rPr lang="en-US" sz="2200" dirty="0"/>
              <a:t>, such as Microsoft Outlook or Gmail, through which you compose, send, and receive emails.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FFFF00"/>
                </a:solidFill>
              </a:rPr>
              <a:t>Summary of Sending an Email:</a:t>
            </a:r>
          </a:p>
          <a:p>
            <a:pPr algn="just"/>
            <a:r>
              <a:rPr lang="en-US" sz="2200" dirty="0"/>
              <a:t>When you </a:t>
            </a:r>
            <a:r>
              <a:rPr lang="en-US" sz="2200" dirty="0">
                <a:solidFill>
                  <a:srgbClr val="00B0F0"/>
                </a:solidFill>
              </a:rPr>
              <a:t>send an email</a:t>
            </a:r>
            <a:r>
              <a:rPr lang="en-US" sz="2200" dirty="0"/>
              <a:t>, the OSI model is at work. The physical layer involves </a:t>
            </a:r>
            <a:r>
              <a:rPr lang="en-US" sz="2200" dirty="0">
                <a:solidFill>
                  <a:srgbClr val="00B0F0"/>
                </a:solidFill>
              </a:rPr>
              <a:t>your computer and network hardware</a:t>
            </a:r>
            <a:r>
              <a:rPr lang="en-US" sz="2200" dirty="0"/>
              <a:t>, the data link layer manages </a:t>
            </a:r>
            <a:r>
              <a:rPr lang="en-US" sz="2200" dirty="0">
                <a:solidFill>
                  <a:srgbClr val="FFFF00"/>
                </a:solidFill>
              </a:rPr>
              <a:t>communication with the local router</a:t>
            </a:r>
            <a:r>
              <a:rPr lang="en-US" sz="2200" dirty="0"/>
              <a:t>, the network layer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routes the email data across the internet</a:t>
            </a:r>
            <a:r>
              <a:rPr lang="en-US" sz="2200" dirty="0"/>
              <a:t>, the transport layer </a:t>
            </a:r>
            <a:r>
              <a:rPr lang="en-US" sz="2200" dirty="0">
                <a:solidFill>
                  <a:srgbClr val="FFC000"/>
                </a:solidFill>
              </a:rPr>
              <a:t>ensures reliable email delivery</a:t>
            </a:r>
            <a:r>
              <a:rPr lang="en-US" sz="2200" dirty="0"/>
              <a:t>, the session layer </a:t>
            </a:r>
            <a:r>
              <a:rPr lang="en-US" sz="2200" dirty="0">
                <a:solidFill>
                  <a:srgbClr val="00B0F0"/>
                </a:solidFill>
              </a:rPr>
              <a:t>establishes a secure connection</a:t>
            </a:r>
            <a:r>
              <a:rPr lang="en-US" sz="2200" dirty="0"/>
              <a:t>, the presentation layer </a:t>
            </a:r>
            <a:r>
              <a:rPr lang="en-US" sz="2200" dirty="0">
                <a:solidFill>
                  <a:srgbClr val="FFFF00"/>
                </a:solidFill>
              </a:rPr>
              <a:t>encrypts and encodes data</a:t>
            </a:r>
            <a:r>
              <a:rPr lang="en-US" sz="2200" dirty="0"/>
              <a:t>, and the application layer </a:t>
            </a:r>
            <a:r>
              <a:rPr lang="en-US" sz="2200" dirty="0">
                <a:solidFill>
                  <a:srgbClr val="00B0F0"/>
                </a:solidFill>
              </a:rPr>
              <a:t>encompasses your email client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26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F3CB-F575-8997-4BFA-EFB4666D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52719"/>
            <a:ext cx="8603034" cy="766482"/>
          </a:xfrm>
        </p:spPr>
        <p:txBody>
          <a:bodyPr/>
          <a:lstStyle/>
          <a:p>
            <a:r>
              <a:rPr lang="en-US" dirty="0"/>
              <a:t>Remote Procedure Call</a:t>
            </a:r>
          </a:p>
        </p:txBody>
      </p:sp>
      <p:pic>
        <p:nvPicPr>
          <p:cNvPr id="5" name="Picture 4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11A3C04D-DF11-5B65-376D-45967F61F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8429"/>
            <a:ext cx="8526834" cy="39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23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</TotalTime>
  <Words>1212</Words>
  <Application>Microsoft Office PowerPoint</Application>
  <PresentationFormat>Widescreen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Chapter 2</vt:lpstr>
      <vt:lpstr>Layered Protocol</vt:lpstr>
      <vt:lpstr>OSI layers</vt:lpstr>
      <vt:lpstr>OSI layers</vt:lpstr>
      <vt:lpstr>OSI layers</vt:lpstr>
      <vt:lpstr>OSI layers</vt:lpstr>
      <vt:lpstr>OSI layers</vt:lpstr>
      <vt:lpstr>OSI layers</vt:lpstr>
      <vt:lpstr>Remote Procedure Call</vt:lpstr>
      <vt:lpstr>Remote Procedure Call</vt:lpstr>
      <vt:lpstr>Remote Procedure Call</vt:lpstr>
      <vt:lpstr>Remote Procedure Call</vt:lpstr>
      <vt:lpstr>Remote Procedure Call</vt:lpstr>
      <vt:lpstr>Remote Procedure Call (Parameter Passing)</vt:lpstr>
      <vt:lpstr>Remote Procedure Call (Limitations)</vt:lpstr>
      <vt:lpstr>Remote Procedure Call (Limitations)</vt:lpstr>
      <vt:lpstr>Remote Procedure Call (Limitations)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Sunil Ghane</dc:creator>
  <cp:lastModifiedBy>Sunil Ghane</cp:lastModifiedBy>
  <cp:revision>52</cp:revision>
  <dcterms:created xsi:type="dcterms:W3CDTF">2024-02-04T14:30:54Z</dcterms:created>
  <dcterms:modified xsi:type="dcterms:W3CDTF">2024-02-09T04:35:46Z</dcterms:modified>
</cp:coreProperties>
</file>