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7"/>
  </p:notesMasterIdLst>
  <p:sldIdLst>
    <p:sldId id="256" r:id="rId2"/>
    <p:sldId id="266" r:id="rId3"/>
    <p:sldId id="264" r:id="rId4"/>
    <p:sldId id="274" r:id="rId5"/>
    <p:sldId id="267" r:id="rId6"/>
    <p:sldId id="275" r:id="rId7"/>
    <p:sldId id="276" r:id="rId8"/>
    <p:sldId id="277" r:id="rId9"/>
    <p:sldId id="279" r:id="rId10"/>
    <p:sldId id="278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FC893-59B5-4A9D-B39D-2F383441699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3C0F-DF5D-4F18-AA7E-10404AF7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3C0F-DF5D-4F18-AA7E-10404AF75C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9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2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3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36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02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5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3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6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6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6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AB07A-0236-0AD6-90F3-3EEFF17608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0719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FBB782-04A6-93A7-9439-D0993D657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110380"/>
          </a:xfrm>
        </p:spPr>
        <p:txBody>
          <a:bodyPr>
            <a:normAutofit/>
          </a:bodyPr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ABAE6-F82D-5E4F-A449-6CFFC466C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485" y="4060371"/>
            <a:ext cx="8598127" cy="945601"/>
          </a:xfrm>
        </p:spPr>
        <p:txBody>
          <a:bodyPr>
            <a:normAutofit/>
          </a:bodyPr>
          <a:lstStyle/>
          <a:p>
            <a:r>
              <a:rPr lang="en-US" sz="3400" b="1" i="1" dirty="0">
                <a:solidFill>
                  <a:srgbClr val="FFFF00"/>
                </a:solidFill>
              </a:rPr>
              <a:t>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4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C0E5F-8BA0-2BB6-625A-38C9AE60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DACD-9B38-498A-D470-B9DFA36F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452718"/>
            <a:ext cx="9103777" cy="777368"/>
          </a:xfrm>
        </p:spPr>
        <p:txBody>
          <a:bodyPr/>
          <a:lstStyle/>
          <a:p>
            <a:r>
              <a:rPr lang="en-US" sz="4400" dirty="0"/>
              <a:t>Remote object Invocation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1AA5-F728-3297-E68A-9440C88E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0456"/>
            <a:ext cx="10326688" cy="492482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dirty="0">
                <a:solidFill>
                  <a:srgbClr val="00B0F0"/>
                </a:solidFill>
              </a:rPr>
              <a:t>RMI Registry:</a:t>
            </a:r>
          </a:p>
          <a:p>
            <a:pPr algn="just"/>
            <a:r>
              <a:rPr lang="en-US" sz="2200" dirty="0"/>
              <a:t>The RMI registry is a simple naming service that allows clients to look up remote objects by their names.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b="1" dirty="0">
                <a:solidFill>
                  <a:srgbClr val="00B0F0"/>
                </a:solidFill>
              </a:rPr>
              <a:t>Remote Interfaces: </a:t>
            </a:r>
          </a:p>
          <a:p>
            <a:pPr algn="just"/>
            <a:r>
              <a:rPr lang="en-US" sz="2200" dirty="0"/>
              <a:t>You </a:t>
            </a:r>
            <a:r>
              <a:rPr lang="en-US" sz="2200" dirty="0">
                <a:solidFill>
                  <a:srgbClr val="FFFF00"/>
                </a:solidFill>
              </a:rPr>
              <a:t>start by defining the interfaces for the remote objects that you want to access remotely. </a:t>
            </a:r>
          </a:p>
          <a:p>
            <a:pPr algn="just"/>
            <a:r>
              <a:rPr lang="en-US" sz="2200" dirty="0"/>
              <a:t>These </a:t>
            </a:r>
            <a:r>
              <a:rPr lang="en-US" sz="2200" dirty="0">
                <a:solidFill>
                  <a:srgbClr val="FFFF00"/>
                </a:solidFill>
              </a:rPr>
              <a:t>interfaces should extend the “</a:t>
            </a:r>
            <a:r>
              <a:rPr lang="en-US" sz="2200" dirty="0" err="1">
                <a:solidFill>
                  <a:srgbClr val="FFFF00"/>
                </a:solidFill>
              </a:rPr>
              <a:t>java.rmi.Remote</a:t>
            </a:r>
            <a:r>
              <a:rPr lang="en-US" sz="2200" dirty="0">
                <a:solidFill>
                  <a:srgbClr val="FFFF00"/>
                </a:solidFill>
              </a:rPr>
              <a:t>” interface</a:t>
            </a:r>
            <a:r>
              <a:rPr lang="en-US" sz="2200" dirty="0"/>
              <a:t> and declare the methods that can be invoked remotely. 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6151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93C5E-AF7D-B8AE-B337-DFC066734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66A0-B35D-D79B-E3CB-F651400F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452718"/>
            <a:ext cx="9103777" cy="777368"/>
          </a:xfrm>
        </p:spPr>
        <p:txBody>
          <a:bodyPr/>
          <a:lstStyle/>
          <a:p>
            <a:r>
              <a:rPr lang="en-US" sz="4400" dirty="0"/>
              <a:t>Remote object Invocation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D51D-A561-522D-80C6-0071FE54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943"/>
            <a:ext cx="10326688" cy="506633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dirty="0">
                <a:solidFill>
                  <a:srgbClr val="00B0F0"/>
                </a:solidFill>
              </a:rPr>
              <a:t>Remote Reference Layer: </a:t>
            </a:r>
          </a:p>
          <a:p>
            <a:pPr algn="just"/>
            <a:r>
              <a:rPr lang="en-US" sz="2200" dirty="0"/>
              <a:t>Plays a crucial role in </a:t>
            </a:r>
            <a:r>
              <a:rPr lang="en-US" sz="2200" dirty="0">
                <a:solidFill>
                  <a:srgbClr val="FFFF00"/>
                </a:solidFill>
              </a:rPr>
              <a:t>managing the communication between objects that reside in different address spaces or on different machines. </a:t>
            </a:r>
          </a:p>
          <a:p>
            <a:pPr algn="just"/>
            <a:r>
              <a:rPr lang="en-US" sz="2200" dirty="0"/>
              <a:t>It's </a:t>
            </a:r>
            <a:r>
              <a:rPr lang="en-US" sz="2200" dirty="0">
                <a:solidFill>
                  <a:srgbClr val="FFFF00"/>
                </a:solidFill>
              </a:rPr>
              <a:t>responsible for handling the references to remote objects </a:t>
            </a:r>
            <a:r>
              <a:rPr lang="en-US" sz="2200" dirty="0"/>
              <a:t>and enabling the invocation of methods on those objects as if they were local.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063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4F12-CEAD-BF42-2101-30BCD1C7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452718"/>
            <a:ext cx="9027577" cy="712053"/>
          </a:xfrm>
        </p:spPr>
        <p:txBody>
          <a:bodyPr/>
          <a:lstStyle/>
          <a:p>
            <a:r>
              <a:rPr lang="en-US" sz="3400" dirty="0"/>
              <a:t>Role of the Remote Reference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C5E3-574C-1048-9501-1F85C5EC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7172"/>
            <a:ext cx="9923917" cy="5236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B0F0"/>
                </a:solidFill>
              </a:rPr>
              <a:t>Object Identification: </a:t>
            </a:r>
          </a:p>
          <a:p>
            <a:pPr algn="just"/>
            <a:r>
              <a:rPr lang="en-US" dirty="0"/>
              <a:t>The Remote Reference Layer </a:t>
            </a:r>
            <a:r>
              <a:rPr lang="en-US" dirty="0">
                <a:solidFill>
                  <a:srgbClr val="FFFF00"/>
                </a:solidFill>
              </a:rPr>
              <a:t>provides mechanisms for uniquely identifying remote objects within a distributed system. </a:t>
            </a:r>
          </a:p>
          <a:p>
            <a:pPr algn="just"/>
            <a:r>
              <a:rPr lang="en-US" dirty="0"/>
              <a:t>This typically </a:t>
            </a:r>
            <a:r>
              <a:rPr lang="en-US" dirty="0">
                <a:solidFill>
                  <a:srgbClr val="FFFF00"/>
                </a:solidFill>
              </a:rPr>
              <a:t>involves assigning globally unique identifiers (such as object references or URLs) to remote objects </a:t>
            </a:r>
            <a:r>
              <a:rPr lang="en-US" dirty="0"/>
              <a:t>to facilitate their identification and access.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rgbClr val="00B0F0"/>
                </a:solidFill>
              </a:rPr>
              <a:t>Marshalling and Unmarshalling: </a:t>
            </a:r>
          </a:p>
          <a:p>
            <a:pPr algn="just"/>
            <a:r>
              <a:rPr lang="en-US" dirty="0"/>
              <a:t>Remote method invocation involves passing data and parameters between different address spaces or machines. 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Remote Reference Layer is responsible for marshalling (serializing) method calls and their arguments into a format suitable for transmission over the network and </a:t>
            </a:r>
            <a:r>
              <a:rPr lang="en-US" dirty="0">
                <a:solidFill>
                  <a:srgbClr val="00B0F0"/>
                </a:solidFill>
              </a:rPr>
              <a:t>unmarshalling (deserializing) the received data back into the appropriate form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97544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3C137-5CA9-162F-BD55-046FCC3BD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AA3B-91EC-0C1E-E2D8-87DB368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452718"/>
            <a:ext cx="9027577" cy="712053"/>
          </a:xfrm>
        </p:spPr>
        <p:txBody>
          <a:bodyPr/>
          <a:lstStyle/>
          <a:p>
            <a:r>
              <a:rPr lang="en-US" sz="3400" dirty="0"/>
              <a:t>Role of the Remote Reference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73DE-5129-8DF5-AFFF-487E3EBE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164771"/>
            <a:ext cx="10272259" cy="53884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B0F0"/>
                </a:solidFill>
              </a:rPr>
              <a:t>Remote Object Lookup: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order to invoke methods on remote objects, clients need to obtain references to those objects.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Remote Reference Layer provides mechanisms for clients to look up and obtain references to remote objects</a:t>
            </a:r>
            <a:r>
              <a:rPr lang="en-US" dirty="0"/>
              <a:t>, typically using registries or naming services.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rgbClr val="00B0F0"/>
                </a:solidFill>
              </a:rPr>
              <a:t>Stubs and Skeletons: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some distributed systems, the Remote Reference Layer uses stubs and skeletons to facilitate communication between clients and remote objects.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Stubs on the client-side act as proxies for the remote objects, intercepting method invocations and forwarding them over the network.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Skeletons on the server side receive incoming method invocations, unmarshal them, and dispatch them to the appropriate remote objects.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6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CBE8-9E0A-A5C2-9D48-20DD0DCE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64772"/>
            <a:ext cx="9967459" cy="52405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srgbClr val="00B0F0"/>
                </a:solidFill>
              </a:rPr>
              <a:t>Static Remote Method Invocation: </a:t>
            </a:r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Predefined and fixed interfaces or methods known at compile time</a:t>
            </a:r>
            <a:r>
              <a:rPr lang="en-US" sz="2200" dirty="0"/>
              <a:t>, similar to having a fixed list of contacts or menu items.</a:t>
            </a:r>
          </a:p>
          <a:p>
            <a:pPr algn="just"/>
            <a:endParaRPr lang="en-US" sz="2200" dirty="0"/>
          </a:p>
          <a:p>
            <a:pPr marL="0" indent="0" algn="just">
              <a:buNone/>
            </a:pPr>
            <a:r>
              <a:rPr lang="en-US" sz="2200" b="1" dirty="0">
                <a:solidFill>
                  <a:srgbClr val="00B0F0"/>
                </a:solidFill>
              </a:rPr>
              <a:t>Example: Phone Contacts List</a:t>
            </a:r>
          </a:p>
          <a:p>
            <a:pPr algn="just"/>
            <a:r>
              <a:rPr lang="en-US" sz="2200" b="1" dirty="0">
                <a:solidFill>
                  <a:srgbClr val="00B0F0"/>
                </a:solidFill>
              </a:rPr>
              <a:t> </a:t>
            </a:r>
            <a:r>
              <a:rPr lang="en-US" sz="2200" dirty="0"/>
              <a:t>Think of </a:t>
            </a:r>
            <a:r>
              <a:rPr lang="en-US" sz="2200" dirty="0">
                <a:solidFill>
                  <a:srgbClr val="FFFF00"/>
                </a:solidFill>
              </a:rPr>
              <a:t>your phone's contact list as a static RMI scenario</a:t>
            </a:r>
            <a:r>
              <a:rPr lang="en-US" sz="2200" dirty="0"/>
              <a:t>. You have a </a:t>
            </a:r>
            <a:r>
              <a:rPr lang="en-US" sz="2200" dirty="0">
                <a:solidFill>
                  <a:srgbClr val="FFFF00"/>
                </a:solidFill>
              </a:rPr>
              <a:t>predefined list of contacts with their phone numbers saved </a:t>
            </a:r>
            <a:r>
              <a:rPr lang="en-US" sz="2200" dirty="0"/>
              <a:t>in your phone. </a:t>
            </a:r>
          </a:p>
          <a:p>
            <a:pPr algn="just"/>
            <a:r>
              <a:rPr lang="en-US" sz="2200" dirty="0"/>
              <a:t>You can call or message them directly because </a:t>
            </a:r>
            <a:r>
              <a:rPr lang="en-US" sz="2200" dirty="0">
                <a:solidFill>
                  <a:srgbClr val="FFFF00"/>
                </a:solidFill>
              </a:rPr>
              <a:t>you know their contact details beforehand. </a:t>
            </a:r>
          </a:p>
          <a:p>
            <a:pPr algn="just"/>
            <a:r>
              <a:rPr lang="en-US" sz="2200" dirty="0"/>
              <a:t>This is similar to how static RMI works, where the remote interface (contact details) is predefined at compile time.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B3B0D4-0480-4FC3-B31F-0079FB1A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452718"/>
            <a:ext cx="9027577" cy="712053"/>
          </a:xfrm>
        </p:spPr>
        <p:txBody>
          <a:bodyPr/>
          <a:lstStyle/>
          <a:p>
            <a:r>
              <a:rPr lang="en-US" sz="3400" dirty="0"/>
              <a:t>Static and Dynamic RMI</a:t>
            </a:r>
          </a:p>
        </p:txBody>
      </p:sp>
    </p:spTree>
    <p:extLst>
      <p:ext uri="{BB962C8B-B14F-4D97-AF65-F5344CB8AC3E}">
        <p14:creationId xmlns:p14="http://schemas.microsoft.com/office/powerpoint/2010/main" val="61259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DE30-82EC-B02B-2F00-32D10CA59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4D9-DA16-92C1-B721-E1084FBE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64772"/>
            <a:ext cx="10304917" cy="54755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srgbClr val="00B0F0"/>
                </a:solidFill>
              </a:rPr>
              <a:t>Dynamic RMI: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00"/>
                </a:solidFill>
              </a:rPr>
              <a:t>Interfaces or methods that can change or be discovered dynamically at runtime</a:t>
            </a:r>
            <a:r>
              <a:rPr lang="en-US" sz="2200" dirty="0"/>
              <a:t>, similar to dynamically adding or removing contacts from your phone or discovering new products in an online marketplace.</a:t>
            </a:r>
            <a:endParaRPr lang="en-US" sz="2200" b="1" dirty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B0F0"/>
                </a:solidFill>
              </a:rPr>
              <a:t>Example: Online Marketplace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Imagine an </a:t>
            </a:r>
            <a:r>
              <a:rPr lang="en-US" sz="2200" dirty="0">
                <a:solidFill>
                  <a:srgbClr val="FFFF00"/>
                </a:solidFill>
              </a:rPr>
              <a:t>online marketplace where different sellers offer various products for sale.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As a </a:t>
            </a:r>
            <a:r>
              <a:rPr lang="en-US" sz="2200" dirty="0">
                <a:solidFill>
                  <a:srgbClr val="FFFF00"/>
                </a:solidFill>
              </a:rPr>
              <a:t>buyer, you can search for products dynamically </a:t>
            </a:r>
            <a:r>
              <a:rPr lang="en-US" sz="2200" dirty="0"/>
              <a:t>based on your preferences.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00"/>
                </a:solidFill>
              </a:rPr>
              <a:t>Sellers can dynamically list new products</a:t>
            </a:r>
            <a:r>
              <a:rPr lang="en-US" sz="2200" dirty="0"/>
              <a:t>, and buyers can dynamically discover and purchase them.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This is similar to dynamic RMI, where services (products) are dynamically added and discovered at runtime.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67FFA2-AD41-ECA6-C1CA-3643D96A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452718"/>
            <a:ext cx="9027577" cy="712053"/>
          </a:xfrm>
        </p:spPr>
        <p:txBody>
          <a:bodyPr/>
          <a:lstStyle/>
          <a:p>
            <a:r>
              <a:rPr lang="en-US" sz="3400" dirty="0"/>
              <a:t>Static and Dynamic RMI</a:t>
            </a:r>
          </a:p>
        </p:txBody>
      </p:sp>
    </p:spTree>
    <p:extLst>
      <p:ext uri="{BB962C8B-B14F-4D97-AF65-F5344CB8AC3E}">
        <p14:creationId xmlns:p14="http://schemas.microsoft.com/office/powerpoint/2010/main" val="256554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E4-18A8-7EAC-4455-4943F6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452718"/>
            <a:ext cx="9125548" cy="799139"/>
          </a:xfrm>
        </p:spPr>
        <p:txBody>
          <a:bodyPr/>
          <a:lstStyle/>
          <a:p>
            <a:r>
              <a:rPr lang="en-US" sz="3400" dirty="0"/>
              <a:t>Extended Remote Procedure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072B-82B3-6FF3-5D83-3DB91CE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611086"/>
            <a:ext cx="10091057" cy="4223657"/>
          </a:xfrm>
        </p:spPr>
        <p:txBody>
          <a:bodyPr/>
          <a:lstStyle/>
          <a:p>
            <a:pPr algn="just"/>
            <a:r>
              <a:rPr lang="en-US" sz="2200" dirty="0"/>
              <a:t>Is a communication model where the </a:t>
            </a:r>
            <a:r>
              <a:rPr lang="en-US" sz="2200" dirty="0">
                <a:solidFill>
                  <a:srgbClr val="FFFF00"/>
                </a:solidFill>
              </a:rPr>
              <a:t>client sends a request to a server and doesn't wait for an immediate response. </a:t>
            </a:r>
          </a:p>
          <a:p>
            <a:pPr algn="just"/>
            <a:r>
              <a:rPr lang="en-US" sz="2200" dirty="0"/>
              <a:t>Instead of blocking and waiting for the server to process the request and return a result, the </a:t>
            </a:r>
            <a:r>
              <a:rPr lang="en-US" sz="2200" dirty="0">
                <a:solidFill>
                  <a:srgbClr val="FFFF00"/>
                </a:solidFill>
              </a:rPr>
              <a:t>client is free to perform other tasks or handle other requests. </a:t>
            </a:r>
          </a:p>
          <a:p>
            <a:pPr algn="just"/>
            <a:r>
              <a:rPr lang="en-US" sz="2200" dirty="0"/>
              <a:t>The server processes the request independently, and </a:t>
            </a:r>
            <a:r>
              <a:rPr lang="en-US" sz="2200" dirty="0">
                <a:solidFill>
                  <a:srgbClr val="FFFF00"/>
                </a:solidFill>
              </a:rPr>
              <a:t>when the operation is complete, it notifies the client, often via a callback or some other mechanism.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738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F3CB-F575-8997-4BFA-EFB4666D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452719"/>
            <a:ext cx="8669709" cy="624967"/>
          </a:xfrm>
        </p:spPr>
        <p:txBody>
          <a:bodyPr/>
          <a:lstStyle/>
          <a:p>
            <a:r>
              <a:rPr lang="en-US" sz="3400" dirty="0"/>
              <a:t>Extended Remote Procedure Call</a:t>
            </a:r>
          </a:p>
        </p:txBody>
      </p:sp>
      <p:pic>
        <p:nvPicPr>
          <p:cNvPr id="4" name="Picture 3" descr="A close-up of a call center&#10;&#10;Description automatically generated">
            <a:extLst>
              <a:ext uri="{FF2B5EF4-FFF2-40B4-BE49-F238E27FC236}">
                <a16:creationId xmlns:a16="http://schemas.microsoft.com/office/drawing/2014/main" id="{0251F265-AA44-CDF4-9C55-557647840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502229"/>
            <a:ext cx="9429750" cy="3441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A20F74-FE5D-08CD-7B46-F695A0F587D4}"/>
              </a:ext>
            </a:extLst>
          </p:cNvPr>
          <p:cNvSpPr/>
          <p:nvPr/>
        </p:nvSpPr>
        <p:spPr>
          <a:xfrm>
            <a:off x="1796143" y="5226502"/>
            <a:ext cx="8752114" cy="749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lphaLcPeriod"/>
            </a:pPr>
            <a:r>
              <a:rPr lang="en-US" dirty="0"/>
              <a:t>The interaction between client and server in a traditional RPC. </a:t>
            </a:r>
          </a:p>
          <a:p>
            <a:pPr marL="342900" indent="-342900" algn="ctr">
              <a:buAutoNum type="alphaLcPeriod"/>
            </a:pPr>
            <a:r>
              <a:rPr lang="en-US" dirty="0"/>
              <a:t>The interaction using asynchronous RPC. </a:t>
            </a:r>
          </a:p>
        </p:txBody>
      </p:sp>
    </p:spTree>
    <p:extLst>
      <p:ext uri="{BB962C8B-B14F-4D97-AF65-F5344CB8AC3E}">
        <p14:creationId xmlns:p14="http://schemas.microsoft.com/office/powerpoint/2010/main" val="125622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F3CB-F575-8997-4BFA-EFB4666D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452719"/>
            <a:ext cx="8669709" cy="624967"/>
          </a:xfrm>
        </p:spPr>
        <p:txBody>
          <a:bodyPr/>
          <a:lstStyle/>
          <a:p>
            <a:r>
              <a:rPr lang="en-US" sz="3600" dirty="0"/>
              <a:t>DCE RPC (writing Client-Server)</a:t>
            </a:r>
            <a:endParaRPr lang="en-US" sz="3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20F74-FE5D-08CD-7B46-F695A0F587D4}"/>
              </a:ext>
            </a:extLst>
          </p:cNvPr>
          <p:cNvSpPr/>
          <p:nvPr/>
        </p:nvSpPr>
        <p:spPr>
          <a:xfrm>
            <a:off x="3276599" y="5923189"/>
            <a:ext cx="6357257" cy="444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Steps in writing a client and a server in DCE RPC.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11091-C077-ADB6-6041-DFD41F41F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4" y="1219200"/>
            <a:ext cx="84037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5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E4-18A8-7EAC-4455-4943F6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446314"/>
            <a:ext cx="9125548" cy="642257"/>
          </a:xfrm>
        </p:spPr>
        <p:txBody>
          <a:bodyPr/>
          <a:lstStyle/>
          <a:p>
            <a:r>
              <a:rPr lang="en-US" dirty="0"/>
              <a:t>DCE Remote Procedure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072B-82B3-6FF3-5D83-3DB91CE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415143"/>
            <a:ext cx="10091057" cy="489857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dirty="0">
                <a:solidFill>
                  <a:srgbClr val="FFFF00"/>
                </a:solidFill>
              </a:rPr>
              <a:t>Define the Interface:</a:t>
            </a:r>
          </a:p>
          <a:p>
            <a:pPr algn="just"/>
            <a:r>
              <a:rPr lang="en-US" sz="2200" dirty="0"/>
              <a:t>Begin by </a:t>
            </a:r>
            <a:r>
              <a:rPr lang="en-US" sz="2200" b="1" dirty="0">
                <a:solidFill>
                  <a:srgbClr val="00B0F0"/>
                </a:solidFill>
              </a:rPr>
              <a:t>defining the interface in the Interface Definition Language </a:t>
            </a:r>
            <a:r>
              <a:rPr lang="en-US" sz="2200" dirty="0"/>
              <a:t>(IDL). </a:t>
            </a:r>
          </a:p>
          <a:p>
            <a:pPr algn="just"/>
            <a:r>
              <a:rPr lang="en-US" sz="2200" dirty="0"/>
              <a:t>This is where you specify the procedures that the client and server will use. Save it with a </a:t>
            </a:r>
            <a:r>
              <a:rPr lang="en-US" sz="2200" b="1" dirty="0">
                <a:solidFill>
                  <a:srgbClr val="FFFF00"/>
                </a:solidFill>
              </a:rPr>
              <a:t>“.</a:t>
            </a:r>
            <a:r>
              <a:rPr lang="en-US" sz="2200" b="1" dirty="0" err="1">
                <a:solidFill>
                  <a:srgbClr val="FFFF00"/>
                </a:solidFill>
              </a:rPr>
              <a:t>idl</a:t>
            </a:r>
            <a:r>
              <a:rPr lang="en-US" sz="2200" b="1" dirty="0">
                <a:solidFill>
                  <a:srgbClr val="FFFF00"/>
                </a:solidFill>
              </a:rPr>
              <a:t>” </a:t>
            </a:r>
            <a:r>
              <a:rPr lang="en-US" sz="2200" dirty="0"/>
              <a:t>extension.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b="1" dirty="0">
                <a:solidFill>
                  <a:srgbClr val="FFFF00"/>
                </a:solidFill>
              </a:rPr>
              <a:t>Compile the IDL:</a:t>
            </a:r>
          </a:p>
          <a:p>
            <a:pPr algn="just"/>
            <a:r>
              <a:rPr lang="en-US" sz="2200" dirty="0"/>
              <a:t>Use the </a:t>
            </a:r>
            <a:r>
              <a:rPr lang="en-US" sz="2200" b="1" dirty="0">
                <a:solidFill>
                  <a:srgbClr val="00B0F0"/>
                </a:solidFill>
              </a:rPr>
              <a:t>DCE IDL compiler to generate client and server stubs </a:t>
            </a:r>
            <a:r>
              <a:rPr lang="en-US" sz="2200" dirty="0"/>
              <a:t>from your IDL file.</a:t>
            </a:r>
          </a:p>
        </p:txBody>
      </p:sp>
    </p:spTree>
    <p:extLst>
      <p:ext uri="{BB962C8B-B14F-4D97-AF65-F5344CB8AC3E}">
        <p14:creationId xmlns:p14="http://schemas.microsoft.com/office/powerpoint/2010/main" val="187284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F3CB-F575-8997-4BFA-EFB4666D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14" y="452719"/>
            <a:ext cx="8080520" cy="624967"/>
          </a:xfrm>
        </p:spPr>
        <p:txBody>
          <a:bodyPr/>
          <a:lstStyle/>
          <a:p>
            <a:r>
              <a:rPr lang="en-US" sz="3600" dirty="0"/>
              <a:t>DCE RPC (Client-Server Binding)</a:t>
            </a:r>
            <a:endParaRPr lang="en-US" sz="3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20F74-FE5D-08CD-7B46-F695A0F587D4}"/>
              </a:ext>
            </a:extLst>
          </p:cNvPr>
          <p:cNvSpPr/>
          <p:nvPr/>
        </p:nvSpPr>
        <p:spPr>
          <a:xfrm>
            <a:off x="3276599" y="5923189"/>
            <a:ext cx="6357257" cy="444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Client-to-server binding in DCE</a:t>
            </a:r>
          </a:p>
        </p:txBody>
      </p:sp>
      <p:pic>
        <p:nvPicPr>
          <p:cNvPr id="4" name="Picture 3" descr="A diagram of a server&#10;&#10;Description automatically generated">
            <a:extLst>
              <a:ext uri="{FF2B5EF4-FFF2-40B4-BE49-F238E27FC236}">
                <a16:creationId xmlns:a16="http://schemas.microsoft.com/office/drawing/2014/main" id="{772CB021-6715-5A54-054A-A04428DEA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1578430"/>
            <a:ext cx="842554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1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898E-5E1A-8AD7-E574-9F0B3D81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452718"/>
            <a:ext cx="9103777" cy="777368"/>
          </a:xfrm>
        </p:spPr>
        <p:txBody>
          <a:bodyPr/>
          <a:lstStyle/>
          <a:p>
            <a:r>
              <a:rPr lang="en-US" sz="4400" dirty="0"/>
              <a:t>Remote object Invocation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5503-D9B5-7F97-4E40-EF56AF74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0456"/>
            <a:ext cx="10326688" cy="4924826"/>
          </a:xfrm>
        </p:spPr>
        <p:txBody>
          <a:bodyPr/>
          <a:lstStyle/>
          <a:p>
            <a:pPr algn="just"/>
            <a:r>
              <a:rPr lang="en-US" sz="2200" dirty="0"/>
              <a:t>Remote Object Invocation (ROI) </a:t>
            </a:r>
            <a:r>
              <a:rPr lang="en-US" sz="2200" dirty="0">
                <a:solidFill>
                  <a:srgbClr val="FFFF00"/>
                </a:solidFill>
              </a:rPr>
              <a:t>refers to the process of invoking methods or functions on objects that reside in a different address space or on a remote machine. </a:t>
            </a:r>
          </a:p>
          <a:p>
            <a:pPr algn="just"/>
            <a:r>
              <a:rPr lang="en-US" sz="2200" dirty="0"/>
              <a:t>In simpler terms, </a:t>
            </a:r>
            <a:r>
              <a:rPr lang="en-US" sz="2200" dirty="0">
                <a:solidFill>
                  <a:srgbClr val="FFFF00"/>
                </a:solidFill>
              </a:rPr>
              <a:t>it's a mechanism that allows you to call methods on objects that are not co-located with the calling code.</a:t>
            </a:r>
          </a:p>
          <a:p>
            <a:pPr algn="just"/>
            <a:r>
              <a:rPr lang="en-US" sz="2200" dirty="0"/>
              <a:t>Example:  </a:t>
            </a:r>
            <a:r>
              <a:rPr lang="en-US" sz="2200" b="1" dirty="0">
                <a:solidFill>
                  <a:srgbClr val="00B0F0"/>
                </a:solidFill>
              </a:rPr>
              <a:t>Remote Method Invocation (RMI) </a:t>
            </a:r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Mobile banking application on your smartphone. </a:t>
            </a:r>
          </a:p>
          <a:p>
            <a:pPr algn="just"/>
            <a:r>
              <a:rPr lang="en-US" sz="2200" dirty="0"/>
              <a:t>When you </a:t>
            </a:r>
            <a:r>
              <a:rPr lang="en-US" sz="2200" dirty="0">
                <a:solidFill>
                  <a:srgbClr val="FFFF00"/>
                </a:solidFill>
              </a:rPr>
              <a:t>log in and check your account balance</a:t>
            </a:r>
            <a:r>
              <a:rPr lang="en-US" sz="2200" dirty="0"/>
              <a:t>, the app needs to retrieve your account information from a remote server.</a:t>
            </a:r>
          </a:p>
          <a:p>
            <a:pPr algn="just"/>
            <a:r>
              <a:rPr lang="en-US" sz="2200" dirty="0"/>
              <a:t>In this scenario, </a:t>
            </a:r>
            <a:r>
              <a:rPr lang="en-US" sz="2200" dirty="0">
                <a:solidFill>
                  <a:srgbClr val="FFFF00"/>
                </a:solidFill>
              </a:rPr>
              <a:t>the remote object invocation mechanism allows the client (your mobile banking app) to interact with objects (account data) residing on a remote server. </a:t>
            </a:r>
          </a:p>
        </p:txBody>
      </p:sp>
    </p:spTree>
    <p:extLst>
      <p:ext uri="{BB962C8B-B14F-4D97-AF65-F5344CB8AC3E}">
        <p14:creationId xmlns:p14="http://schemas.microsoft.com/office/powerpoint/2010/main" val="145167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2896-48DE-7100-68E2-4F216663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367259" cy="777368"/>
          </a:xfrm>
        </p:spPr>
        <p:txBody>
          <a:bodyPr/>
          <a:lstStyle/>
          <a:p>
            <a:r>
              <a:rPr lang="en-US" sz="4000" dirty="0"/>
              <a:t>Remote Method Invocation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52F-D398-106C-A357-13A165E4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6030"/>
            <a:ext cx="9967459" cy="5127170"/>
          </a:xfrm>
        </p:spPr>
        <p:txBody>
          <a:bodyPr/>
          <a:lstStyle/>
          <a:p>
            <a:pPr algn="just"/>
            <a:r>
              <a:rPr lang="en-US" sz="2200" dirty="0"/>
              <a:t>Remote Method Invocation (RMI) is </a:t>
            </a:r>
            <a:r>
              <a:rPr lang="en-US" sz="2200" dirty="0">
                <a:solidFill>
                  <a:srgbClr val="FFFF00"/>
                </a:solidFill>
              </a:rPr>
              <a:t>a mechanism in Java that allows a Java program to invoke methods on objects that reside in a different Java Virtual Machine (JVM), typically on a remote server. </a:t>
            </a:r>
          </a:p>
          <a:p>
            <a:pPr algn="just"/>
            <a:endParaRPr lang="en-US" sz="2200" dirty="0">
              <a:solidFill>
                <a:srgbClr val="FFFF00"/>
              </a:solidFill>
            </a:endParaRPr>
          </a:p>
          <a:p>
            <a:pPr algn="just"/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338657-0483-924F-9BF8-1E67040BA5E1}"/>
              </a:ext>
            </a:extLst>
          </p:cNvPr>
          <p:cNvSpPr/>
          <p:nvPr/>
        </p:nvSpPr>
        <p:spPr>
          <a:xfrm>
            <a:off x="3875315" y="5923189"/>
            <a:ext cx="4942114" cy="401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Method Invocation Architecture</a:t>
            </a:r>
          </a:p>
        </p:txBody>
      </p:sp>
      <p:pic>
        <p:nvPicPr>
          <p:cNvPr id="8" name="Picture 7" descr="A diagram of a remote reference layer&#10;&#10;Description automatically generated">
            <a:extLst>
              <a:ext uri="{FF2B5EF4-FFF2-40B4-BE49-F238E27FC236}">
                <a16:creationId xmlns:a16="http://schemas.microsoft.com/office/drawing/2014/main" id="{63952F9D-B6AD-63A0-0DFA-6338AE81F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14" y="2601686"/>
            <a:ext cx="6379029" cy="31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9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23415-52D4-2681-ECFF-B742284C8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A671-C922-86ED-8FFE-2B881900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367259" cy="777368"/>
          </a:xfrm>
        </p:spPr>
        <p:txBody>
          <a:bodyPr/>
          <a:lstStyle/>
          <a:p>
            <a:r>
              <a:rPr lang="en-US" sz="4000" dirty="0"/>
              <a:t>Remote Method Invocation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1C61-0545-C158-2C7C-B721B45B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6030"/>
            <a:ext cx="9967459" cy="5127170"/>
          </a:xfrm>
        </p:spPr>
        <p:txBody>
          <a:bodyPr/>
          <a:lstStyle/>
          <a:p>
            <a:pPr algn="just"/>
            <a:r>
              <a:rPr lang="en-US" sz="2200" dirty="0">
                <a:solidFill>
                  <a:srgbClr val="FFFF00"/>
                </a:solidFill>
              </a:rPr>
              <a:t>Binding</a:t>
            </a:r>
            <a:r>
              <a:rPr lang="en-US" sz="2200" dirty="0"/>
              <a:t> an RMI client to an RMI server </a:t>
            </a:r>
            <a:r>
              <a:rPr lang="en-US" sz="2200" dirty="0">
                <a:solidFill>
                  <a:srgbClr val="FFFF00"/>
                </a:solidFill>
              </a:rPr>
              <a:t>involves establishing a connection between the client and the server and then looking up the remote object on the server side.</a:t>
            </a:r>
          </a:p>
          <a:p>
            <a:pPr algn="just"/>
            <a:endParaRPr lang="en-US" sz="2200" dirty="0">
              <a:solidFill>
                <a:srgbClr val="FFFF00"/>
              </a:solidFill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8A4652AB-3FD3-2514-F771-9C1DB80C3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2677886"/>
            <a:ext cx="6041572" cy="3102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8407B2-3914-606C-8ED3-72D27C79E7AB}"/>
              </a:ext>
            </a:extLst>
          </p:cNvPr>
          <p:cNvSpPr/>
          <p:nvPr/>
        </p:nvSpPr>
        <p:spPr>
          <a:xfrm>
            <a:off x="3875315" y="5923189"/>
            <a:ext cx="4942114" cy="401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a client to a server</a:t>
            </a:r>
          </a:p>
        </p:txBody>
      </p:sp>
    </p:spTree>
    <p:extLst>
      <p:ext uri="{BB962C8B-B14F-4D97-AF65-F5344CB8AC3E}">
        <p14:creationId xmlns:p14="http://schemas.microsoft.com/office/powerpoint/2010/main" val="3557096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819</TotalTime>
  <Words>978</Words>
  <Application>Microsoft Office PowerPoint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Wingdings</vt:lpstr>
      <vt:lpstr>Wingdings 3</vt:lpstr>
      <vt:lpstr>Ion</vt:lpstr>
      <vt:lpstr>Chapter 2</vt:lpstr>
      <vt:lpstr>Extended Remote Procedure Call</vt:lpstr>
      <vt:lpstr>Extended Remote Procedure Call</vt:lpstr>
      <vt:lpstr>DCE RPC (writing Client-Server)</vt:lpstr>
      <vt:lpstr>DCE Remote Procedure Call</vt:lpstr>
      <vt:lpstr>DCE RPC (Client-Server Binding)</vt:lpstr>
      <vt:lpstr>Remote object Invocation</vt:lpstr>
      <vt:lpstr>Remote Method Invocation</vt:lpstr>
      <vt:lpstr>Remote Method Invocation</vt:lpstr>
      <vt:lpstr>Remote object Invocation</vt:lpstr>
      <vt:lpstr>Remote object Invocation</vt:lpstr>
      <vt:lpstr>Role of the Remote Reference Layer</vt:lpstr>
      <vt:lpstr>Role of the Remote Reference Layer</vt:lpstr>
      <vt:lpstr>Static and Dynamic RMI</vt:lpstr>
      <vt:lpstr>Static and Dynamic RMI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Sunil Ghane</dc:creator>
  <cp:lastModifiedBy>Sunil Ghane</cp:lastModifiedBy>
  <cp:revision>100</cp:revision>
  <dcterms:created xsi:type="dcterms:W3CDTF">2024-02-04T14:30:54Z</dcterms:created>
  <dcterms:modified xsi:type="dcterms:W3CDTF">2024-02-09T08:36:27Z</dcterms:modified>
</cp:coreProperties>
</file>