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4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90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C893-59B5-4A9D-B39D-2F383441699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3C0F-DF5D-4F18-AA7E-10404AF7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3C0F-DF5D-4F18-AA7E-10404AF75C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24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3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36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02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6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AB07A-0236-0AD6-90F3-3EEFF17608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719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BB782-04A6-93A7-9439-D0993D65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10380"/>
          </a:xfrm>
        </p:spPr>
        <p:txBody>
          <a:bodyPr>
            <a:normAutofit/>
          </a:bodyPr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ABAE6-F82D-5E4F-A449-6CFFC466C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485" y="4060371"/>
            <a:ext cx="8598127" cy="945601"/>
          </a:xfrm>
        </p:spPr>
        <p:txBody>
          <a:bodyPr>
            <a:normAutofit/>
          </a:bodyPr>
          <a:lstStyle/>
          <a:p>
            <a:r>
              <a:rPr lang="en-US" sz="3400" b="1" i="1" dirty="0">
                <a:solidFill>
                  <a:srgbClr val="FFFF00"/>
                </a:solidFill>
              </a:rPr>
              <a:t>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677331" cy="4863547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Flexibility</a:t>
            </a:r>
          </a:p>
          <a:p>
            <a:pPr algn="just"/>
            <a:r>
              <a:rPr lang="en-IN" dirty="0" smtClean="0"/>
              <a:t>IPC protocol of message passing </a:t>
            </a:r>
            <a:r>
              <a:rPr lang="en-IN" dirty="0" smtClean="0">
                <a:solidFill>
                  <a:srgbClr val="00B0F0"/>
                </a:solidFill>
              </a:rPr>
              <a:t>system must be flexible enough to cater the various needs of different applications.</a:t>
            </a:r>
          </a:p>
          <a:p>
            <a:pPr algn="just"/>
            <a:r>
              <a:rPr lang="en-GB" dirty="0"/>
              <a:t>A flexible message passing system would enable these nodes to communicate in a way that </a:t>
            </a:r>
            <a:r>
              <a:rPr lang="en-GB" dirty="0">
                <a:solidFill>
                  <a:srgbClr val="00B0F0"/>
                </a:solidFill>
              </a:rPr>
              <a:t>adapts to changing conditions, such as network latency, node failures, or varying message formats.</a:t>
            </a:r>
            <a:endParaRPr lang="en-IN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rgbClr val="FFFF00"/>
                </a:solidFill>
              </a:rPr>
              <a:t>Example: </a:t>
            </a:r>
            <a:r>
              <a:rPr lang="en-IN" dirty="0"/>
              <a:t>consider a cloud-based e-commerce platform</a:t>
            </a:r>
            <a:endParaRPr lang="en-IN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/>
              <a:t>let's say there's a </a:t>
            </a:r>
            <a:r>
              <a:rPr lang="en-GB" dirty="0">
                <a:solidFill>
                  <a:srgbClr val="FFFF00"/>
                </a:solidFill>
              </a:rPr>
              <a:t>sudden surge in traffic due to a promotional event</a:t>
            </a:r>
            <a:r>
              <a:rPr lang="en-GB" dirty="0"/>
              <a:t>, causing delays in the inventory management service. </a:t>
            </a:r>
            <a:endParaRPr lang="en-GB" dirty="0" smtClean="0"/>
          </a:p>
          <a:p>
            <a:pPr algn="just"/>
            <a:r>
              <a:rPr lang="en-GB" dirty="0" smtClean="0"/>
              <a:t>In </a:t>
            </a:r>
            <a:r>
              <a:rPr lang="en-GB" dirty="0"/>
              <a:t>this situation, a </a:t>
            </a:r>
            <a:r>
              <a:rPr lang="en-GB" dirty="0">
                <a:solidFill>
                  <a:srgbClr val="FFFF00"/>
                </a:solidFill>
              </a:rPr>
              <a:t>flexible message passing system would allow the order processing service to detect the slowdown and automatically adjust its messaging strategy.</a:t>
            </a:r>
            <a:endParaRPr lang="en-IN" dirty="0" smtClean="0">
              <a:solidFill>
                <a:srgbClr val="FFFF00"/>
              </a:solidFill>
            </a:endParaRPr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4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895993" cy="48635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Security</a:t>
            </a:r>
          </a:p>
          <a:p>
            <a:pPr algn="just"/>
            <a:r>
              <a:rPr lang="en-GB" dirty="0"/>
              <a:t>A secure message passing system is essential for safeguarding sensitive information and preventing unauthorized access or </a:t>
            </a:r>
            <a:r>
              <a:rPr lang="en-GB" dirty="0" smtClean="0"/>
              <a:t>tampering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Secure communication include:</a:t>
            </a:r>
          </a:p>
          <a:p>
            <a:pPr algn="just"/>
            <a:r>
              <a:rPr lang="en-GB" dirty="0" smtClean="0">
                <a:solidFill>
                  <a:srgbClr val="00B0F0"/>
                </a:solidFill>
              </a:rPr>
              <a:t>Authentication of the receiver(s) of message by sender</a:t>
            </a:r>
          </a:p>
          <a:p>
            <a:pPr algn="just"/>
            <a:r>
              <a:rPr lang="en-GB" dirty="0">
                <a:solidFill>
                  <a:srgbClr val="00B0F0"/>
                </a:solidFill>
              </a:rPr>
              <a:t>Authentication of the </a:t>
            </a:r>
            <a:r>
              <a:rPr lang="en-GB" dirty="0" smtClean="0">
                <a:solidFill>
                  <a:srgbClr val="00B0F0"/>
                </a:solidFill>
              </a:rPr>
              <a:t>sender of a message by </a:t>
            </a:r>
            <a:r>
              <a:rPr lang="en-GB" dirty="0">
                <a:solidFill>
                  <a:srgbClr val="00B0F0"/>
                </a:solidFill>
              </a:rPr>
              <a:t>receiver(s</a:t>
            </a:r>
            <a:r>
              <a:rPr lang="en-GB" dirty="0" smtClean="0">
                <a:solidFill>
                  <a:srgbClr val="00B0F0"/>
                </a:solidFill>
              </a:rPr>
              <a:t>)</a:t>
            </a:r>
          </a:p>
          <a:p>
            <a:pPr algn="just"/>
            <a:r>
              <a:rPr lang="en-GB" dirty="0" smtClean="0">
                <a:solidFill>
                  <a:srgbClr val="00B0F0"/>
                </a:solidFill>
              </a:rPr>
              <a:t>Encryption of message before sending it over the network. 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IN" dirty="0" smtClean="0">
                <a:solidFill>
                  <a:srgbClr val="FFFF00"/>
                </a:solidFill>
              </a:rPr>
              <a:t>Example: </a:t>
            </a:r>
            <a:r>
              <a:rPr lang="en-IN" dirty="0"/>
              <a:t>H</a:t>
            </a:r>
            <a:r>
              <a:rPr lang="en-IN" dirty="0" smtClean="0"/>
              <a:t>ealthcare </a:t>
            </a:r>
            <a:r>
              <a:rPr lang="en-IN" dirty="0"/>
              <a:t>application</a:t>
            </a:r>
            <a:endParaRPr lang="en-IN" dirty="0" smtClean="0"/>
          </a:p>
          <a:p>
            <a:pPr algn="just"/>
            <a:r>
              <a:rPr lang="en-GB" dirty="0"/>
              <a:t>Without a secure message passing system, sensitive patient information transmitted between these components could be intercepted by malicious actors</a:t>
            </a:r>
            <a:endParaRPr lang="en-IN" dirty="0" smtClean="0"/>
          </a:p>
          <a:p>
            <a:pPr algn="just"/>
            <a:endParaRPr lang="en-IN" dirty="0" smtClean="0">
              <a:solidFill>
                <a:srgbClr val="FFFF00"/>
              </a:solidFill>
            </a:endParaRPr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81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5"/>
            <a:ext cx="9895993" cy="44726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Portability</a:t>
            </a:r>
          </a:p>
          <a:p>
            <a:pPr algn="just"/>
            <a:r>
              <a:rPr lang="en-GB" dirty="0"/>
              <a:t>A portable message passing system is vital because </a:t>
            </a:r>
            <a:r>
              <a:rPr lang="en-GB" dirty="0">
                <a:solidFill>
                  <a:srgbClr val="00B0F0"/>
                </a:solidFill>
              </a:rPr>
              <a:t>it enables seamless communication across different platforms, devices, and environments, ensuring interoperability and flexibility</a:t>
            </a:r>
            <a:r>
              <a:rPr lang="en-GB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GB" dirty="0" smtClean="0"/>
              <a:t>Two different aspects of portability in message passing system: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Message passing system should itself portable</a:t>
            </a:r>
            <a:r>
              <a:rPr lang="en-GB" dirty="0" smtClean="0"/>
              <a:t> i.e. it should easily construct new IPC facility on another system by reusing basic design of existing message passing system.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Primitives of the IPC protocols of the message passing system should be portable</a:t>
            </a:r>
            <a:r>
              <a:rPr lang="en-GB" dirty="0" smtClean="0"/>
              <a:t>. (heterogeneity) </a:t>
            </a:r>
          </a:p>
          <a:p>
            <a:pPr algn="just"/>
            <a:endParaRPr lang="en-GB" dirty="0"/>
          </a:p>
          <a:p>
            <a:pPr algn="just"/>
            <a:endParaRPr lang="en-IN" dirty="0" smtClean="0">
              <a:solidFill>
                <a:srgbClr val="FFFF00"/>
              </a:solidFill>
            </a:endParaRPr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24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Issues in IPC by message passing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5218"/>
            <a:ext cx="9683958" cy="4923182"/>
          </a:xfrm>
        </p:spPr>
        <p:txBody>
          <a:bodyPr/>
          <a:lstStyle/>
          <a:p>
            <a:r>
              <a:rPr lang="en-IN" dirty="0" smtClean="0"/>
              <a:t>A message is a block of information formatted by a sending process in such a manner that it is meaningful to the receiving process.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2358886"/>
            <a:ext cx="7724775" cy="28036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70854" y="5367958"/>
            <a:ext cx="5161720" cy="46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 typical message structure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69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Issues in IPC by message passing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4486"/>
            <a:ext cx="9683958" cy="4803913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Address: </a:t>
            </a:r>
            <a:r>
              <a:rPr lang="en-IN" dirty="0" smtClean="0"/>
              <a:t>it contains characters that uniquely identify the sending and receiving process in he network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Sequence number: </a:t>
            </a:r>
            <a:r>
              <a:rPr lang="en-IN" dirty="0" smtClean="0"/>
              <a:t>this is message identifier (ID), used for identifying lost messages and duplicate messages in case of system failure.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FFFF00"/>
                </a:solidFill>
              </a:rPr>
              <a:t>Structural information: it has two parts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Type: </a:t>
            </a:r>
            <a:r>
              <a:rPr lang="en-IN" dirty="0" smtClean="0"/>
              <a:t>specifies whether the data to be passed on to the receiver is included within the message or message only contain pointer to the data.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Number of bytes/elements: </a:t>
            </a:r>
            <a:r>
              <a:rPr lang="en-IN" dirty="0" smtClean="0"/>
              <a:t>specifies the length of variable–size message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0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Issues in IPC by message passing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4486"/>
            <a:ext cx="9683958" cy="4803913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Address: </a:t>
            </a:r>
            <a:r>
              <a:rPr lang="en-IN" dirty="0" smtClean="0"/>
              <a:t>it contains characters that uniquely identify the sending and receiving process in he network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Sequence number: </a:t>
            </a:r>
            <a:r>
              <a:rPr lang="en-IN" dirty="0" smtClean="0"/>
              <a:t>this is message identifier (ID), used for identifying lost messages and duplicate messages in case of system failure.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Structural information: it has two parts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Type: </a:t>
            </a:r>
            <a:r>
              <a:rPr lang="en-IN" dirty="0" smtClean="0"/>
              <a:t>specifies whether the data to be passed on to the receiver is included within the message or message only contain pointer to the data.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Number of bytes/elements: </a:t>
            </a:r>
            <a:r>
              <a:rPr lang="en-IN" dirty="0" smtClean="0"/>
              <a:t>specifies the length of variable–size message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21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Important Issues in design of IPC protocol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5340"/>
            <a:ext cx="9683958" cy="4943060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Who is the sender?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Who is the receiver?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Is there one or many receivers?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Is the message guaranteed to have been accepted by the receiver(s)?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Does the sender need to wait for a reply?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What should be done if node crash or a communication link failure occurs during the course of communication?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What if receive is not ready to accept the message: will the message be discarded or stored in buffer?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In case of buffering, what should be done if buffer is full?</a:t>
            </a:r>
          </a:p>
          <a:p>
            <a:pPr marL="0" indent="0" algn="just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1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Synchronization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5340"/>
            <a:ext cx="9683958" cy="4943060"/>
          </a:xfrm>
        </p:spPr>
        <p:txBody>
          <a:bodyPr/>
          <a:lstStyle/>
          <a:p>
            <a:pPr algn="just"/>
            <a:r>
              <a:rPr lang="en-GB" dirty="0"/>
              <a:t>Synchronization is crucial in message passing systems to </a:t>
            </a:r>
            <a:r>
              <a:rPr lang="en-GB" dirty="0">
                <a:solidFill>
                  <a:srgbClr val="FFFF00"/>
                </a:solidFill>
              </a:rPr>
              <a:t>ensure that communication between processes or threads occurs in a coordinated and orderly manner</a:t>
            </a:r>
            <a:r>
              <a:rPr lang="en-GB" dirty="0"/>
              <a:t>, preventing race conditions, data corruption, and other concurrency-related issues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Semantics used </a:t>
            </a:r>
            <a:r>
              <a:rPr lang="en-GB" dirty="0" smtClean="0"/>
              <a:t>for synchronization may be classified as </a:t>
            </a:r>
            <a:r>
              <a:rPr lang="en-GB" dirty="0" smtClean="0">
                <a:solidFill>
                  <a:srgbClr val="FFFF00"/>
                </a:solidFill>
              </a:rPr>
              <a:t>blocking and non- blocking types.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case of </a:t>
            </a:r>
            <a:r>
              <a:rPr lang="en-IN" dirty="0" smtClean="0">
                <a:solidFill>
                  <a:srgbClr val="FFFF00"/>
                </a:solidFill>
              </a:rPr>
              <a:t>blocking send primitive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C000"/>
                </a:solidFill>
              </a:rPr>
              <a:t>after execution of the send statement, the sending process is blocked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until it receives an acknowledgement from receiver that the message has been received.</a:t>
            </a:r>
          </a:p>
          <a:p>
            <a:pPr algn="just"/>
            <a:r>
              <a:rPr lang="en-IN" dirty="0" smtClean="0"/>
              <a:t>On the other hand, for </a:t>
            </a:r>
            <a:r>
              <a:rPr lang="en-IN" dirty="0" smtClean="0">
                <a:solidFill>
                  <a:srgbClr val="FFC000"/>
                </a:solidFill>
              </a:rPr>
              <a:t>non-blocking send primitive</a:t>
            </a:r>
            <a:r>
              <a:rPr lang="en-IN" dirty="0" smtClean="0"/>
              <a:t>, after execution of send statement, the </a:t>
            </a:r>
            <a:r>
              <a:rPr lang="en-IN" dirty="0" smtClean="0">
                <a:solidFill>
                  <a:srgbClr val="FFC000"/>
                </a:solidFill>
              </a:rPr>
              <a:t>sending process is allowed to proceed with its execution as soon as message has been copied to a buffer.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Synchronization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6435"/>
            <a:ext cx="9683958" cy="4923181"/>
          </a:xfrm>
        </p:spPr>
        <p:txBody>
          <a:bodyPr/>
          <a:lstStyle/>
          <a:p>
            <a:pPr algn="just"/>
            <a:r>
              <a:rPr lang="en-IN" dirty="0" smtClean="0"/>
              <a:t>In case of </a:t>
            </a:r>
            <a:r>
              <a:rPr lang="en-IN" dirty="0" smtClean="0">
                <a:solidFill>
                  <a:srgbClr val="FFFF00"/>
                </a:solidFill>
              </a:rPr>
              <a:t>blocking receive primitive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C000"/>
                </a:solidFill>
              </a:rPr>
              <a:t>after execution of the receive statement, the receiving process is blocked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 smtClean="0"/>
              <a:t>until it receives an a message.</a:t>
            </a:r>
          </a:p>
          <a:p>
            <a:pPr algn="just"/>
            <a:r>
              <a:rPr lang="en-IN" dirty="0" smtClean="0"/>
              <a:t>On the other hand, for </a:t>
            </a:r>
            <a:r>
              <a:rPr lang="en-IN" dirty="0" smtClean="0">
                <a:solidFill>
                  <a:srgbClr val="FFC000"/>
                </a:solidFill>
              </a:rPr>
              <a:t>non-blocking receive primitive</a:t>
            </a:r>
            <a:r>
              <a:rPr lang="en-IN" dirty="0" smtClean="0"/>
              <a:t>, the </a:t>
            </a:r>
            <a:r>
              <a:rPr lang="en-IN" dirty="0" smtClean="0">
                <a:solidFill>
                  <a:srgbClr val="FFFF00"/>
                </a:solidFill>
              </a:rPr>
              <a:t>receiving process is allowed to proceed with its execution after execution of receive statement, which returns the control almost immediately just after telling the kernel where the message buffer is.</a:t>
            </a:r>
          </a:p>
          <a:p>
            <a:pPr algn="just"/>
            <a:r>
              <a:rPr lang="en-IN" dirty="0" smtClean="0"/>
              <a:t>In case of non-blocking receive primitive, how the receiving process knows that the message has arrived in the message buffer?</a:t>
            </a:r>
          </a:p>
          <a:p>
            <a:pPr algn="just"/>
            <a:r>
              <a:rPr lang="en-IN" b="1" dirty="0" smtClean="0">
                <a:solidFill>
                  <a:srgbClr val="00B0F0"/>
                </a:solidFill>
              </a:rPr>
              <a:t>Polling: </a:t>
            </a:r>
            <a:r>
              <a:rPr lang="en-IN" dirty="0" smtClean="0"/>
              <a:t>it’s a test primitive used by receiver to check the buffer status. Receiver periodically poll the kernel to check if the message is already available in the buffer.</a:t>
            </a:r>
          </a:p>
          <a:p>
            <a:pPr algn="just"/>
            <a:r>
              <a:rPr lang="en-IN" b="1" dirty="0" smtClean="0">
                <a:solidFill>
                  <a:srgbClr val="00B0F0"/>
                </a:solidFill>
              </a:rPr>
              <a:t>Interrupt: </a:t>
            </a:r>
            <a:r>
              <a:rPr lang="en-IN" dirty="0" smtClean="0"/>
              <a:t>when the message has been filled in the buffer and is ready for the use by the receiver, software interrupt is used to notify the receiving process.</a:t>
            </a:r>
          </a:p>
          <a:p>
            <a:pPr algn="just"/>
            <a:endParaRPr lang="en-IN" dirty="0" smtClean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16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Synchronization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6435"/>
            <a:ext cx="9683958" cy="4923181"/>
          </a:xfrm>
        </p:spPr>
        <p:txBody>
          <a:bodyPr/>
          <a:lstStyle/>
          <a:p>
            <a:pPr algn="just"/>
            <a:endParaRPr lang="en-IN" dirty="0" smtClean="0">
              <a:solidFill>
                <a:srgbClr val="FFC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78" y="1536970"/>
            <a:ext cx="7013643" cy="35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5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325217"/>
            <a:ext cx="9936196" cy="4900653"/>
          </a:xfrm>
        </p:spPr>
        <p:txBody>
          <a:bodyPr>
            <a:normAutofit/>
          </a:bodyPr>
          <a:lstStyle/>
          <a:p>
            <a:pPr algn="just"/>
            <a:r>
              <a:rPr lang="en-GB" sz="2200" dirty="0" smtClean="0"/>
              <a:t>A </a:t>
            </a:r>
            <a:r>
              <a:rPr lang="en-GB" sz="2200" dirty="0">
                <a:solidFill>
                  <a:srgbClr val="FFFF00"/>
                </a:solidFill>
              </a:rPr>
              <a:t>process is a program in execution. </a:t>
            </a:r>
            <a:endParaRPr lang="en-GB" sz="2200" dirty="0" smtClean="0">
              <a:solidFill>
                <a:srgbClr val="FFFF00"/>
              </a:solidFill>
            </a:endParaRPr>
          </a:p>
          <a:p>
            <a:pPr algn="just"/>
            <a:r>
              <a:rPr lang="en-GB" sz="2200" dirty="0" smtClean="0"/>
              <a:t>When </a:t>
            </a:r>
            <a:r>
              <a:rPr lang="en-GB" sz="2200" dirty="0"/>
              <a:t>we say that </a:t>
            </a:r>
            <a:r>
              <a:rPr lang="en-GB" sz="2200" dirty="0">
                <a:solidFill>
                  <a:srgbClr val="FFFF00"/>
                </a:solidFill>
              </a:rPr>
              <a:t>two computers of a distributed system are communicating with each other</a:t>
            </a:r>
            <a:r>
              <a:rPr lang="en-GB" sz="2200" dirty="0"/>
              <a:t>, we </a:t>
            </a:r>
            <a:r>
              <a:rPr lang="en-GB" sz="2200" dirty="0">
                <a:solidFill>
                  <a:srgbClr val="00B0F0"/>
                </a:solidFill>
              </a:rPr>
              <a:t>mean that two processes, one running on each computer, are in communication with each other</a:t>
            </a:r>
            <a:r>
              <a:rPr lang="en-GB" sz="2200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rgbClr val="FFC000"/>
                </a:solidFill>
              </a:rPr>
              <a:t>resource </a:t>
            </a:r>
            <a:r>
              <a:rPr lang="en-GB" sz="2400" dirty="0" smtClean="0">
                <a:solidFill>
                  <a:srgbClr val="FFC000"/>
                </a:solidFill>
              </a:rPr>
              <a:t>manager process </a:t>
            </a:r>
            <a:r>
              <a:rPr lang="en-GB" sz="2400" dirty="0">
                <a:solidFill>
                  <a:srgbClr val="FFC000"/>
                </a:solidFill>
              </a:rPr>
              <a:t>to monitor the current status of usage of its local resources</a:t>
            </a:r>
            <a:r>
              <a:rPr lang="en-GB" sz="2400" dirty="0"/>
              <a:t>, and the resource managers of all the computers might communicate with each other from time to time to dynamically balance the system load among all the computers.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3738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83" y="452718"/>
            <a:ext cx="9090051" cy="673717"/>
          </a:xfrm>
        </p:spPr>
        <p:txBody>
          <a:bodyPr/>
          <a:lstStyle/>
          <a:p>
            <a:r>
              <a:rPr lang="en-IN" sz="3400" dirty="0" smtClean="0"/>
              <a:t>Synchronization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26435"/>
            <a:ext cx="9683958" cy="4923181"/>
          </a:xfrm>
        </p:spPr>
        <p:txBody>
          <a:bodyPr/>
          <a:lstStyle/>
          <a:p>
            <a:pPr algn="just"/>
            <a:endParaRPr lang="en-IN" dirty="0" smtClean="0">
              <a:solidFill>
                <a:srgbClr val="FFC000"/>
              </a:solidFill>
            </a:endParaRP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5712" y="1477616"/>
            <a:ext cx="9889366" cy="3750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IN" sz="2400" dirty="0" smtClean="0"/>
              <a:t>In </a:t>
            </a:r>
            <a:r>
              <a:rPr lang="en-IN" sz="2400" dirty="0" smtClean="0">
                <a:solidFill>
                  <a:srgbClr val="00B0F0"/>
                </a:solidFill>
              </a:rPr>
              <a:t>blocking send primitive</a:t>
            </a:r>
            <a:r>
              <a:rPr lang="en-IN" sz="2400" dirty="0" smtClean="0"/>
              <a:t>, the </a:t>
            </a:r>
            <a:r>
              <a:rPr lang="en-IN" sz="2400" dirty="0" smtClean="0">
                <a:solidFill>
                  <a:srgbClr val="00B0F0"/>
                </a:solidFill>
              </a:rPr>
              <a:t>sending process could get blocked forever</a:t>
            </a:r>
            <a:r>
              <a:rPr lang="en-IN" sz="2400" dirty="0" smtClean="0"/>
              <a:t> in situations </a:t>
            </a:r>
            <a:r>
              <a:rPr lang="en-IN" sz="2400" dirty="0" smtClean="0">
                <a:solidFill>
                  <a:srgbClr val="FFFF00"/>
                </a:solidFill>
              </a:rPr>
              <a:t>where the potential receiving process has crashed or the sent message has been lost on the network due to communication failure</a:t>
            </a:r>
            <a:r>
              <a:rPr lang="en-IN" sz="2400" dirty="0" smtClean="0"/>
              <a:t>. </a:t>
            </a:r>
            <a:r>
              <a:rPr lang="en-IN" sz="2400" b="1" dirty="0" smtClean="0"/>
              <a:t>How to prevent this situation?</a:t>
            </a:r>
          </a:p>
          <a:p>
            <a:pPr algn="just"/>
            <a:endParaRPr lang="en-IN" dirty="0" smtClean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0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974" y="452718"/>
            <a:ext cx="7533861" cy="521317"/>
          </a:xfrm>
        </p:spPr>
        <p:txBody>
          <a:bodyPr/>
          <a:lstStyle/>
          <a:p>
            <a:r>
              <a:rPr lang="en-IN" sz="3600" dirty="0" smtClean="0"/>
              <a:t>Buffering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19" y="1391479"/>
            <a:ext cx="3751193" cy="1928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19" y="4034665"/>
            <a:ext cx="3751193" cy="1935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87" y="1406008"/>
            <a:ext cx="4002157" cy="45640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2439" y="3413712"/>
            <a:ext cx="3486151" cy="32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Null Buffer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1675571" y="6103901"/>
            <a:ext cx="3486151" cy="32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Single Message Buffer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837295" y="6156911"/>
            <a:ext cx="3486151" cy="32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Multiple Message Buffer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8247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439466"/>
            <a:ext cx="8407564" cy="872499"/>
          </a:xfrm>
        </p:spPr>
        <p:txBody>
          <a:bodyPr/>
          <a:lstStyle/>
          <a:p>
            <a:r>
              <a:rPr lang="en-IN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2452"/>
            <a:ext cx="9637575" cy="5015948"/>
          </a:xfrm>
        </p:spPr>
        <p:txBody>
          <a:bodyPr/>
          <a:lstStyle/>
          <a:p>
            <a:pPr algn="just"/>
            <a:r>
              <a:rPr lang="en-GB" dirty="0"/>
              <a:t>B</a:t>
            </a:r>
            <a:r>
              <a:rPr lang="en-GB" dirty="0" smtClean="0"/>
              <a:t>uffering </a:t>
            </a:r>
            <a:r>
              <a:rPr lang="en-GB" dirty="0"/>
              <a:t>is a fundamental concept in computer science and engineering, providing essential functionality in a wide range of applications, from networking and multimedia </a:t>
            </a:r>
            <a:r>
              <a:rPr lang="en-GB" dirty="0">
                <a:solidFill>
                  <a:srgbClr val="FFFF00"/>
                </a:solidFill>
              </a:rPr>
              <a:t>to data processing and storage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Null Buffer: </a:t>
            </a:r>
            <a:r>
              <a:rPr lang="en-GB" dirty="0"/>
              <a:t>A "null buffer" or "null message buffer" is a concept </a:t>
            </a:r>
            <a:r>
              <a:rPr lang="en-GB" dirty="0">
                <a:solidFill>
                  <a:srgbClr val="00B0F0"/>
                </a:solidFill>
              </a:rPr>
              <a:t>used in message passing systems to represent a buffer with zero capacity or capability to hold messages</a:t>
            </a:r>
            <a:r>
              <a:rPr lang="en-GB" dirty="0" smtClean="0">
                <a:solidFill>
                  <a:srgbClr val="00B0F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dirty="0" smtClean="0">
                <a:solidFill>
                  <a:srgbClr val="FFFF00"/>
                </a:solidFill>
              </a:rPr>
              <a:t>In case of null buffering following implementation strategies may be used:</a:t>
            </a:r>
          </a:p>
          <a:p>
            <a:pPr algn="just"/>
            <a:r>
              <a:rPr lang="en-GB" dirty="0" smtClean="0"/>
              <a:t>The message remains in the senders address space and the execution is delayed until the receiver executes the corresponding receive.</a:t>
            </a:r>
          </a:p>
          <a:p>
            <a:pPr algn="just"/>
            <a:r>
              <a:rPr lang="en-GB" dirty="0" smtClean="0"/>
              <a:t>The message is simply discarded and the timeout mechanism is used to resend the message after a timeout period.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08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439466"/>
            <a:ext cx="8407564" cy="872499"/>
          </a:xfrm>
        </p:spPr>
        <p:txBody>
          <a:bodyPr/>
          <a:lstStyle/>
          <a:p>
            <a:r>
              <a:rPr lang="en-IN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2452"/>
            <a:ext cx="9637575" cy="5015948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Single message Buffer: </a:t>
            </a:r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"null buffer" </a:t>
            </a:r>
            <a:r>
              <a:rPr lang="en-GB" dirty="0" smtClean="0">
                <a:solidFill>
                  <a:srgbClr val="FFFF00"/>
                </a:solidFill>
              </a:rPr>
              <a:t>strategy </a:t>
            </a:r>
            <a:r>
              <a:rPr lang="en-GB" dirty="0" smtClean="0"/>
              <a:t>is </a:t>
            </a:r>
            <a:r>
              <a:rPr lang="en-GB" dirty="0" smtClean="0">
                <a:solidFill>
                  <a:srgbClr val="FFFF00"/>
                </a:solidFill>
              </a:rPr>
              <a:t>not suitable for synchronous communication</a:t>
            </a:r>
            <a:r>
              <a:rPr lang="en-GB" dirty="0" smtClean="0"/>
              <a:t> because </a:t>
            </a:r>
            <a:r>
              <a:rPr lang="en-GB" dirty="0" smtClean="0">
                <a:solidFill>
                  <a:srgbClr val="00B0F0"/>
                </a:solidFill>
              </a:rPr>
              <a:t>if receiver is not ready, a message has to be transferred two or more times</a:t>
            </a:r>
            <a:r>
              <a:rPr lang="en-GB" dirty="0" smtClean="0"/>
              <a:t>, and receiver of the message has to wait for the entire time taken to transfer the message across the network.</a:t>
            </a:r>
          </a:p>
          <a:p>
            <a:pPr algn="just"/>
            <a:r>
              <a:rPr lang="en-GB" dirty="0" smtClean="0"/>
              <a:t>In this concept, </a:t>
            </a:r>
            <a:r>
              <a:rPr lang="en-GB" dirty="0" smtClean="0">
                <a:solidFill>
                  <a:srgbClr val="FFFF00"/>
                </a:solidFill>
              </a:rPr>
              <a:t>a buffer having a capacity to store a single message is used on the receiver’s node.</a:t>
            </a:r>
          </a:p>
          <a:p>
            <a:pPr algn="just"/>
            <a:r>
              <a:rPr lang="en-IN" dirty="0" smtClean="0"/>
              <a:t>The main idea behind this concept is to keep the message ready for use at the location of the receiver. </a:t>
            </a:r>
          </a:p>
          <a:p>
            <a:pPr algn="just"/>
            <a:r>
              <a:rPr lang="en-IN" dirty="0" smtClean="0"/>
              <a:t>The message buffer may either be located in the kernel’s address space or in the receiver’s address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59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439466"/>
            <a:ext cx="8407564" cy="872499"/>
          </a:xfrm>
        </p:spPr>
        <p:txBody>
          <a:bodyPr/>
          <a:lstStyle/>
          <a:p>
            <a:r>
              <a:rPr lang="en-IN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2452"/>
            <a:ext cx="9637575" cy="5015948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Unbounded-capacity Buffer: </a:t>
            </a:r>
            <a:r>
              <a:rPr lang="en-IN" dirty="0" smtClean="0"/>
              <a:t>in </a:t>
            </a:r>
            <a:r>
              <a:rPr lang="en-IN" dirty="0" smtClean="0">
                <a:solidFill>
                  <a:srgbClr val="00B0F0"/>
                </a:solidFill>
              </a:rPr>
              <a:t>asynchronous mode</a:t>
            </a:r>
            <a:r>
              <a:rPr lang="en-IN" dirty="0" smtClean="0"/>
              <a:t> of communication, </a:t>
            </a:r>
            <a:r>
              <a:rPr lang="en-IN" dirty="0" smtClean="0">
                <a:solidFill>
                  <a:srgbClr val="FFFF00"/>
                </a:solidFill>
              </a:rPr>
              <a:t>since a sender does not wait for the receiver to be ready</a:t>
            </a:r>
            <a:r>
              <a:rPr lang="en-IN" dirty="0" smtClean="0"/>
              <a:t>, there may be several pending messages that have not yet been accepted by the receiver.</a:t>
            </a:r>
          </a:p>
          <a:p>
            <a:pPr algn="just"/>
            <a:r>
              <a:rPr lang="en-IN" dirty="0" smtClean="0"/>
              <a:t>An </a:t>
            </a:r>
            <a:r>
              <a:rPr lang="en-IN" dirty="0" smtClean="0">
                <a:solidFill>
                  <a:srgbClr val="00B0F0"/>
                </a:solidFill>
              </a:rPr>
              <a:t>unbounded-capacity buffer can store all un-received messages </a:t>
            </a:r>
            <a:r>
              <a:rPr lang="en-IN" dirty="0" smtClean="0"/>
              <a:t>is needed to support asynchronous communication with assurance that all messages sent to the receiver will be delivered.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04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439466"/>
            <a:ext cx="8407564" cy="872499"/>
          </a:xfrm>
        </p:spPr>
        <p:txBody>
          <a:bodyPr/>
          <a:lstStyle/>
          <a:p>
            <a:r>
              <a:rPr lang="en-IN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2452"/>
            <a:ext cx="9789976" cy="5015948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FFFF00"/>
                </a:solidFill>
              </a:rPr>
              <a:t>Finite-bound Buffer: </a:t>
            </a:r>
            <a:r>
              <a:rPr lang="en-IN" dirty="0" smtClean="0"/>
              <a:t>unbounded capacity buffer is practically impossible. Using </a:t>
            </a:r>
            <a:r>
              <a:rPr lang="en-IN" dirty="0" smtClean="0">
                <a:solidFill>
                  <a:srgbClr val="00B0F0"/>
                </a:solidFill>
              </a:rPr>
              <a:t>asynchronous mode of communication use finite-bound buffer, also known as multiple-messages buffer.</a:t>
            </a:r>
          </a:p>
          <a:p>
            <a:pPr algn="just"/>
            <a:r>
              <a:rPr lang="en-GB" dirty="0" smtClean="0"/>
              <a:t>When </a:t>
            </a:r>
            <a:r>
              <a:rPr lang="en-GB" dirty="0"/>
              <a:t>the buffer has finite bounds, a strategy is also needed </a:t>
            </a:r>
            <a:r>
              <a:rPr lang="en-GB" dirty="0" smtClean="0"/>
              <a:t>for handling </a:t>
            </a:r>
            <a:r>
              <a:rPr lang="en-GB" dirty="0"/>
              <a:t>the problem of a possible buffer overflow.</a:t>
            </a:r>
            <a:endParaRPr lang="en-IN" dirty="0" smtClean="0"/>
          </a:p>
          <a:p>
            <a:pPr algn="just"/>
            <a:r>
              <a:rPr lang="en-GB" dirty="0">
                <a:solidFill>
                  <a:srgbClr val="FFFF00"/>
                </a:solidFill>
              </a:rPr>
              <a:t>Unsuccessful </a:t>
            </a:r>
            <a:r>
              <a:rPr lang="en-GB" dirty="0" smtClean="0">
                <a:solidFill>
                  <a:srgbClr val="FFFF00"/>
                </a:solidFill>
              </a:rPr>
              <a:t>communication: </a:t>
            </a:r>
          </a:p>
          <a:p>
            <a:pPr algn="just"/>
            <a:r>
              <a:rPr lang="en-GB" dirty="0" smtClean="0"/>
              <a:t>In </a:t>
            </a:r>
            <a:r>
              <a:rPr lang="en-GB" dirty="0"/>
              <a:t>this method, </a:t>
            </a:r>
            <a:r>
              <a:rPr lang="en-GB" dirty="0">
                <a:solidFill>
                  <a:srgbClr val="00B0F0"/>
                </a:solidFill>
              </a:rPr>
              <a:t>message transfers simply </a:t>
            </a:r>
            <a:r>
              <a:rPr lang="en-GB" dirty="0" smtClean="0">
                <a:solidFill>
                  <a:srgbClr val="00B0F0"/>
                </a:solidFill>
              </a:rPr>
              <a:t>fail whenever </a:t>
            </a:r>
            <a:r>
              <a:rPr lang="en-GB" dirty="0">
                <a:solidFill>
                  <a:srgbClr val="00B0F0"/>
                </a:solidFill>
              </a:rPr>
              <a:t>there is no more buffer space. </a:t>
            </a:r>
            <a:endParaRPr lang="en-GB" dirty="0" smtClean="0">
              <a:solidFill>
                <a:srgbClr val="00B0F0"/>
              </a:solidFill>
            </a:endParaRPr>
          </a:p>
          <a:p>
            <a:pPr algn="just"/>
            <a:r>
              <a:rPr lang="en-GB" dirty="0" smtClean="0"/>
              <a:t>The </a:t>
            </a:r>
            <a:r>
              <a:rPr lang="en-GB" dirty="0">
                <a:solidFill>
                  <a:srgbClr val="00B0F0"/>
                </a:solidFill>
              </a:rPr>
              <a:t>send normally returns </a:t>
            </a:r>
            <a:r>
              <a:rPr lang="en-GB" dirty="0" smtClean="0">
                <a:solidFill>
                  <a:srgbClr val="00B0F0"/>
                </a:solidFill>
              </a:rPr>
              <a:t>an error </a:t>
            </a:r>
            <a:r>
              <a:rPr lang="en-GB" dirty="0">
                <a:solidFill>
                  <a:srgbClr val="00B0F0"/>
                </a:solidFill>
              </a:rPr>
              <a:t>message </a:t>
            </a:r>
            <a:r>
              <a:rPr lang="en-GB" dirty="0"/>
              <a:t>to </a:t>
            </a:r>
            <a:r>
              <a:rPr lang="en-GB" dirty="0" smtClean="0"/>
              <a:t>the sending </a:t>
            </a:r>
            <a:r>
              <a:rPr lang="en-GB" dirty="0"/>
              <a:t>process, indicating that the message could not be delivered to the receiver </a:t>
            </a:r>
            <a:r>
              <a:rPr lang="en-GB" dirty="0" smtClean="0"/>
              <a:t>because the </a:t>
            </a:r>
            <a:r>
              <a:rPr lang="en-GB" dirty="0"/>
              <a:t>buffer is full. </a:t>
            </a:r>
            <a:endParaRPr lang="en-GB" dirty="0" smtClean="0"/>
          </a:p>
          <a:p>
            <a:pPr algn="just"/>
            <a:r>
              <a:rPr lang="en-GB" dirty="0">
                <a:solidFill>
                  <a:srgbClr val="FFFF00"/>
                </a:solidFill>
              </a:rPr>
              <a:t>this method makes message passing </a:t>
            </a:r>
            <a:r>
              <a:rPr lang="en-GB" dirty="0" smtClean="0">
                <a:solidFill>
                  <a:srgbClr val="FFFF00"/>
                </a:solidFill>
              </a:rPr>
              <a:t>less reliable</a:t>
            </a:r>
            <a:r>
              <a:rPr lang="en-GB" dirty="0">
                <a:solidFill>
                  <a:srgbClr val="FFFF00"/>
                </a:solidFill>
              </a:rPr>
              <a:t>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5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91" y="439466"/>
            <a:ext cx="8407564" cy="872499"/>
          </a:xfrm>
        </p:spPr>
        <p:txBody>
          <a:bodyPr/>
          <a:lstStyle/>
          <a:p>
            <a:r>
              <a:rPr lang="en-IN" dirty="0" smtClean="0"/>
              <a:t>Buffering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32452"/>
            <a:ext cx="9789976" cy="3955774"/>
          </a:xfrm>
        </p:spPr>
        <p:txBody>
          <a:bodyPr/>
          <a:lstStyle/>
          <a:p>
            <a:pPr algn="just"/>
            <a:r>
              <a:rPr lang="en-GB" dirty="0" smtClean="0">
                <a:solidFill>
                  <a:srgbClr val="FFFF00"/>
                </a:solidFill>
              </a:rPr>
              <a:t>Flow-controlled communication: 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second method is to use flow control, </a:t>
            </a:r>
            <a:r>
              <a:rPr lang="en-GB" dirty="0" smtClean="0">
                <a:solidFill>
                  <a:srgbClr val="00B0F0"/>
                </a:solidFill>
              </a:rPr>
              <a:t>which means </a:t>
            </a:r>
            <a:r>
              <a:rPr lang="en-GB" dirty="0">
                <a:solidFill>
                  <a:srgbClr val="00B0F0"/>
                </a:solidFill>
              </a:rPr>
              <a:t>that the sender is blocked until the receiver accepts some messages</a:t>
            </a:r>
            <a:r>
              <a:rPr lang="en-GB" dirty="0"/>
              <a:t>, thus </a:t>
            </a:r>
            <a:r>
              <a:rPr lang="en-GB" dirty="0" smtClean="0"/>
              <a:t>creating a </a:t>
            </a:r>
            <a:r>
              <a:rPr lang="en-GB" dirty="0"/>
              <a:t>space in the buffer for new </a:t>
            </a:r>
            <a:r>
              <a:rPr lang="en-GB" dirty="0" smtClean="0"/>
              <a:t>messages.</a:t>
            </a:r>
          </a:p>
          <a:p>
            <a:pPr algn="just"/>
            <a:r>
              <a:rPr lang="en-GB" dirty="0" smtClean="0"/>
              <a:t>This </a:t>
            </a:r>
            <a:r>
              <a:rPr lang="en-GB" dirty="0">
                <a:solidFill>
                  <a:srgbClr val="00B0F0"/>
                </a:solidFill>
              </a:rPr>
              <a:t>method introduces a synchronization </a:t>
            </a:r>
            <a:r>
              <a:rPr lang="en-GB" dirty="0" smtClean="0">
                <a:solidFill>
                  <a:srgbClr val="00B0F0"/>
                </a:solidFill>
              </a:rPr>
              <a:t>between the </a:t>
            </a:r>
            <a:r>
              <a:rPr lang="en-GB" dirty="0">
                <a:solidFill>
                  <a:srgbClr val="00B0F0"/>
                </a:solidFill>
              </a:rPr>
              <a:t>sender and the receiver</a:t>
            </a:r>
            <a:r>
              <a:rPr lang="en-GB" dirty="0"/>
              <a:t> and may result in unexpected deadlocks.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7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87" y="452718"/>
            <a:ext cx="9063547" cy="753230"/>
          </a:xfrm>
        </p:spPr>
        <p:txBody>
          <a:bodyPr/>
          <a:lstStyle/>
          <a:p>
            <a:r>
              <a:rPr lang="en-IN" sz="3600" dirty="0" smtClean="0"/>
              <a:t>Multidatagram Messages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5584"/>
            <a:ext cx="9723714" cy="4982816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M</a:t>
            </a:r>
            <a:r>
              <a:rPr lang="en-GB" dirty="0" smtClean="0"/>
              <a:t>ultidatagram </a:t>
            </a:r>
            <a:r>
              <a:rPr lang="en-GB" dirty="0"/>
              <a:t>messages are a fundamental concept in networking and communication systems, </a:t>
            </a:r>
            <a:r>
              <a:rPr lang="en-GB" dirty="0">
                <a:solidFill>
                  <a:srgbClr val="FFFF00"/>
                </a:solidFill>
              </a:rPr>
              <a:t>providing a flexible and efficient way to transmit large amounts of data across networks </a:t>
            </a:r>
            <a:r>
              <a:rPr lang="en-GB" dirty="0"/>
              <a:t>while ensuring reliability, real-time responsiveness, and scalability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All </a:t>
            </a:r>
            <a:r>
              <a:rPr lang="en-GB" dirty="0"/>
              <a:t>networks have an upper bound on the size of data that can be transmitted at </a:t>
            </a:r>
            <a:r>
              <a:rPr lang="en-GB" dirty="0" smtClean="0"/>
              <a:t>a time, </a:t>
            </a:r>
            <a:r>
              <a:rPr lang="en-GB" dirty="0" smtClean="0">
                <a:solidFill>
                  <a:srgbClr val="FFFF00"/>
                </a:solidFill>
              </a:rPr>
              <a:t>size </a:t>
            </a:r>
            <a:r>
              <a:rPr lang="en-GB" dirty="0">
                <a:solidFill>
                  <a:srgbClr val="FFFF00"/>
                </a:solidFill>
              </a:rPr>
              <a:t>is known as the maximum transfer unit (MTU) of a network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pPr algn="just"/>
            <a:r>
              <a:rPr lang="en-GB" dirty="0"/>
              <a:t>A </a:t>
            </a:r>
            <a:r>
              <a:rPr lang="en-GB" dirty="0" smtClean="0">
                <a:solidFill>
                  <a:srgbClr val="00B0F0"/>
                </a:solidFill>
              </a:rPr>
              <a:t>message whose </a:t>
            </a:r>
            <a:r>
              <a:rPr lang="en-GB" dirty="0">
                <a:solidFill>
                  <a:srgbClr val="00B0F0"/>
                </a:solidFill>
              </a:rPr>
              <a:t>size is greater than the MTU has to be fragmented into multiples of the MTU</a:t>
            </a:r>
            <a:r>
              <a:rPr lang="en-GB" dirty="0"/>
              <a:t>, </a:t>
            </a:r>
            <a:r>
              <a:rPr lang="en-GB" dirty="0" smtClean="0"/>
              <a:t>and then </a:t>
            </a:r>
            <a:r>
              <a:rPr lang="en-GB" dirty="0"/>
              <a:t>each fragment has to be sent separately. </a:t>
            </a:r>
            <a:endParaRPr lang="en-GB" dirty="0" smtClean="0"/>
          </a:p>
          <a:p>
            <a:pPr algn="just"/>
            <a:r>
              <a:rPr lang="en-GB" dirty="0" smtClean="0">
                <a:solidFill>
                  <a:srgbClr val="00B0F0"/>
                </a:solidFill>
              </a:rPr>
              <a:t>Each </a:t>
            </a:r>
            <a:r>
              <a:rPr lang="en-GB" dirty="0">
                <a:solidFill>
                  <a:srgbClr val="00B0F0"/>
                </a:solidFill>
              </a:rPr>
              <a:t>fragment is sent in a packet that </a:t>
            </a:r>
            <a:r>
              <a:rPr lang="en-GB" dirty="0" smtClean="0">
                <a:solidFill>
                  <a:srgbClr val="00B0F0"/>
                </a:solidFill>
              </a:rPr>
              <a:t>has some </a:t>
            </a:r>
            <a:r>
              <a:rPr lang="en-GB" dirty="0">
                <a:solidFill>
                  <a:srgbClr val="00B0F0"/>
                </a:solidFill>
              </a:rPr>
              <a:t>control information in addition to the message data. </a:t>
            </a:r>
            <a:endParaRPr lang="en-GB" dirty="0" smtClean="0">
              <a:solidFill>
                <a:srgbClr val="00B0F0"/>
              </a:solidFill>
            </a:endParaRP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Each </a:t>
            </a:r>
            <a:r>
              <a:rPr lang="en-GB" dirty="0">
                <a:solidFill>
                  <a:srgbClr val="FFFF00"/>
                </a:solidFill>
              </a:rPr>
              <a:t>packet is known as </a:t>
            </a:r>
            <a:r>
              <a:rPr lang="en-GB" dirty="0" smtClean="0">
                <a:solidFill>
                  <a:srgbClr val="FFFF00"/>
                </a:solidFill>
              </a:rPr>
              <a:t>a datagram</a:t>
            </a:r>
            <a:r>
              <a:rPr lang="en-GB" dirty="0">
                <a:solidFill>
                  <a:srgbClr val="FFFF00"/>
                </a:solidFill>
              </a:rPr>
              <a:t>.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4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287" y="452718"/>
            <a:ext cx="9063547" cy="753230"/>
          </a:xfrm>
        </p:spPr>
        <p:txBody>
          <a:bodyPr/>
          <a:lstStyle/>
          <a:p>
            <a:r>
              <a:rPr lang="en-IN" sz="3600" dirty="0" smtClean="0"/>
              <a:t>Multidatagram Messages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5948"/>
            <a:ext cx="9723714" cy="5287617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FFFF00"/>
                </a:solidFill>
              </a:rPr>
              <a:t>Messages smaller than the </a:t>
            </a:r>
            <a:r>
              <a:rPr lang="en-GB" dirty="0" smtClean="0">
                <a:solidFill>
                  <a:srgbClr val="FFFF00"/>
                </a:solidFill>
              </a:rPr>
              <a:t>MTU </a:t>
            </a:r>
            <a:r>
              <a:rPr lang="en-GB" dirty="0">
                <a:solidFill>
                  <a:srgbClr val="FFFF00"/>
                </a:solidFill>
              </a:rPr>
              <a:t>of the network can be sent in a single </a:t>
            </a:r>
            <a:r>
              <a:rPr lang="en-GB" dirty="0" smtClean="0">
                <a:solidFill>
                  <a:srgbClr val="FFFF00"/>
                </a:solidFill>
              </a:rPr>
              <a:t>packet</a:t>
            </a:r>
            <a:r>
              <a:rPr lang="en-GB" dirty="0" smtClean="0"/>
              <a:t> and </a:t>
            </a:r>
            <a:r>
              <a:rPr lang="en-GB" dirty="0"/>
              <a:t>are known as </a:t>
            </a:r>
            <a:r>
              <a:rPr lang="en-GB" b="1" dirty="0">
                <a:solidFill>
                  <a:srgbClr val="00B0F0"/>
                </a:solidFill>
              </a:rPr>
              <a:t>single-datagram messages. </a:t>
            </a:r>
            <a:endParaRPr lang="en-GB" b="1" dirty="0" smtClean="0">
              <a:solidFill>
                <a:srgbClr val="00B0F0"/>
              </a:solidFill>
            </a:endParaRPr>
          </a:p>
          <a:p>
            <a:pPr algn="just"/>
            <a:r>
              <a:rPr lang="en-GB" dirty="0" smtClean="0"/>
              <a:t>On </a:t>
            </a:r>
            <a:r>
              <a:rPr lang="en-GB" dirty="0"/>
              <a:t>the other hand, </a:t>
            </a:r>
            <a:r>
              <a:rPr lang="en-GB" dirty="0">
                <a:solidFill>
                  <a:srgbClr val="FFFF00"/>
                </a:solidFill>
              </a:rPr>
              <a:t>messages larger than </a:t>
            </a:r>
            <a:r>
              <a:rPr lang="en-GB" dirty="0" smtClean="0">
                <a:solidFill>
                  <a:srgbClr val="FFFF00"/>
                </a:solidFill>
              </a:rPr>
              <a:t>the MTU </a:t>
            </a:r>
            <a:r>
              <a:rPr lang="en-GB" dirty="0">
                <a:solidFill>
                  <a:srgbClr val="FFFF00"/>
                </a:solidFill>
              </a:rPr>
              <a:t>of the network have to be fragmented and sent in multiple packets.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/>
              <a:t>Such </a:t>
            </a:r>
            <a:r>
              <a:rPr lang="en-GB" b="1" dirty="0" smtClean="0">
                <a:solidFill>
                  <a:srgbClr val="00B0F0"/>
                </a:solidFill>
              </a:rPr>
              <a:t>messages are </a:t>
            </a:r>
            <a:r>
              <a:rPr lang="en-GB" b="1" dirty="0">
                <a:solidFill>
                  <a:srgbClr val="00B0F0"/>
                </a:solidFill>
              </a:rPr>
              <a:t>known as </a:t>
            </a:r>
            <a:r>
              <a:rPr lang="en-GB" b="1" dirty="0" smtClean="0">
                <a:solidFill>
                  <a:srgbClr val="00B0F0"/>
                </a:solidFill>
              </a:rPr>
              <a:t>Multidatagram </a:t>
            </a:r>
            <a:r>
              <a:rPr lang="en-GB" b="1" dirty="0">
                <a:solidFill>
                  <a:srgbClr val="00B0F0"/>
                </a:solidFill>
              </a:rPr>
              <a:t>messages. </a:t>
            </a:r>
            <a:endParaRPr lang="en-GB" b="1" dirty="0" smtClean="0">
              <a:solidFill>
                <a:srgbClr val="00B0F0"/>
              </a:solidFill>
            </a:endParaRPr>
          </a:p>
          <a:p>
            <a:pPr algn="just"/>
            <a:r>
              <a:rPr lang="en-GB" dirty="0"/>
              <a:t>The disassembling of </a:t>
            </a:r>
            <a:r>
              <a:rPr lang="en-GB" dirty="0" smtClean="0"/>
              <a:t>a Multidatagram </a:t>
            </a:r>
            <a:r>
              <a:rPr lang="en-GB" dirty="0"/>
              <a:t>message into multiple packets on the sender side and the reassembling </a:t>
            </a:r>
            <a:r>
              <a:rPr lang="en-GB" dirty="0" smtClean="0"/>
              <a:t>of the </a:t>
            </a:r>
            <a:r>
              <a:rPr lang="en-GB" dirty="0"/>
              <a:t>packets on the receiver side is usually the responsibility of the </a:t>
            </a:r>
            <a:r>
              <a:rPr lang="en-GB" dirty="0" smtClean="0"/>
              <a:t>message-passing system.</a:t>
            </a:r>
          </a:p>
          <a:p>
            <a:pPr marL="0" indent="0" algn="just">
              <a:buNone/>
            </a:pPr>
            <a:r>
              <a:rPr lang="en-GB" dirty="0" smtClean="0"/>
              <a:t>Example: </a:t>
            </a:r>
            <a:r>
              <a:rPr lang="en-GB" dirty="0">
                <a:solidFill>
                  <a:srgbClr val="FFFF00"/>
                </a:solidFill>
              </a:rPr>
              <a:t>Video </a:t>
            </a:r>
            <a:r>
              <a:rPr lang="en-GB" dirty="0" smtClean="0">
                <a:solidFill>
                  <a:srgbClr val="FFFF00"/>
                </a:solidFill>
              </a:rPr>
              <a:t>Streaming</a:t>
            </a:r>
          </a:p>
          <a:p>
            <a:pPr algn="just"/>
            <a:r>
              <a:rPr lang="en-GB" dirty="0" smtClean="0"/>
              <a:t>Video </a:t>
            </a:r>
            <a:r>
              <a:rPr lang="en-GB" dirty="0"/>
              <a:t>streaming services use </a:t>
            </a:r>
            <a:r>
              <a:rPr lang="en-GB" dirty="0" smtClean="0"/>
              <a:t>Multidatagram </a:t>
            </a:r>
            <a:r>
              <a:rPr lang="en-GB" dirty="0"/>
              <a:t>messages to transmit video data in real-time over the internet. </a:t>
            </a:r>
            <a:endParaRPr lang="en-GB" dirty="0" smtClean="0"/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Video </a:t>
            </a:r>
            <a:r>
              <a:rPr lang="en-GB" dirty="0">
                <a:solidFill>
                  <a:srgbClr val="FFFF00"/>
                </a:solidFill>
              </a:rPr>
              <a:t>frames are divided into smaller packets or chunks</a:t>
            </a:r>
            <a:r>
              <a:rPr lang="en-GB" dirty="0"/>
              <a:t>, allowing for smoother playback and adaptive bitrate streaming based on network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25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Group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45704"/>
            <a:ext cx="9823105" cy="5002695"/>
          </a:xfrm>
        </p:spPr>
        <p:txBody>
          <a:bodyPr/>
          <a:lstStyle/>
          <a:p>
            <a:pPr algn="just"/>
            <a:r>
              <a:rPr lang="en-GB" dirty="0"/>
              <a:t>The most elementary form of message-based interaction is </a:t>
            </a:r>
            <a:r>
              <a:rPr lang="en-GB" dirty="0">
                <a:solidFill>
                  <a:srgbClr val="FFFF00"/>
                </a:solidFill>
              </a:rPr>
              <a:t>one-to-one </a:t>
            </a:r>
            <a:r>
              <a:rPr lang="en-GB" dirty="0" smtClean="0">
                <a:solidFill>
                  <a:srgbClr val="FFFF00"/>
                </a:solidFill>
              </a:rPr>
              <a:t>communication</a:t>
            </a:r>
            <a:r>
              <a:rPr lang="en-GB" dirty="0" smtClean="0"/>
              <a:t> (also </a:t>
            </a:r>
            <a:r>
              <a:rPr lang="en-GB" dirty="0">
                <a:solidFill>
                  <a:srgbClr val="FFFF00"/>
                </a:solidFill>
              </a:rPr>
              <a:t>known as point-to-point, or </a:t>
            </a:r>
            <a:r>
              <a:rPr lang="en-GB" dirty="0" smtClean="0">
                <a:solidFill>
                  <a:srgbClr val="FFFF00"/>
                </a:solidFill>
              </a:rPr>
              <a:t>unicast, communication</a:t>
            </a:r>
            <a:r>
              <a:rPr lang="en-GB" dirty="0"/>
              <a:t>) in which a </a:t>
            </a:r>
            <a:r>
              <a:rPr lang="en-GB" dirty="0" smtClean="0">
                <a:solidFill>
                  <a:srgbClr val="FFFF00"/>
                </a:solidFill>
              </a:rPr>
              <a:t>single-sender process </a:t>
            </a:r>
            <a:r>
              <a:rPr lang="en-GB" dirty="0">
                <a:solidFill>
                  <a:srgbClr val="FFFF00"/>
                </a:solidFill>
              </a:rPr>
              <a:t>sends a message to a single-receiver process. </a:t>
            </a:r>
            <a:endParaRPr lang="en-IN" dirty="0" smtClean="0">
              <a:solidFill>
                <a:srgbClr val="FFFF00"/>
              </a:solidFill>
            </a:endParaRPr>
          </a:p>
          <a:p>
            <a:pPr algn="just"/>
            <a:r>
              <a:rPr lang="en-IN" dirty="0" smtClean="0">
                <a:solidFill>
                  <a:srgbClr val="00B0F0"/>
                </a:solidFill>
              </a:rPr>
              <a:t>For </a:t>
            </a:r>
            <a:r>
              <a:rPr lang="en-IN" dirty="0">
                <a:solidFill>
                  <a:srgbClr val="00B0F0"/>
                </a:solidFill>
              </a:rPr>
              <a:t>performance and </a:t>
            </a:r>
            <a:r>
              <a:rPr lang="en-IN" dirty="0" smtClean="0">
                <a:solidFill>
                  <a:srgbClr val="00B0F0"/>
                </a:solidFill>
              </a:rPr>
              <a:t>ease </a:t>
            </a:r>
            <a:r>
              <a:rPr lang="en-GB" dirty="0">
                <a:solidFill>
                  <a:srgbClr val="00B0F0"/>
                </a:solidFill>
              </a:rPr>
              <a:t>of programming</a:t>
            </a:r>
            <a:r>
              <a:rPr lang="en-GB" dirty="0"/>
              <a:t>, several highly parallel distributed applications require that a </a:t>
            </a:r>
            <a:r>
              <a:rPr lang="en-GB" dirty="0" smtClean="0">
                <a:solidFill>
                  <a:srgbClr val="00B0F0"/>
                </a:solidFill>
              </a:rPr>
              <a:t>message-passing </a:t>
            </a:r>
            <a:r>
              <a:rPr lang="en-GB" dirty="0">
                <a:solidFill>
                  <a:srgbClr val="00B0F0"/>
                </a:solidFill>
              </a:rPr>
              <a:t>system should also provide group communication </a:t>
            </a:r>
            <a:r>
              <a:rPr lang="en-GB" dirty="0" smtClean="0">
                <a:solidFill>
                  <a:srgbClr val="00B0F0"/>
                </a:solidFill>
              </a:rPr>
              <a:t>facility.</a:t>
            </a:r>
          </a:p>
          <a:p>
            <a:pPr algn="just"/>
            <a:r>
              <a:rPr lang="en-GB" dirty="0" smtClean="0">
                <a:solidFill>
                  <a:srgbClr val="00B0F0"/>
                </a:solidFill>
              </a:rPr>
              <a:t>Types of communications: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One to many (single sender and multiple receivers</a:t>
            </a:r>
            <a:r>
              <a:rPr lang="en-GB" dirty="0" smtClean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Many to one (multiple senders and single receiver</a:t>
            </a:r>
            <a:r>
              <a:rPr lang="en-GB" dirty="0" smtClean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Many to many (multiple senders and multiple receivers)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8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327869"/>
            <a:ext cx="9689705" cy="4707171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Therefore</a:t>
            </a:r>
            <a:r>
              <a:rPr lang="en-GB" sz="2400" dirty="0"/>
              <a:t>, a </a:t>
            </a:r>
            <a:r>
              <a:rPr lang="en-GB" sz="2400" dirty="0">
                <a:solidFill>
                  <a:srgbClr val="FFFF00"/>
                </a:solidFill>
              </a:rPr>
              <a:t>distributed operating system needs to provide </a:t>
            </a:r>
            <a:r>
              <a:rPr lang="en-GB" sz="2400" dirty="0" smtClean="0">
                <a:solidFill>
                  <a:srgbClr val="FFFF00"/>
                </a:solidFill>
              </a:rPr>
              <a:t>inter-process </a:t>
            </a:r>
            <a:r>
              <a:rPr lang="en-GB" sz="2400" dirty="0">
                <a:solidFill>
                  <a:srgbClr val="FFFF00"/>
                </a:solidFill>
              </a:rPr>
              <a:t>communication (</a:t>
            </a:r>
            <a:r>
              <a:rPr lang="en-GB" sz="2400" dirty="0" err="1">
                <a:solidFill>
                  <a:srgbClr val="FFFF00"/>
                </a:solidFill>
              </a:rPr>
              <a:t>lPC</a:t>
            </a:r>
            <a:r>
              <a:rPr lang="en-GB" sz="2400" dirty="0">
                <a:solidFill>
                  <a:srgbClr val="FFFF00"/>
                </a:solidFill>
              </a:rPr>
              <a:t>) mechanisms to facilitate such communication activities. </a:t>
            </a:r>
            <a:endParaRPr lang="en-GB" sz="2400" dirty="0" smtClean="0">
              <a:solidFill>
                <a:srgbClr val="FFFF00"/>
              </a:solidFill>
            </a:endParaRPr>
          </a:p>
          <a:p>
            <a:pPr algn="just"/>
            <a:r>
              <a:rPr lang="en-GB" sz="2400" dirty="0" smtClean="0"/>
              <a:t>Inter-process </a:t>
            </a:r>
            <a:r>
              <a:rPr lang="en-GB" sz="2400" dirty="0"/>
              <a:t>communication basically </a:t>
            </a:r>
            <a:r>
              <a:rPr lang="en-GB" sz="2400" dirty="0">
                <a:solidFill>
                  <a:srgbClr val="FFFF00"/>
                </a:solidFill>
              </a:rPr>
              <a:t>requires information sharing among two or more processes. 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smtClean="0"/>
              <a:t>The </a:t>
            </a:r>
            <a:r>
              <a:rPr lang="en-GB" sz="2400" dirty="0"/>
              <a:t>two basic methods for information sharing are as follows: </a:t>
            </a: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smtClean="0">
                <a:solidFill>
                  <a:srgbClr val="00B0F0"/>
                </a:solidFill>
              </a:rPr>
              <a:t>1. Shared-data </a:t>
            </a:r>
            <a:r>
              <a:rPr lang="en-GB" sz="2400" dirty="0">
                <a:solidFill>
                  <a:srgbClr val="00B0F0"/>
                </a:solidFill>
              </a:rPr>
              <a:t>approach </a:t>
            </a:r>
            <a:endParaRPr lang="en-GB" sz="2400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GB" sz="2400" dirty="0" smtClean="0">
                <a:solidFill>
                  <a:srgbClr val="00B0F0"/>
                </a:solidFill>
              </a:rPr>
              <a:t>2. Message-passing </a:t>
            </a:r>
            <a:r>
              <a:rPr lang="en-GB" sz="2400" dirty="0">
                <a:solidFill>
                  <a:srgbClr val="00B0F0"/>
                </a:solidFill>
              </a:rPr>
              <a:t>approach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88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45704"/>
            <a:ext cx="9823105" cy="5002695"/>
          </a:xfrm>
        </p:spPr>
        <p:txBody>
          <a:bodyPr/>
          <a:lstStyle/>
          <a:p>
            <a:pPr algn="just"/>
            <a:r>
              <a:rPr lang="en-GB" dirty="0" smtClean="0"/>
              <a:t>There </a:t>
            </a:r>
            <a:r>
              <a:rPr lang="en-GB" dirty="0"/>
              <a:t>are </a:t>
            </a:r>
            <a:r>
              <a:rPr lang="en-GB" dirty="0">
                <a:solidFill>
                  <a:srgbClr val="FFFF00"/>
                </a:solidFill>
              </a:rPr>
              <a:t>multiple receivers for a message sent by a single sender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One-to-many </a:t>
            </a:r>
            <a:r>
              <a:rPr lang="en-GB" dirty="0"/>
              <a:t>scheme is </a:t>
            </a:r>
            <a:r>
              <a:rPr lang="en-GB" dirty="0">
                <a:solidFill>
                  <a:srgbClr val="FFFF00"/>
                </a:solidFill>
              </a:rPr>
              <a:t>also known as multicast communication.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/>
              <a:t>A </a:t>
            </a:r>
            <a:r>
              <a:rPr lang="en-GB" dirty="0"/>
              <a:t>special case of </a:t>
            </a:r>
            <a:r>
              <a:rPr lang="en-GB" dirty="0" smtClean="0"/>
              <a:t>multicast communication </a:t>
            </a:r>
            <a:r>
              <a:rPr lang="en-GB" dirty="0"/>
              <a:t>is </a:t>
            </a:r>
            <a:r>
              <a:rPr lang="en-GB" dirty="0">
                <a:solidFill>
                  <a:srgbClr val="00B0F0"/>
                </a:solidFill>
              </a:rPr>
              <a:t>broadcast communication, in which the message is sent to </a:t>
            </a:r>
            <a:r>
              <a:rPr lang="en-GB" dirty="0" smtClean="0">
                <a:solidFill>
                  <a:srgbClr val="00B0F0"/>
                </a:solidFill>
              </a:rPr>
              <a:t>all processors </a:t>
            </a:r>
            <a:r>
              <a:rPr lang="en-GB" dirty="0">
                <a:solidFill>
                  <a:srgbClr val="00B0F0"/>
                </a:solidFill>
              </a:rPr>
              <a:t>connected to a </a:t>
            </a:r>
            <a:r>
              <a:rPr lang="en-GB" dirty="0" smtClean="0">
                <a:solidFill>
                  <a:srgbClr val="00B0F0"/>
                </a:solidFill>
              </a:rPr>
              <a:t>network.</a:t>
            </a:r>
          </a:p>
          <a:p>
            <a:pPr marL="0" indent="0" algn="just">
              <a:buNone/>
            </a:pPr>
            <a:endParaRPr lang="en-GB" b="1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 smtClean="0">
                <a:solidFill>
                  <a:srgbClr val="FFFF00"/>
                </a:solidFill>
              </a:rPr>
              <a:t>Multicast</a:t>
            </a:r>
            <a:r>
              <a:rPr lang="en-GB" b="1" dirty="0">
                <a:solidFill>
                  <a:srgbClr val="FFFF00"/>
                </a:solidFill>
              </a:rPr>
              <a:t>: </a:t>
            </a:r>
            <a:endParaRPr lang="en-GB" b="1" dirty="0" smtClean="0">
              <a:solidFill>
                <a:srgbClr val="FFFF0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consider </a:t>
            </a:r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server manager managing a group of server processes </a:t>
            </a:r>
            <a:r>
              <a:rPr lang="en-GB" dirty="0" smtClean="0"/>
              <a:t>all providing </a:t>
            </a:r>
            <a:r>
              <a:rPr lang="en-GB" dirty="0"/>
              <a:t>the same type of service.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>
                <a:solidFill>
                  <a:srgbClr val="FFFF00"/>
                </a:solidFill>
              </a:rPr>
              <a:t>server manager can multicast a message to all </a:t>
            </a:r>
            <a:r>
              <a:rPr lang="en-GB" dirty="0" smtClean="0">
                <a:solidFill>
                  <a:srgbClr val="FFFF00"/>
                </a:solidFill>
              </a:rPr>
              <a:t>the server </a:t>
            </a:r>
            <a:r>
              <a:rPr lang="en-GB" dirty="0">
                <a:solidFill>
                  <a:srgbClr val="FFFF00"/>
                </a:solidFill>
              </a:rPr>
              <a:t>processes</a:t>
            </a:r>
            <a:r>
              <a:rPr lang="en-GB" dirty="0"/>
              <a:t>, requesting that a </a:t>
            </a:r>
            <a:r>
              <a:rPr lang="en-GB" dirty="0">
                <a:solidFill>
                  <a:srgbClr val="00B0F0"/>
                </a:solidFill>
              </a:rPr>
              <a:t>free server volunteer to serve the current request</a:t>
            </a:r>
            <a:r>
              <a:rPr lang="en-GB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It </a:t>
            </a:r>
            <a:r>
              <a:rPr lang="en-GB" dirty="0" smtClean="0"/>
              <a:t>then selects </a:t>
            </a:r>
            <a:r>
              <a:rPr lang="en-GB" dirty="0"/>
              <a:t>the first server that </a:t>
            </a:r>
            <a:r>
              <a:rPr lang="en-GB" dirty="0" smtClean="0"/>
              <a:t>responds.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98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504122"/>
            <a:ext cx="9823105" cy="3631095"/>
          </a:xfrm>
        </p:spPr>
        <p:txBody>
          <a:bodyPr/>
          <a:lstStyle/>
          <a:p>
            <a:pPr algn="just"/>
            <a:r>
              <a:rPr lang="en-GB" b="1" dirty="0" smtClean="0">
                <a:solidFill>
                  <a:srgbClr val="FFFF00"/>
                </a:solidFill>
              </a:rPr>
              <a:t>Broadcast: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to locate a processor providing a specific service</a:t>
            </a:r>
            <a:r>
              <a:rPr lang="en-GB" dirty="0"/>
              <a:t>, an </a:t>
            </a:r>
            <a:r>
              <a:rPr lang="en-GB" dirty="0" smtClean="0">
                <a:solidFill>
                  <a:srgbClr val="00B0F0"/>
                </a:solidFill>
              </a:rPr>
              <a:t>inquiry message </a:t>
            </a:r>
            <a:r>
              <a:rPr lang="en-GB" dirty="0">
                <a:solidFill>
                  <a:srgbClr val="00B0F0"/>
                </a:solidFill>
              </a:rPr>
              <a:t>may be broadcast. </a:t>
            </a:r>
            <a:endParaRPr lang="en-GB" dirty="0" smtClean="0">
              <a:solidFill>
                <a:srgbClr val="00B0F0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In </a:t>
            </a:r>
            <a:r>
              <a:rPr lang="en-GB" dirty="0"/>
              <a:t>this case, it is not necessary to receive an answer from </a:t>
            </a:r>
            <a:r>
              <a:rPr lang="en-GB" dirty="0" smtClean="0"/>
              <a:t>every processor</a:t>
            </a:r>
            <a:r>
              <a:rPr lang="en-GB" dirty="0"/>
              <a:t>; just finding one instance of the desired service is sufficient.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95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71600"/>
            <a:ext cx="10108028" cy="4711148"/>
          </a:xfrm>
        </p:spPr>
        <p:txBody>
          <a:bodyPr/>
          <a:lstStyle/>
          <a:p>
            <a:pPr algn="just"/>
            <a:r>
              <a:rPr lang="en-GB" b="1" dirty="0" smtClean="0">
                <a:solidFill>
                  <a:srgbClr val="00B0F0"/>
                </a:solidFill>
              </a:rPr>
              <a:t>Group Management</a:t>
            </a:r>
          </a:p>
          <a:p>
            <a:pPr algn="just"/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closed group is one in which only </a:t>
            </a:r>
            <a:r>
              <a:rPr lang="en-GB" dirty="0" smtClean="0">
                <a:solidFill>
                  <a:srgbClr val="FFFF00"/>
                </a:solidFill>
              </a:rPr>
              <a:t>the members </a:t>
            </a:r>
            <a:r>
              <a:rPr lang="en-GB" dirty="0">
                <a:solidFill>
                  <a:srgbClr val="FFFF00"/>
                </a:solidFill>
              </a:rPr>
              <a:t>of the group can send a message to the group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An </a:t>
            </a:r>
            <a:r>
              <a:rPr lang="en-GB" dirty="0"/>
              <a:t>outside process cannot </a:t>
            </a:r>
            <a:r>
              <a:rPr lang="en-GB" dirty="0" smtClean="0"/>
              <a:t>send a </a:t>
            </a:r>
            <a:r>
              <a:rPr lang="en-GB" dirty="0"/>
              <a:t>message to the group as a whole, although it may send a message to an </a:t>
            </a:r>
            <a:r>
              <a:rPr lang="en-GB" dirty="0" smtClean="0"/>
              <a:t>individual member </a:t>
            </a:r>
            <a:r>
              <a:rPr lang="en-GB" dirty="0"/>
              <a:t>of the group. </a:t>
            </a:r>
            <a:endParaRPr lang="en-GB" dirty="0" smtClean="0"/>
          </a:p>
          <a:p>
            <a:pPr algn="just"/>
            <a:r>
              <a:rPr lang="en-GB" dirty="0" smtClean="0"/>
              <a:t>On </a:t>
            </a:r>
            <a:r>
              <a:rPr lang="en-GB" dirty="0"/>
              <a:t>the other hand, </a:t>
            </a:r>
            <a:r>
              <a:rPr lang="en-GB" dirty="0">
                <a:solidFill>
                  <a:srgbClr val="FFFF00"/>
                </a:solidFill>
              </a:rPr>
              <a:t>an open group is one in which any process </a:t>
            </a:r>
            <a:r>
              <a:rPr lang="en-GB" dirty="0" smtClean="0">
                <a:solidFill>
                  <a:srgbClr val="FFFF00"/>
                </a:solidFill>
              </a:rPr>
              <a:t>in the </a:t>
            </a:r>
            <a:r>
              <a:rPr lang="en-GB" dirty="0">
                <a:solidFill>
                  <a:srgbClr val="FFFF00"/>
                </a:solidFill>
              </a:rPr>
              <a:t>system can send a message to the group as a whole.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91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45704"/>
            <a:ext cx="10108028" cy="503582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>
                <a:solidFill>
                  <a:srgbClr val="FFFF00"/>
                </a:solidFill>
              </a:rPr>
              <a:t>Example: </a:t>
            </a:r>
            <a:r>
              <a:rPr lang="en-GB" dirty="0" smtClean="0"/>
              <a:t>A </a:t>
            </a:r>
            <a:r>
              <a:rPr lang="en-GB" dirty="0">
                <a:solidFill>
                  <a:srgbClr val="00B0F0"/>
                </a:solidFill>
              </a:rPr>
              <a:t>closed group </a:t>
            </a:r>
            <a:r>
              <a:rPr lang="en-GB" dirty="0"/>
              <a:t>is a group of </a:t>
            </a:r>
            <a:r>
              <a:rPr lang="en-GB" dirty="0">
                <a:solidFill>
                  <a:srgbClr val="00B0F0"/>
                </a:solidFill>
              </a:rPr>
              <a:t>processes working on a common problem </a:t>
            </a:r>
            <a:r>
              <a:rPr lang="en-GB" dirty="0"/>
              <a:t>need not communicate </a:t>
            </a:r>
            <a:r>
              <a:rPr lang="en-GB" dirty="0" smtClean="0"/>
              <a:t>with outside </a:t>
            </a:r>
            <a:r>
              <a:rPr lang="en-GB" dirty="0"/>
              <a:t>processes and can form a closed group. </a:t>
            </a:r>
            <a:endParaRPr lang="en-GB" dirty="0" smtClean="0"/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Example: </a:t>
            </a:r>
            <a:r>
              <a:rPr lang="en-GB" dirty="0" smtClean="0"/>
              <a:t>On </a:t>
            </a:r>
            <a:r>
              <a:rPr lang="en-GB" dirty="0"/>
              <a:t>the other hand, </a:t>
            </a:r>
            <a:r>
              <a:rPr lang="en-GB" dirty="0">
                <a:solidFill>
                  <a:srgbClr val="00B0F0"/>
                </a:solidFill>
              </a:rPr>
              <a:t>a group of </a:t>
            </a:r>
            <a:r>
              <a:rPr lang="en-GB" dirty="0" smtClean="0">
                <a:solidFill>
                  <a:srgbClr val="00B0F0"/>
                </a:solidFill>
              </a:rPr>
              <a:t>replicated servers </a:t>
            </a:r>
            <a:r>
              <a:rPr lang="en-GB" dirty="0">
                <a:solidFill>
                  <a:srgbClr val="00B0F0"/>
                </a:solidFill>
              </a:rPr>
              <a:t>meant for distributed processing of client requests </a:t>
            </a:r>
            <a:r>
              <a:rPr lang="en-GB" dirty="0"/>
              <a:t>must form an open group so </a:t>
            </a:r>
            <a:r>
              <a:rPr lang="en-GB" dirty="0" smtClean="0"/>
              <a:t>that client </a:t>
            </a:r>
            <a:r>
              <a:rPr lang="en-GB" dirty="0"/>
              <a:t>processes can send their requests to them.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>
                <a:solidFill>
                  <a:srgbClr val="FFFF00"/>
                </a:solidFill>
              </a:rPr>
              <a:t>message-passing system </a:t>
            </a:r>
            <a:r>
              <a:rPr lang="en-GB" dirty="0"/>
              <a:t>must have a mechanism to </a:t>
            </a:r>
            <a:r>
              <a:rPr lang="en-GB" dirty="0">
                <a:solidFill>
                  <a:srgbClr val="FFFF00"/>
                </a:solidFill>
              </a:rPr>
              <a:t>manage </a:t>
            </a:r>
            <a:r>
              <a:rPr lang="en-GB" dirty="0" smtClean="0">
                <a:solidFill>
                  <a:srgbClr val="FFFF00"/>
                </a:solidFill>
              </a:rPr>
              <a:t>the groups </a:t>
            </a:r>
            <a:r>
              <a:rPr lang="en-GB" dirty="0">
                <a:solidFill>
                  <a:srgbClr val="FFFF00"/>
                </a:solidFill>
              </a:rPr>
              <a:t>and their membership information.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/>
              <a:t>A </a:t>
            </a:r>
            <a:r>
              <a:rPr lang="en-GB" dirty="0"/>
              <a:t>simple mechanism for this is to </a:t>
            </a:r>
            <a:r>
              <a:rPr lang="en-GB" dirty="0">
                <a:solidFill>
                  <a:srgbClr val="FFFF00"/>
                </a:solidFill>
              </a:rPr>
              <a:t>use </a:t>
            </a:r>
            <a:r>
              <a:rPr lang="en-GB" dirty="0" smtClean="0">
                <a:solidFill>
                  <a:srgbClr val="FFFF00"/>
                </a:solidFill>
              </a:rPr>
              <a:t>a centralized </a:t>
            </a:r>
            <a:r>
              <a:rPr lang="en-GB" dirty="0">
                <a:solidFill>
                  <a:srgbClr val="FFFF00"/>
                </a:solidFill>
              </a:rPr>
              <a:t>group server process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All </a:t>
            </a:r>
            <a:r>
              <a:rPr lang="en-GB" dirty="0"/>
              <a:t>requests to create a group, to delete a group, to </a:t>
            </a:r>
            <a:r>
              <a:rPr lang="en-GB" dirty="0" smtClean="0"/>
              <a:t>add a </a:t>
            </a:r>
            <a:r>
              <a:rPr lang="en-GB" dirty="0"/>
              <a:t>member to a group, or to remove a member from a group are sent to this process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Limitation: </a:t>
            </a:r>
            <a:r>
              <a:rPr lang="en-GB" dirty="0" smtClean="0"/>
              <a:t>suffers from </a:t>
            </a:r>
            <a:r>
              <a:rPr lang="en-GB" dirty="0" smtClean="0">
                <a:solidFill>
                  <a:srgbClr val="FFFF00"/>
                </a:solidFill>
              </a:rPr>
              <a:t>poor reliability and poor scalability</a:t>
            </a:r>
          </a:p>
          <a:p>
            <a:pPr algn="just"/>
            <a:r>
              <a:rPr lang="en-GB" dirty="0" smtClean="0">
                <a:solidFill>
                  <a:srgbClr val="FFFF00"/>
                </a:solidFill>
              </a:rPr>
              <a:t>Replication of server </a:t>
            </a:r>
            <a:r>
              <a:rPr lang="en-GB" dirty="0" smtClean="0"/>
              <a:t>can be done which </a:t>
            </a:r>
            <a:r>
              <a:rPr lang="en-GB" dirty="0" smtClean="0">
                <a:solidFill>
                  <a:srgbClr val="FFFF00"/>
                </a:solidFill>
              </a:rPr>
              <a:t>leads to extra overhead of maintaining consistency of group servers.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91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71600"/>
            <a:ext cx="10108028" cy="487017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b="1" dirty="0" smtClean="0">
                <a:solidFill>
                  <a:srgbClr val="00B0F0"/>
                </a:solidFill>
              </a:rPr>
              <a:t>Group Addressing</a:t>
            </a:r>
          </a:p>
          <a:p>
            <a:pPr algn="just"/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two-level naming scheme </a:t>
            </a:r>
            <a:r>
              <a:rPr lang="en-GB" dirty="0"/>
              <a:t>is normally used for </a:t>
            </a:r>
            <a:r>
              <a:rPr lang="en-GB" dirty="0">
                <a:solidFill>
                  <a:srgbClr val="FFFF00"/>
                </a:solidFill>
              </a:rPr>
              <a:t>group addressing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>
                <a:solidFill>
                  <a:srgbClr val="FFFF00"/>
                </a:solidFill>
              </a:rPr>
              <a:t>high-level </a:t>
            </a:r>
            <a:r>
              <a:rPr lang="en-GB" dirty="0" smtClean="0">
                <a:solidFill>
                  <a:srgbClr val="FFFF00"/>
                </a:solidFill>
              </a:rPr>
              <a:t>group name </a:t>
            </a:r>
            <a:r>
              <a:rPr lang="en-GB" dirty="0">
                <a:solidFill>
                  <a:srgbClr val="FFFF00"/>
                </a:solidFill>
              </a:rPr>
              <a:t>is an ASCII string </a:t>
            </a:r>
            <a:r>
              <a:rPr lang="en-GB" dirty="0"/>
              <a:t>that is </a:t>
            </a:r>
            <a:r>
              <a:rPr lang="en-GB" dirty="0">
                <a:solidFill>
                  <a:srgbClr val="FFFF00"/>
                </a:solidFill>
              </a:rPr>
              <a:t>independent of the location information of the </a:t>
            </a:r>
            <a:r>
              <a:rPr lang="en-GB" dirty="0" smtClean="0">
                <a:solidFill>
                  <a:srgbClr val="FFFF00"/>
                </a:solidFill>
              </a:rPr>
              <a:t>processes </a:t>
            </a:r>
            <a:r>
              <a:rPr lang="en-GB" dirty="0" smtClean="0"/>
              <a:t>in </a:t>
            </a:r>
            <a:r>
              <a:rPr lang="en-GB" dirty="0"/>
              <a:t>the group. </a:t>
            </a:r>
            <a:endParaRPr lang="en-GB" dirty="0" smtClean="0"/>
          </a:p>
          <a:p>
            <a:pPr algn="just"/>
            <a:r>
              <a:rPr lang="en-GB" dirty="0" smtClean="0"/>
              <a:t>On </a:t>
            </a:r>
            <a:r>
              <a:rPr lang="en-GB" dirty="0"/>
              <a:t>the other hand, the </a:t>
            </a:r>
            <a:r>
              <a:rPr lang="en-GB" dirty="0">
                <a:solidFill>
                  <a:srgbClr val="00B0F0"/>
                </a:solidFill>
              </a:rPr>
              <a:t>low-level group name depends to a large extent </a:t>
            </a:r>
            <a:r>
              <a:rPr lang="en-GB" dirty="0" smtClean="0">
                <a:solidFill>
                  <a:srgbClr val="00B0F0"/>
                </a:solidFill>
              </a:rPr>
              <a:t>on the </a:t>
            </a:r>
            <a:r>
              <a:rPr lang="en-GB" dirty="0">
                <a:solidFill>
                  <a:srgbClr val="00B0F0"/>
                </a:solidFill>
              </a:rPr>
              <a:t>underlying hardware</a:t>
            </a:r>
            <a:r>
              <a:rPr lang="en-GB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GB" dirty="0">
                <a:solidFill>
                  <a:srgbClr val="00B0F0"/>
                </a:solidFill>
              </a:rPr>
              <a:t>For example, </a:t>
            </a:r>
            <a:r>
              <a:rPr lang="en-GB" dirty="0"/>
              <a:t>on </a:t>
            </a:r>
            <a:r>
              <a:rPr lang="en-GB" dirty="0">
                <a:solidFill>
                  <a:srgbClr val="FFFF00"/>
                </a:solidFill>
              </a:rPr>
              <a:t>some networks it is possible to create a </a:t>
            </a:r>
            <a:r>
              <a:rPr lang="en-GB" dirty="0" smtClean="0">
                <a:solidFill>
                  <a:srgbClr val="FFFF00"/>
                </a:solidFill>
              </a:rPr>
              <a:t>special network </a:t>
            </a:r>
            <a:r>
              <a:rPr lang="en-GB" dirty="0">
                <a:solidFill>
                  <a:srgbClr val="FFFF00"/>
                </a:solidFill>
              </a:rPr>
              <a:t>address </a:t>
            </a:r>
            <a:r>
              <a:rPr lang="en-GB" dirty="0"/>
              <a:t>to which </a:t>
            </a:r>
            <a:r>
              <a:rPr lang="en-GB" dirty="0">
                <a:solidFill>
                  <a:srgbClr val="FFFF00"/>
                </a:solidFill>
              </a:rPr>
              <a:t>multiple machines can listen</a:t>
            </a:r>
            <a:r>
              <a:rPr lang="en-GB" dirty="0"/>
              <a:t>. </a:t>
            </a:r>
            <a:endParaRPr lang="en-GB" dirty="0" smtClean="0"/>
          </a:p>
          <a:p>
            <a:pPr algn="just"/>
            <a:r>
              <a:rPr lang="en-GB" dirty="0" smtClean="0"/>
              <a:t>Such </a:t>
            </a:r>
            <a:r>
              <a:rPr lang="en-GB" dirty="0"/>
              <a:t>a network address is </a:t>
            </a:r>
            <a:r>
              <a:rPr lang="en-GB" dirty="0" smtClean="0"/>
              <a:t>called a </a:t>
            </a:r>
            <a:r>
              <a:rPr lang="en-GB" dirty="0"/>
              <a:t>multicast address. </a:t>
            </a:r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dirty="0"/>
              <a:t>packet sent to a multicast address is automatically delivered to </a:t>
            </a:r>
            <a:r>
              <a:rPr lang="en-GB" dirty="0" smtClean="0"/>
              <a:t>all machines </a:t>
            </a:r>
            <a:r>
              <a:rPr lang="en-GB" dirty="0"/>
              <a:t>listening to the address. </a:t>
            </a:r>
            <a:endParaRPr lang="en-GB" dirty="0" smtClean="0"/>
          </a:p>
          <a:p>
            <a:pPr algn="just"/>
            <a:r>
              <a:rPr lang="en-GB" dirty="0" smtClean="0"/>
              <a:t>Therefore</a:t>
            </a:r>
            <a:r>
              <a:rPr lang="en-GB" dirty="0"/>
              <a:t>, in such systems a multicast address is </a:t>
            </a:r>
            <a:r>
              <a:rPr lang="en-GB" dirty="0" smtClean="0"/>
              <a:t>used as </a:t>
            </a:r>
            <a:r>
              <a:rPr lang="en-GB" dirty="0"/>
              <a:t>a low-level name for a group.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28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71600"/>
            <a:ext cx="10108028" cy="4870174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>
                <a:solidFill>
                  <a:srgbClr val="00B0F0"/>
                </a:solidFill>
              </a:rPr>
              <a:t>Group Addressing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Networks with broadcasting facility declare a certain address, </a:t>
            </a:r>
            <a:r>
              <a:rPr lang="en-GB" dirty="0" smtClean="0">
                <a:solidFill>
                  <a:srgbClr val="FFFF00"/>
                </a:solidFill>
              </a:rPr>
              <a:t>such as </a:t>
            </a:r>
            <a:r>
              <a:rPr lang="en-GB" dirty="0">
                <a:solidFill>
                  <a:srgbClr val="FFFF00"/>
                </a:solidFill>
              </a:rPr>
              <a:t>zero, as a broadcast address.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>
                <a:solidFill>
                  <a:srgbClr val="00B0F0"/>
                </a:solidFill>
              </a:rPr>
              <a:t>A </a:t>
            </a:r>
            <a:r>
              <a:rPr lang="en-GB" dirty="0">
                <a:solidFill>
                  <a:srgbClr val="00B0F0"/>
                </a:solidFill>
              </a:rPr>
              <a:t>packet sent to a broadcast address is </a:t>
            </a:r>
            <a:r>
              <a:rPr lang="en-GB" dirty="0" smtClean="0">
                <a:solidFill>
                  <a:srgbClr val="00B0F0"/>
                </a:solidFill>
              </a:rPr>
              <a:t>automatically delivered </a:t>
            </a:r>
            <a:r>
              <a:rPr lang="en-GB" dirty="0">
                <a:solidFill>
                  <a:srgbClr val="00B0F0"/>
                </a:solidFill>
              </a:rPr>
              <a:t>to all machines on the network. </a:t>
            </a:r>
            <a:endParaRPr lang="en-GB" dirty="0" smtClean="0">
              <a:solidFill>
                <a:srgbClr val="00B0F0"/>
              </a:solidFill>
            </a:endParaRPr>
          </a:p>
          <a:p>
            <a:pPr algn="just"/>
            <a:r>
              <a:rPr lang="en-GB" dirty="0" smtClean="0"/>
              <a:t>Therefore</a:t>
            </a:r>
            <a:r>
              <a:rPr lang="en-GB" dirty="0"/>
              <a:t>, the broadcast address of a </a:t>
            </a:r>
            <a:r>
              <a:rPr lang="en-GB" dirty="0" smtClean="0"/>
              <a:t>network may </a:t>
            </a:r>
            <a:r>
              <a:rPr lang="en-GB" dirty="0"/>
              <a:t>be used as a low-level name for a group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System </a:t>
            </a:r>
            <a:r>
              <a:rPr lang="en-GB" dirty="0"/>
              <a:t>that uses a broadcast address for </a:t>
            </a:r>
            <a:r>
              <a:rPr lang="en-GB" dirty="0" smtClean="0"/>
              <a:t>group addressing</a:t>
            </a:r>
            <a:r>
              <a:rPr lang="en-GB" dirty="0"/>
              <a:t>, </a:t>
            </a:r>
            <a:r>
              <a:rPr lang="en-GB" dirty="0" smtClean="0"/>
              <a:t>all </a:t>
            </a:r>
            <a:r>
              <a:rPr lang="en-GB" dirty="0"/>
              <a:t>groups have the same low-level name, the broadcast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95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45704"/>
            <a:ext cx="10392950" cy="4684644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B0F0"/>
                </a:solidFill>
              </a:rPr>
              <a:t>Message Delivery to Receiver </a:t>
            </a:r>
            <a:r>
              <a:rPr lang="en-GB" b="1" dirty="0" smtClean="0">
                <a:solidFill>
                  <a:srgbClr val="00B0F0"/>
                </a:solidFill>
              </a:rPr>
              <a:t>Processes</a:t>
            </a:r>
          </a:p>
          <a:p>
            <a:pPr algn="just"/>
            <a:r>
              <a:rPr lang="en-GB" dirty="0" smtClean="0"/>
              <a:t>The </a:t>
            </a:r>
            <a:r>
              <a:rPr lang="en-GB" dirty="0">
                <a:solidFill>
                  <a:srgbClr val="FFFF00"/>
                </a:solidFill>
              </a:rPr>
              <a:t>centralized group </a:t>
            </a:r>
            <a:r>
              <a:rPr lang="en-GB" dirty="0" smtClean="0">
                <a:solidFill>
                  <a:srgbClr val="FFFF00"/>
                </a:solidFill>
              </a:rPr>
              <a:t>server maintains </a:t>
            </a:r>
            <a:r>
              <a:rPr lang="en-GB" dirty="0">
                <a:solidFill>
                  <a:srgbClr val="FFFF00"/>
                </a:solidFill>
              </a:rPr>
              <a:t>a mapping of high-level group names to their low-level names.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/>
              <a:t>The group server </a:t>
            </a:r>
            <a:r>
              <a:rPr lang="en-GB" dirty="0">
                <a:solidFill>
                  <a:srgbClr val="FFFF00"/>
                </a:solidFill>
              </a:rPr>
              <a:t>also maintains a list of the process identifiers of all the processes for </a:t>
            </a:r>
            <a:r>
              <a:rPr lang="en-GB" dirty="0" smtClean="0">
                <a:solidFill>
                  <a:srgbClr val="FFFF00"/>
                </a:solidFill>
              </a:rPr>
              <a:t>each group.</a:t>
            </a:r>
          </a:p>
          <a:p>
            <a:pPr algn="just"/>
            <a:r>
              <a:rPr lang="en-GB" dirty="0">
                <a:solidFill>
                  <a:srgbClr val="FFC000"/>
                </a:solidFill>
              </a:rPr>
              <a:t>When a sender sends a message to a group specifying its high </a:t>
            </a:r>
            <a:r>
              <a:rPr lang="en-GB" dirty="0" smtClean="0">
                <a:solidFill>
                  <a:srgbClr val="FFC000"/>
                </a:solidFill>
              </a:rPr>
              <a:t>level </a:t>
            </a:r>
            <a:r>
              <a:rPr lang="en-GB" dirty="0">
                <a:solidFill>
                  <a:srgbClr val="FFC000"/>
                </a:solidFill>
              </a:rPr>
              <a:t>name</a:t>
            </a:r>
            <a:r>
              <a:rPr lang="en-GB" dirty="0"/>
              <a:t>, the </a:t>
            </a:r>
            <a:r>
              <a:rPr lang="en-GB" dirty="0" smtClean="0">
                <a:solidFill>
                  <a:srgbClr val="FFC000"/>
                </a:solidFill>
              </a:rPr>
              <a:t>kernel of </a:t>
            </a:r>
            <a:r>
              <a:rPr lang="en-GB" dirty="0">
                <a:solidFill>
                  <a:srgbClr val="FFC000"/>
                </a:solidFill>
              </a:rPr>
              <a:t>the sending machine contacts the group server to obtain the low-level name of the group </a:t>
            </a:r>
            <a:r>
              <a:rPr lang="en-GB" dirty="0"/>
              <a:t>and the list of process identifiers of the processes belonging to the group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list </a:t>
            </a:r>
            <a:r>
              <a:rPr lang="en-GB" dirty="0" smtClean="0"/>
              <a:t>of process </a:t>
            </a:r>
            <a:r>
              <a:rPr lang="en-GB" dirty="0"/>
              <a:t>identifiers is inserted in the message packet.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2908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One to many 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45704"/>
            <a:ext cx="10214046" cy="4996070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B0F0"/>
                </a:solidFill>
              </a:rPr>
              <a:t>Message Delivery to Receiver </a:t>
            </a:r>
            <a:r>
              <a:rPr lang="en-GB" b="1" dirty="0" smtClean="0">
                <a:solidFill>
                  <a:srgbClr val="00B0F0"/>
                </a:solidFill>
              </a:rPr>
              <a:t>Processes</a:t>
            </a:r>
          </a:p>
          <a:p>
            <a:pPr algn="just"/>
            <a:r>
              <a:rPr lang="en-GB" dirty="0" smtClean="0"/>
              <a:t>If </a:t>
            </a:r>
            <a:r>
              <a:rPr lang="en-GB" dirty="0"/>
              <a:t>the low-level group name is </a:t>
            </a:r>
            <a:r>
              <a:rPr lang="en-GB" dirty="0" smtClean="0"/>
              <a:t>either a </a:t>
            </a:r>
            <a:r>
              <a:rPr lang="en-GB" dirty="0"/>
              <a:t>multicast address or a broadcast address, the kernel simply sends the packet to </a:t>
            </a:r>
            <a:r>
              <a:rPr lang="en-GB" dirty="0" smtClean="0"/>
              <a:t>the multicast/broadcast </a:t>
            </a:r>
            <a:r>
              <a:rPr lang="en-GB" dirty="0"/>
              <a:t>address. </a:t>
            </a:r>
            <a:endParaRPr lang="en-GB" dirty="0" smtClean="0"/>
          </a:p>
          <a:p>
            <a:pPr algn="just"/>
            <a:r>
              <a:rPr lang="en-GB" dirty="0" smtClean="0"/>
              <a:t>On </a:t>
            </a:r>
            <a:r>
              <a:rPr lang="en-GB" dirty="0"/>
              <a:t>the other hand, if the low-level group name is a list </a:t>
            </a:r>
            <a:r>
              <a:rPr lang="en-GB" dirty="0" smtClean="0"/>
              <a:t>of machine </a:t>
            </a:r>
            <a:r>
              <a:rPr lang="en-GB" dirty="0"/>
              <a:t>identifiers, the kernel sends a copy of the packet separately to each machine </a:t>
            </a:r>
            <a:r>
              <a:rPr lang="en-GB" dirty="0" smtClean="0"/>
              <a:t>in the </a:t>
            </a:r>
            <a:r>
              <a:rPr lang="en-GB" dirty="0"/>
              <a:t>list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When the packet reaches a machine, the kernel of that machine extracts the list </a:t>
            </a:r>
            <a:r>
              <a:rPr lang="en-GB" dirty="0" smtClean="0"/>
              <a:t>of process </a:t>
            </a:r>
            <a:r>
              <a:rPr lang="en-GB" dirty="0"/>
              <a:t>identifiers from the packet and forwards the message in the packet to </a:t>
            </a:r>
            <a:r>
              <a:rPr lang="en-GB" dirty="0" smtClean="0"/>
              <a:t>those processes </a:t>
            </a:r>
            <a:r>
              <a:rPr lang="en-GB" dirty="0"/>
              <a:t>in the list that belong to its own machine.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34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Many to one </a:t>
            </a:r>
            <a:r>
              <a:rPr lang="en-IN" sz="3600" dirty="0" smtClean="0"/>
              <a:t>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31843"/>
            <a:ext cx="10214046" cy="4525618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FFC000"/>
                </a:solidFill>
              </a:rPr>
              <a:t>Multiple </a:t>
            </a:r>
            <a:r>
              <a:rPr lang="en-GB" dirty="0">
                <a:solidFill>
                  <a:srgbClr val="FFC000"/>
                </a:solidFill>
              </a:rPr>
              <a:t>senders send messages to a single receiver. </a:t>
            </a:r>
            <a:endParaRPr lang="en-GB" dirty="0" smtClean="0">
              <a:solidFill>
                <a:srgbClr val="FFC000"/>
              </a:solidFill>
            </a:endParaRPr>
          </a:p>
          <a:p>
            <a:pPr algn="just"/>
            <a:r>
              <a:rPr lang="en-GB" dirty="0" smtClean="0"/>
              <a:t>The </a:t>
            </a:r>
            <a:r>
              <a:rPr lang="en-GB" dirty="0">
                <a:solidFill>
                  <a:srgbClr val="FFC000"/>
                </a:solidFill>
              </a:rPr>
              <a:t>single </a:t>
            </a:r>
            <a:r>
              <a:rPr lang="en-GB" dirty="0" smtClean="0">
                <a:solidFill>
                  <a:srgbClr val="FFC000"/>
                </a:solidFill>
              </a:rPr>
              <a:t>receiver </a:t>
            </a:r>
            <a:r>
              <a:rPr lang="en-GB" dirty="0" smtClean="0"/>
              <a:t>may </a:t>
            </a:r>
            <a:r>
              <a:rPr lang="en-GB" dirty="0"/>
              <a:t>be </a:t>
            </a:r>
            <a:r>
              <a:rPr lang="en-GB" dirty="0">
                <a:solidFill>
                  <a:srgbClr val="FFC000"/>
                </a:solidFill>
              </a:rPr>
              <a:t>selective or nonselective. </a:t>
            </a:r>
            <a:endParaRPr lang="en-GB" dirty="0" smtClean="0">
              <a:solidFill>
                <a:srgbClr val="FFC000"/>
              </a:solidFill>
            </a:endParaRPr>
          </a:p>
          <a:p>
            <a:pPr algn="just"/>
            <a:r>
              <a:rPr lang="en-GB" dirty="0" smtClean="0"/>
              <a:t>A </a:t>
            </a:r>
            <a:r>
              <a:rPr lang="en-GB" dirty="0">
                <a:solidFill>
                  <a:srgbClr val="FFFF00"/>
                </a:solidFill>
              </a:rPr>
              <a:t>selective receiver specifies a unique sender;</a:t>
            </a:r>
            <a:r>
              <a:rPr lang="en-GB" dirty="0"/>
              <a:t> a </a:t>
            </a:r>
            <a:r>
              <a:rPr lang="en-GB" dirty="0" smtClean="0"/>
              <a:t>message exchange </a:t>
            </a:r>
            <a:r>
              <a:rPr lang="en-GB" dirty="0"/>
              <a:t>takes place only if that sender sends a message. </a:t>
            </a:r>
            <a:endParaRPr lang="en-GB" dirty="0" smtClean="0"/>
          </a:p>
          <a:p>
            <a:pPr algn="just"/>
            <a:r>
              <a:rPr lang="en-GB" dirty="0" smtClean="0"/>
              <a:t>On </a:t>
            </a:r>
            <a:r>
              <a:rPr lang="en-GB" dirty="0"/>
              <a:t>the other hand, </a:t>
            </a:r>
            <a:r>
              <a:rPr lang="en-GB" dirty="0" smtClean="0"/>
              <a:t>a </a:t>
            </a:r>
            <a:r>
              <a:rPr lang="en-GB" dirty="0" smtClean="0">
                <a:solidFill>
                  <a:srgbClr val="FFFF00"/>
                </a:solidFill>
              </a:rPr>
              <a:t>nonselective </a:t>
            </a:r>
            <a:r>
              <a:rPr lang="en-GB" dirty="0">
                <a:solidFill>
                  <a:srgbClr val="FFFF00"/>
                </a:solidFill>
              </a:rPr>
              <a:t>receiver specifies a set of senders</a:t>
            </a:r>
            <a:r>
              <a:rPr lang="en-GB" dirty="0"/>
              <a:t>, and if anyone sender in the set sends </a:t>
            </a:r>
            <a:r>
              <a:rPr lang="en-GB" dirty="0" smtClean="0"/>
              <a:t>a message </a:t>
            </a:r>
            <a:r>
              <a:rPr lang="en-GB" dirty="0"/>
              <a:t>to this receiver, a message exchange takes 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963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0" y="452718"/>
            <a:ext cx="9017164" cy="792986"/>
          </a:xfrm>
        </p:spPr>
        <p:txBody>
          <a:bodyPr/>
          <a:lstStyle/>
          <a:p>
            <a:r>
              <a:rPr lang="en-IN" sz="3600" dirty="0" smtClean="0"/>
              <a:t>Many to Many </a:t>
            </a:r>
            <a:r>
              <a:rPr lang="en-IN" sz="3600" dirty="0" smtClean="0"/>
              <a:t>Communication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331843"/>
            <a:ext cx="10214046" cy="487017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FFC000"/>
                </a:solidFill>
              </a:rPr>
              <a:t>Multiple </a:t>
            </a:r>
            <a:r>
              <a:rPr lang="en-GB" dirty="0">
                <a:solidFill>
                  <a:srgbClr val="FFC000"/>
                </a:solidFill>
              </a:rPr>
              <a:t>senders send messages to multiple receivers</a:t>
            </a:r>
            <a:r>
              <a:rPr lang="en-GB" dirty="0" smtClean="0">
                <a:solidFill>
                  <a:srgbClr val="FFC000"/>
                </a:solidFill>
              </a:rPr>
              <a:t>.</a:t>
            </a:r>
          </a:p>
          <a:p>
            <a:pPr algn="just"/>
            <a:r>
              <a:rPr lang="en-GB" dirty="0"/>
              <a:t>an important issue related </a:t>
            </a:r>
            <a:r>
              <a:rPr lang="en-GB" dirty="0" smtClean="0"/>
              <a:t>to many-to-many </a:t>
            </a:r>
            <a:r>
              <a:rPr lang="en-GB" dirty="0"/>
              <a:t>communication scheme is that of ordered message delivery. </a:t>
            </a:r>
            <a:endParaRPr lang="en-IN" dirty="0" smtClean="0"/>
          </a:p>
          <a:p>
            <a:pPr algn="just"/>
            <a:r>
              <a:rPr lang="en-GB" dirty="0"/>
              <a:t>Ordered message delivery ensures that all messages are delivered to all receivers </a:t>
            </a:r>
            <a:r>
              <a:rPr lang="en-GB" dirty="0" smtClean="0"/>
              <a:t>in an </a:t>
            </a:r>
            <a:r>
              <a:rPr lang="en-GB" dirty="0"/>
              <a:t>order acceptable to the application. </a:t>
            </a:r>
            <a:endParaRPr lang="en-IN" dirty="0"/>
          </a:p>
          <a:p>
            <a:pPr marL="0" indent="0" algn="just">
              <a:buNone/>
            </a:pPr>
            <a:r>
              <a:rPr lang="en-GB" b="1" dirty="0" smtClean="0">
                <a:solidFill>
                  <a:srgbClr val="00B0F0"/>
                </a:solidFill>
              </a:rPr>
              <a:t>For example:</a:t>
            </a:r>
          </a:p>
          <a:p>
            <a:pPr algn="just"/>
            <a:r>
              <a:rPr lang="en-GB" dirty="0" smtClean="0"/>
              <a:t>Suppose </a:t>
            </a:r>
            <a:r>
              <a:rPr lang="en-GB" dirty="0">
                <a:solidFill>
                  <a:srgbClr val="FFFF00"/>
                </a:solidFill>
              </a:rPr>
              <a:t>two senders send messages to update </a:t>
            </a:r>
            <a:r>
              <a:rPr lang="en-GB" dirty="0" smtClean="0">
                <a:solidFill>
                  <a:srgbClr val="FFFF00"/>
                </a:solidFill>
              </a:rPr>
              <a:t>the same </a:t>
            </a:r>
            <a:r>
              <a:rPr lang="en-GB" dirty="0">
                <a:solidFill>
                  <a:srgbClr val="FFFF00"/>
                </a:solidFill>
              </a:rPr>
              <a:t>record of a database to two server processes having a replica of the database. </a:t>
            </a:r>
            <a:endParaRPr lang="en-GB" dirty="0" smtClean="0">
              <a:solidFill>
                <a:srgbClr val="FFFF00"/>
              </a:solidFill>
            </a:endParaRPr>
          </a:p>
          <a:p>
            <a:pPr algn="just"/>
            <a:r>
              <a:rPr lang="en-GB" dirty="0" smtClean="0"/>
              <a:t>If the </a:t>
            </a:r>
            <a:r>
              <a:rPr lang="en-GB" dirty="0" smtClean="0">
                <a:solidFill>
                  <a:srgbClr val="FFFF00"/>
                </a:solidFill>
              </a:rPr>
              <a:t>messages </a:t>
            </a:r>
            <a:r>
              <a:rPr lang="en-GB" dirty="0">
                <a:solidFill>
                  <a:srgbClr val="FFFF00"/>
                </a:solidFill>
              </a:rPr>
              <a:t>of the two senders </a:t>
            </a:r>
            <a:r>
              <a:rPr lang="en-GB" dirty="0"/>
              <a:t>are </a:t>
            </a:r>
            <a:r>
              <a:rPr lang="en-GB" dirty="0">
                <a:solidFill>
                  <a:srgbClr val="FFFF00"/>
                </a:solidFill>
              </a:rPr>
              <a:t>received</a:t>
            </a:r>
            <a:r>
              <a:rPr lang="en-GB" dirty="0"/>
              <a:t> by the two servers </a:t>
            </a:r>
            <a:r>
              <a:rPr lang="en-GB" dirty="0">
                <a:solidFill>
                  <a:srgbClr val="FFFF00"/>
                </a:solidFill>
              </a:rPr>
              <a:t>in different orders</a:t>
            </a:r>
            <a:r>
              <a:rPr lang="en-GB" dirty="0"/>
              <a:t>, then </a:t>
            </a:r>
            <a:r>
              <a:rPr lang="en-GB" dirty="0" smtClean="0"/>
              <a:t>the final </a:t>
            </a:r>
            <a:r>
              <a:rPr lang="en-GB" dirty="0"/>
              <a:t>values of the updated record of the database may be different in its two replicas.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3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DE4-18A8-7EAC-4455-4943F69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452718"/>
            <a:ext cx="9125548" cy="799139"/>
          </a:xfrm>
        </p:spPr>
        <p:txBody>
          <a:bodyPr/>
          <a:lstStyle/>
          <a:p>
            <a:r>
              <a:rPr lang="en-US" sz="3400" dirty="0"/>
              <a:t>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072B-82B3-6FF3-5D83-3DB91CEB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1327869"/>
            <a:ext cx="9689705" cy="4707171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Therefore</a:t>
            </a:r>
            <a:r>
              <a:rPr lang="en-GB" sz="2400" dirty="0"/>
              <a:t>, a </a:t>
            </a:r>
            <a:r>
              <a:rPr lang="en-GB" sz="2400" dirty="0">
                <a:solidFill>
                  <a:srgbClr val="FFFF00"/>
                </a:solidFill>
              </a:rPr>
              <a:t>distributed operating system needs to provide </a:t>
            </a:r>
            <a:r>
              <a:rPr lang="en-GB" sz="2400" dirty="0" smtClean="0">
                <a:solidFill>
                  <a:srgbClr val="FFFF00"/>
                </a:solidFill>
              </a:rPr>
              <a:t>inter-process </a:t>
            </a:r>
            <a:r>
              <a:rPr lang="en-GB" sz="2400" dirty="0">
                <a:solidFill>
                  <a:srgbClr val="FFFF00"/>
                </a:solidFill>
              </a:rPr>
              <a:t>communication (</a:t>
            </a:r>
            <a:r>
              <a:rPr lang="en-GB" sz="2400" dirty="0" err="1">
                <a:solidFill>
                  <a:srgbClr val="FFFF00"/>
                </a:solidFill>
              </a:rPr>
              <a:t>lPC</a:t>
            </a:r>
            <a:r>
              <a:rPr lang="en-GB" sz="2400" dirty="0">
                <a:solidFill>
                  <a:srgbClr val="FFFF00"/>
                </a:solidFill>
              </a:rPr>
              <a:t>) mechanisms to facilitate such communication activities. </a:t>
            </a:r>
            <a:endParaRPr lang="en-GB" sz="2400" dirty="0" smtClean="0">
              <a:solidFill>
                <a:srgbClr val="FFFF00"/>
              </a:solidFill>
            </a:endParaRPr>
          </a:p>
          <a:p>
            <a:pPr algn="just"/>
            <a:r>
              <a:rPr lang="en-GB" sz="2400" dirty="0" smtClean="0"/>
              <a:t>Inter-process </a:t>
            </a:r>
            <a:r>
              <a:rPr lang="en-GB" sz="2400" dirty="0"/>
              <a:t>communication basically </a:t>
            </a:r>
            <a:r>
              <a:rPr lang="en-GB" sz="2400" dirty="0">
                <a:solidFill>
                  <a:srgbClr val="FFFF00"/>
                </a:solidFill>
              </a:rPr>
              <a:t>requires information sharing among two or more processes. </a:t>
            </a:r>
            <a:endParaRPr lang="en-GB" sz="2400" dirty="0" smtClean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smtClean="0"/>
              <a:t>The </a:t>
            </a:r>
            <a:r>
              <a:rPr lang="en-GB" sz="2400" dirty="0"/>
              <a:t>two basic methods for information sharing are as follows: </a:t>
            </a: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smtClean="0">
                <a:solidFill>
                  <a:srgbClr val="00B0F0"/>
                </a:solidFill>
              </a:rPr>
              <a:t>1. Shared-data </a:t>
            </a:r>
            <a:r>
              <a:rPr lang="en-GB" sz="2400" dirty="0">
                <a:solidFill>
                  <a:srgbClr val="00B0F0"/>
                </a:solidFill>
              </a:rPr>
              <a:t>approach </a:t>
            </a:r>
            <a:endParaRPr lang="en-GB" sz="2400" dirty="0" smtClean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GB" sz="2400" dirty="0" smtClean="0">
                <a:solidFill>
                  <a:srgbClr val="00B0F0"/>
                </a:solidFill>
              </a:rPr>
              <a:t>2. Message-passing </a:t>
            </a:r>
            <a:r>
              <a:rPr lang="en-GB" sz="2400" dirty="0">
                <a:solidFill>
                  <a:srgbClr val="00B0F0"/>
                </a:solidFill>
              </a:rPr>
              <a:t>approach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816479" cy="4949686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FF00"/>
                </a:solidFill>
              </a:rPr>
              <a:t>Simplicity</a:t>
            </a:r>
          </a:p>
          <a:p>
            <a:r>
              <a:rPr lang="en-IN" dirty="0" smtClean="0"/>
              <a:t>Should be simple and easy to use.</a:t>
            </a:r>
          </a:p>
          <a:p>
            <a:r>
              <a:rPr lang="en-IN" dirty="0" smtClean="0"/>
              <a:t>Straightforward to construct new applications and to communicate with existing ones by using primitives.</a:t>
            </a:r>
          </a:p>
          <a:p>
            <a:r>
              <a:rPr lang="en-IN" dirty="0" smtClean="0"/>
              <a:t>Example: </a:t>
            </a:r>
            <a:r>
              <a:rPr lang="en-GB" dirty="0"/>
              <a:t>Imagine </a:t>
            </a:r>
            <a:r>
              <a:rPr lang="en-GB" dirty="0">
                <a:solidFill>
                  <a:srgbClr val="00B0F0"/>
                </a:solidFill>
              </a:rPr>
              <a:t>you're organizing a group outing with your friends</a:t>
            </a:r>
            <a:r>
              <a:rPr lang="en-GB" dirty="0"/>
              <a:t>. You need to </a:t>
            </a:r>
            <a:r>
              <a:rPr lang="en-GB" dirty="0">
                <a:solidFill>
                  <a:srgbClr val="00B0F0"/>
                </a:solidFill>
              </a:rPr>
              <a:t>convey the details about the venue, time, and meeting point to everyone involved</a:t>
            </a:r>
            <a:r>
              <a:rPr lang="en-GB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GB" dirty="0" smtClean="0"/>
              <a:t>Complex: Emails, phone calls, text messages</a:t>
            </a:r>
          </a:p>
          <a:p>
            <a:r>
              <a:rPr lang="en-GB" dirty="0" smtClean="0"/>
              <a:t>Simple: </a:t>
            </a:r>
            <a:r>
              <a:rPr lang="en-IN" dirty="0"/>
              <a:t>single messaging </a:t>
            </a:r>
            <a:r>
              <a:rPr lang="en-IN" dirty="0" smtClean="0"/>
              <a:t>platform like WhatsApp or Messenger group</a:t>
            </a:r>
            <a:endParaRPr lang="en-GB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816479" cy="456537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Uniform semantics</a:t>
            </a:r>
          </a:p>
          <a:p>
            <a:pPr algn="just"/>
            <a:r>
              <a:rPr lang="en-GB" dirty="0"/>
              <a:t>A message passing system with </a:t>
            </a:r>
            <a:r>
              <a:rPr lang="en-GB" dirty="0">
                <a:solidFill>
                  <a:srgbClr val="00B0F0"/>
                </a:solidFill>
              </a:rPr>
              <a:t>uniform semantics ensures that messages are </a:t>
            </a:r>
            <a:r>
              <a:rPr lang="en-GB" b="1" dirty="0">
                <a:solidFill>
                  <a:srgbClr val="92D050"/>
                </a:solidFill>
              </a:rPr>
              <a:t>interpreted consistently across different components</a:t>
            </a:r>
            <a:r>
              <a:rPr lang="en-GB" dirty="0">
                <a:solidFill>
                  <a:srgbClr val="00B0F0"/>
                </a:solidFill>
              </a:rPr>
              <a:t> or entities within the system</a:t>
            </a:r>
            <a:r>
              <a:rPr lang="en-GB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IN" dirty="0" smtClean="0"/>
              <a:t>Example: </a:t>
            </a:r>
            <a:r>
              <a:rPr lang="en-IN" dirty="0">
                <a:solidFill>
                  <a:srgbClr val="FFFF00"/>
                </a:solidFill>
              </a:rPr>
              <a:t>Ordering Food </a:t>
            </a:r>
            <a:r>
              <a:rPr lang="en-IN" dirty="0" smtClean="0">
                <a:solidFill>
                  <a:srgbClr val="FFFF00"/>
                </a:solidFill>
              </a:rPr>
              <a:t>Online</a:t>
            </a:r>
          </a:p>
          <a:p>
            <a:pPr marL="0" indent="0" algn="just">
              <a:buNone/>
            </a:pPr>
            <a:r>
              <a:rPr lang="en-GB" dirty="0"/>
              <a:t>Uniform Semantics:</a:t>
            </a:r>
          </a:p>
          <a:p>
            <a:pPr algn="just"/>
            <a:r>
              <a:rPr lang="en-GB" dirty="0"/>
              <a:t>When a </a:t>
            </a:r>
            <a:r>
              <a:rPr lang="en-GB" dirty="0">
                <a:solidFill>
                  <a:srgbClr val="FFFF00"/>
                </a:solidFill>
              </a:rPr>
              <a:t>user requests a ride</a:t>
            </a:r>
            <a:r>
              <a:rPr lang="en-GB" dirty="0"/>
              <a:t>, the message sent to </a:t>
            </a:r>
            <a:r>
              <a:rPr lang="en-GB" dirty="0">
                <a:solidFill>
                  <a:srgbClr val="FFFF00"/>
                </a:solidFill>
              </a:rPr>
              <a:t>drivers includes clear and standardized information about the pickup location, destination, and any special requests.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29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816479" cy="456537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Efficiency</a:t>
            </a:r>
          </a:p>
          <a:p>
            <a:pPr algn="just"/>
            <a:r>
              <a:rPr lang="en-IN" dirty="0" smtClean="0"/>
              <a:t>Inter-process communications may become so expensive if message passing system is not efficient.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An IPC protocol of a message passing system can be made efficient by reducing the number of message exchange during the communication.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00B0F0"/>
                </a:solidFill>
              </a:rPr>
              <a:t>Some optimizations are as follows:</a:t>
            </a:r>
          </a:p>
          <a:p>
            <a:pPr algn="just"/>
            <a:r>
              <a:rPr lang="en-IN" dirty="0" smtClean="0">
                <a:solidFill>
                  <a:srgbClr val="00B050"/>
                </a:solidFill>
              </a:rPr>
              <a:t>Avoid cost of establishing and terminating connections </a:t>
            </a:r>
            <a:r>
              <a:rPr lang="en-IN" dirty="0" smtClean="0"/>
              <a:t>between same pair of processes for each and every message exchange between them.</a:t>
            </a:r>
          </a:p>
          <a:p>
            <a:pPr algn="just"/>
            <a:r>
              <a:rPr lang="en-IN" dirty="0" smtClean="0">
                <a:solidFill>
                  <a:srgbClr val="00B050"/>
                </a:solidFill>
              </a:rPr>
              <a:t>Minimize the cost of maintaining the connections.</a:t>
            </a:r>
          </a:p>
          <a:p>
            <a:pPr algn="just"/>
            <a:r>
              <a:rPr lang="en-IN" dirty="0" smtClean="0"/>
              <a:t>Avoid several message exchanges between sender and receiver </a:t>
            </a:r>
            <a:r>
              <a:rPr lang="en-IN" dirty="0" smtClean="0">
                <a:solidFill>
                  <a:srgbClr val="00B050"/>
                </a:solidFill>
              </a:rPr>
              <a:t>(piggybacking of acknowledgement of previous messages)   </a:t>
            </a:r>
          </a:p>
          <a:p>
            <a:pPr algn="just"/>
            <a:endParaRPr lang="en-IN" dirty="0" smtClean="0"/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8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816479" cy="4565373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Reliability</a:t>
            </a:r>
          </a:p>
          <a:p>
            <a:pPr algn="just"/>
            <a:r>
              <a:rPr lang="en-IN" dirty="0" smtClean="0"/>
              <a:t>Node crashes or communication link failures interrupt a communication that was progress between two processes, resulting in loss of a message.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Reliable IPC protocol can cope with failure problems and guarantees the delivery of message.</a:t>
            </a:r>
          </a:p>
          <a:p>
            <a:pPr algn="just"/>
            <a:r>
              <a:rPr lang="en-IN" dirty="0" smtClean="0">
                <a:solidFill>
                  <a:srgbClr val="00B0F0"/>
                </a:solidFill>
              </a:rPr>
              <a:t>Handling loss of messages involves acknowledgement and retransmission on the basis of timeouts.</a:t>
            </a:r>
          </a:p>
          <a:p>
            <a:pPr algn="just"/>
            <a:r>
              <a:rPr lang="en-IN" dirty="0" smtClean="0">
                <a:solidFill>
                  <a:srgbClr val="FFFF00"/>
                </a:solidFill>
              </a:rPr>
              <a:t>Duplicate messages may be sent in the event of failures or because of timeouts.</a:t>
            </a:r>
          </a:p>
          <a:p>
            <a:pPr algn="just"/>
            <a:r>
              <a:rPr lang="en-IN" dirty="0" smtClean="0">
                <a:solidFill>
                  <a:srgbClr val="00B0F0"/>
                </a:solidFill>
              </a:rPr>
              <a:t>Duplicates can be handled by generating and assigning appropriate sequence numbers to the messages.</a:t>
            </a:r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7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70" y="452718"/>
            <a:ext cx="9169564" cy="706847"/>
          </a:xfrm>
        </p:spPr>
        <p:txBody>
          <a:bodyPr/>
          <a:lstStyle/>
          <a:p>
            <a:r>
              <a:rPr lang="en-IN" sz="3400" dirty="0" smtClean="0"/>
              <a:t>Features of Good Message Passing system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98714"/>
            <a:ext cx="9677331" cy="4863547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>
                <a:solidFill>
                  <a:srgbClr val="FFFF00"/>
                </a:solidFill>
              </a:rPr>
              <a:t>Correctness</a:t>
            </a:r>
          </a:p>
          <a:p>
            <a:pPr algn="just"/>
            <a:r>
              <a:rPr lang="en-IN" dirty="0" smtClean="0"/>
              <a:t>Group communication allows sender to send the message to a group of receivers and a receiver to receive messages from several senders.</a:t>
            </a:r>
          </a:p>
          <a:p>
            <a:pPr algn="just"/>
            <a:r>
              <a:rPr lang="en-IN" dirty="0" smtClean="0"/>
              <a:t>Correctness is a feature related to the IPC protocol for group communication.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rgbClr val="FFFF00"/>
                </a:solidFill>
              </a:rPr>
              <a:t>Issues related to the correctness:</a:t>
            </a:r>
          </a:p>
          <a:p>
            <a:pPr algn="just"/>
            <a:r>
              <a:rPr lang="en-IN" b="1" dirty="0" smtClean="0">
                <a:solidFill>
                  <a:srgbClr val="00B0F0"/>
                </a:solidFill>
              </a:rPr>
              <a:t>Atomicity:</a:t>
            </a:r>
            <a:r>
              <a:rPr lang="en-IN" dirty="0" smtClean="0"/>
              <a:t> every message sent to the group of receivers will be delivered to either all of them or none of them.</a:t>
            </a:r>
          </a:p>
          <a:p>
            <a:pPr algn="just"/>
            <a:r>
              <a:rPr lang="en-IN" b="1" dirty="0" smtClean="0">
                <a:solidFill>
                  <a:srgbClr val="00B0F0"/>
                </a:solidFill>
              </a:rPr>
              <a:t>Ordered:</a:t>
            </a:r>
            <a:r>
              <a:rPr lang="en-IN" dirty="0" smtClean="0"/>
              <a:t> messages arrive at all receivers in an order</a:t>
            </a:r>
          </a:p>
          <a:p>
            <a:pPr algn="just"/>
            <a:r>
              <a:rPr lang="en-IN" b="1" dirty="0" smtClean="0">
                <a:solidFill>
                  <a:srgbClr val="00B0F0"/>
                </a:solidFill>
              </a:rPr>
              <a:t>Survivability:</a:t>
            </a:r>
            <a:r>
              <a:rPr lang="en-IN" dirty="0" smtClean="0"/>
              <a:t> guarantees that  messages will be delivered correctly despite of partial failure of processes, machines, or communication link.</a:t>
            </a:r>
          </a:p>
          <a:p>
            <a:pPr algn="just"/>
            <a:endParaRPr lang="en-IN" dirty="0" smtClean="0">
              <a:solidFill>
                <a:srgbClr val="00B0F0"/>
              </a:solidFill>
            </a:endParaRPr>
          </a:p>
          <a:p>
            <a:pPr algn="just"/>
            <a:endParaRPr lang="en-GB" dirty="0"/>
          </a:p>
          <a:p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28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2528</TotalTime>
  <Words>3381</Words>
  <Application>Microsoft Office PowerPoint</Application>
  <PresentationFormat>Widescreen</PresentationFormat>
  <Paragraphs>246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Wingdings</vt:lpstr>
      <vt:lpstr>Wingdings 3</vt:lpstr>
      <vt:lpstr>Ion</vt:lpstr>
      <vt:lpstr>Chapter 2</vt:lpstr>
      <vt:lpstr>Message Passing</vt:lpstr>
      <vt:lpstr>Message Passing</vt:lpstr>
      <vt:lpstr>Message Passing</vt:lpstr>
      <vt:lpstr>Features of Good Message Passing system</vt:lpstr>
      <vt:lpstr>Features of Good Message Passing system</vt:lpstr>
      <vt:lpstr>Features of Good Message Passing system</vt:lpstr>
      <vt:lpstr>Features of Good Message Passing system</vt:lpstr>
      <vt:lpstr>Features of Good Message Passing system</vt:lpstr>
      <vt:lpstr>Features of Good Message Passing system</vt:lpstr>
      <vt:lpstr>Features of Good Message Passing system</vt:lpstr>
      <vt:lpstr>Features of Good Message Passing system</vt:lpstr>
      <vt:lpstr>Issues in IPC by message passing</vt:lpstr>
      <vt:lpstr>Issues in IPC by message passing</vt:lpstr>
      <vt:lpstr>Issues in IPC by message passing</vt:lpstr>
      <vt:lpstr>Important Issues in design of IPC protocol</vt:lpstr>
      <vt:lpstr>Synchronization</vt:lpstr>
      <vt:lpstr>Synchronization</vt:lpstr>
      <vt:lpstr>Synchronization</vt:lpstr>
      <vt:lpstr>Synchronization</vt:lpstr>
      <vt:lpstr>Buffering</vt:lpstr>
      <vt:lpstr>Buffering</vt:lpstr>
      <vt:lpstr>Buffering</vt:lpstr>
      <vt:lpstr>Buffering</vt:lpstr>
      <vt:lpstr>Buffering</vt:lpstr>
      <vt:lpstr>Buffering</vt:lpstr>
      <vt:lpstr>Multidatagram Messages</vt:lpstr>
      <vt:lpstr>Multidatagram Messages</vt:lpstr>
      <vt:lpstr>Group Communication</vt:lpstr>
      <vt:lpstr>One to many Communication</vt:lpstr>
      <vt:lpstr>One to many Communication</vt:lpstr>
      <vt:lpstr>One to many Communication</vt:lpstr>
      <vt:lpstr>One to many Communication</vt:lpstr>
      <vt:lpstr>One to many Communication</vt:lpstr>
      <vt:lpstr>One to many Communication</vt:lpstr>
      <vt:lpstr>One to many Communication</vt:lpstr>
      <vt:lpstr>One to many Communication</vt:lpstr>
      <vt:lpstr>Many to one Communication</vt:lpstr>
      <vt:lpstr>Many to Many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Sunil Ghane</dc:creator>
  <cp:lastModifiedBy>Sunil</cp:lastModifiedBy>
  <cp:revision>194</cp:revision>
  <dcterms:created xsi:type="dcterms:W3CDTF">2024-02-04T14:30:54Z</dcterms:created>
  <dcterms:modified xsi:type="dcterms:W3CDTF">2024-02-25T01:28:23Z</dcterms:modified>
</cp:coreProperties>
</file>