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9"/>
  </p:notesMasterIdLst>
  <p:sldIdLst>
    <p:sldId id="256" r:id="rId2"/>
    <p:sldId id="299" r:id="rId3"/>
    <p:sldId id="300" r:id="rId4"/>
    <p:sldId id="301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28" autoAdjust="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mel Ghosh" userId="1fe85421421809a7" providerId="LiveId" clId="{E0FE64F2-423A-4477-97B7-83763AD6E102}"/>
    <pc:docChg chg="modSld">
      <pc:chgData name="Rommel Ghosh" userId="1fe85421421809a7" providerId="LiveId" clId="{E0FE64F2-423A-4477-97B7-83763AD6E102}" dt="2024-03-03T10:04:53.137" v="0" actId="1076"/>
      <pc:docMkLst>
        <pc:docMk/>
      </pc:docMkLst>
      <pc:sldChg chg="modSp mod">
        <pc:chgData name="Rommel Ghosh" userId="1fe85421421809a7" providerId="LiveId" clId="{E0FE64F2-423A-4477-97B7-83763AD6E102}" dt="2024-03-03T10:04:53.137" v="0" actId="1076"/>
        <pc:sldMkLst>
          <pc:docMk/>
          <pc:sldMk cId="51408667" sldId="326"/>
        </pc:sldMkLst>
        <pc:spChg chg="mod">
          <ac:chgData name="Rommel Ghosh" userId="1fe85421421809a7" providerId="LiveId" clId="{E0FE64F2-423A-4477-97B7-83763AD6E102}" dt="2024-03-03T10:04:53.137" v="0" actId="1076"/>
          <ac:spMkLst>
            <pc:docMk/>
            <pc:sldMk cId="51408667" sldId="326"/>
            <ac:spMk id="3" creationId="{DFEA4B9E-6A0C-3051-9DC5-474061FFE8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475C2-003B-4500-B4FE-9AFB6A3C56C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F8890-0DBE-4B34-844A-600D1B2F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6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6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9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49" name="Google Shape;2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1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29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7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7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5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F8890-0DBE-4B34-844A-600D1B2F0C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sldNum" idx="12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15:notes"/>
          <p:cNvSpPr txBox="1"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1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398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0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72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8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8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7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11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089-8778-7F5A-EC19-58C4A229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1964" y="1447801"/>
            <a:ext cx="7710036" cy="154478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Distributed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A3EBA-3619-DC37-C34A-3BE5D723E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440374"/>
            <a:ext cx="5222326" cy="96982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20DC9-06DA-6F50-9467-78622558B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1" r="30196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08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BE7D98B0-A363-644C-767E-D36E9B0BC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9" y="1502229"/>
            <a:ext cx="8253351" cy="38535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D6F559-2B1E-D198-DDFE-C389B95E25D2}"/>
              </a:ext>
            </a:extLst>
          </p:cNvPr>
          <p:cNvSpPr/>
          <p:nvPr/>
        </p:nvSpPr>
        <p:spPr>
          <a:xfrm>
            <a:off x="2078182" y="5539839"/>
            <a:ext cx="7327075" cy="59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Common Object Request broker Architecture (CORBA)</a:t>
            </a:r>
          </a:p>
        </p:txBody>
      </p:sp>
    </p:spTree>
    <p:extLst>
      <p:ext uri="{BB962C8B-B14F-4D97-AF65-F5344CB8AC3E}">
        <p14:creationId xmlns:p14="http://schemas.microsoft.com/office/powerpoint/2010/main" val="127665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246-AC49-0B11-A471-C37A4CD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5" y="1555668"/>
            <a:ext cx="10106881" cy="469273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Performance Overhead: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Marshalling and Unmarshalling: </a:t>
            </a:r>
            <a:r>
              <a:rPr lang="en-US" sz="2200" dirty="0"/>
              <a:t>The automatic marshalling and unmarshalling of data between objects can introduce performance overhead, especially </a:t>
            </a:r>
            <a:r>
              <a:rPr lang="en-US" sz="2200" b="1" dirty="0">
                <a:solidFill>
                  <a:srgbClr val="FFFF00"/>
                </a:solidFill>
              </a:rPr>
              <a:t>for large datasets.</a:t>
            </a:r>
          </a:p>
          <a:p>
            <a:pPr marL="0" indent="0" algn="just"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algn="just"/>
            <a:r>
              <a:rPr lang="en-US" sz="2200" b="1" dirty="0"/>
              <a:t>Deployment Challenges: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Deployment Complexity: </a:t>
            </a:r>
            <a:r>
              <a:rPr lang="en-US" sz="2200" b="1" dirty="0">
                <a:solidFill>
                  <a:srgbClr val="00B0F0"/>
                </a:solidFill>
              </a:rPr>
              <a:t>Deploying and configuring ORBs across different platforms and environments </a:t>
            </a:r>
            <a:r>
              <a:rPr lang="en-US" sz="2200" dirty="0"/>
              <a:t>may pose challenges.</a:t>
            </a:r>
          </a:p>
        </p:txBody>
      </p:sp>
    </p:spTree>
    <p:extLst>
      <p:ext uri="{BB962C8B-B14F-4D97-AF65-F5344CB8AC3E}">
        <p14:creationId xmlns:p14="http://schemas.microsoft.com/office/powerpoint/2010/main" val="387777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246-AC49-0B11-A471-C37A4CD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5" y="1555668"/>
            <a:ext cx="10106881" cy="4692731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/>
              <a:t>Network Overhead: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Communication: </a:t>
            </a:r>
            <a:r>
              <a:rPr lang="en-US" sz="2200" dirty="0"/>
              <a:t>between objects in distributed systems involves network communication which can introduce latency issue.</a:t>
            </a:r>
            <a:endParaRPr lang="en-US" sz="2200" b="1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endParaRPr lang="en-US" sz="2200" b="1" dirty="0">
              <a:solidFill>
                <a:srgbClr val="FFFF00"/>
              </a:solidFill>
            </a:endParaRPr>
          </a:p>
          <a:p>
            <a:pPr algn="just"/>
            <a:r>
              <a:rPr lang="en-US" sz="2200" b="1" dirty="0"/>
              <a:t>Resource Utilization: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00"/>
                </a:solidFill>
              </a:rPr>
              <a:t>ORBs </a:t>
            </a:r>
            <a:r>
              <a:rPr lang="en-US" sz="2200" dirty="0"/>
              <a:t>often consumes significant systems resources.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This includes </a:t>
            </a:r>
            <a:r>
              <a:rPr lang="en-US" sz="2200" dirty="0">
                <a:solidFill>
                  <a:srgbClr val="FFFF00"/>
                </a:solidFill>
              </a:rPr>
              <a:t>memory for maintaining object references, network bandwidth,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439294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938151" y="498764"/>
            <a:ext cx="9577449" cy="7837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dirty="0"/>
              <a:t>Design issues and challenges</a:t>
            </a:r>
            <a:endParaRPr dirty="0"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938151" y="1401288"/>
            <a:ext cx="9868394" cy="45423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Communication 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This task </a:t>
            </a:r>
            <a:r>
              <a:rPr lang="en-GB" sz="2200" b="1" dirty="0">
                <a:solidFill>
                  <a:srgbClr val="FFFF00"/>
                </a:solidFill>
                <a:sym typeface="Times New Roman"/>
              </a:rPr>
              <a:t>involves designing appropriate mechanisms for communication among the processes in the network</a:t>
            </a:r>
            <a:r>
              <a:rPr lang="en-GB" sz="2200" dirty="0">
                <a:sym typeface="Times New Roman"/>
              </a:rPr>
              <a:t>. Some example mechanisms are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remote procedure call (RPC), remote object invocation (ROI), message-oriented communication versus stream-oriented communication.</a:t>
            </a:r>
            <a:endParaRPr sz="2200" dirty="0">
              <a:solidFill>
                <a:srgbClr val="00B0F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Processes 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Some of the issues involved are </a:t>
            </a:r>
            <a:r>
              <a:rPr lang="en-GB" sz="2200" b="1" dirty="0">
                <a:solidFill>
                  <a:srgbClr val="FFFF00"/>
                </a:solidFill>
                <a:sym typeface="Times New Roman"/>
              </a:rPr>
              <a:t>management of processes and threads at clients/servers; code migration; </a:t>
            </a:r>
            <a:r>
              <a:rPr lang="en-GB" sz="2200" dirty="0">
                <a:sym typeface="Times New Roman"/>
              </a:rPr>
              <a:t>and the design of software and mobile agents.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1187532" y="581891"/>
            <a:ext cx="8300852" cy="8906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1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1"/>
          </p:nvPr>
        </p:nvSpPr>
        <p:spPr>
          <a:xfrm>
            <a:off x="1009403" y="1472540"/>
            <a:ext cx="10189028" cy="4108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Naming 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Devising easy to use and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robust schemes for names, identifiers, and addresses is essential for locating resources and processes in a transparent and scalable manner. 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Naming in mobile systems provides additional challenges </a:t>
            </a:r>
            <a:r>
              <a:rPr lang="en-GB" sz="2200" dirty="0">
                <a:sym typeface="Times New Roman"/>
              </a:rPr>
              <a:t>because naming cannot easily be tied to any static geographical topology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1223158" y="457201"/>
            <a:ext cx="9292442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1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14" name="Google Shape;214;p16"/>
          <p:cNvSpPr txBox="1">
            <a:spLocks noGrp="1"/>
          </p:cNvSpPr>
          <p:nvPr>
            <p:ph type="body" idx="1"/>
          </p:nvPr>
        </p:nvSpPr>
        <p:spPr>
          <a:xfrm>
            <a:off x="1377538" y="1484416"/>
            <a:ext cx="9666514" cy="44591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Synchronization: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Mechanisms for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synchronization or coordination among the processes are essential. 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Mutual exclusion </a:t>
            </a:r>
            <a:r>
              <a:rPr lang="en-GB" sz="2200" dirty="0">
                <a:sym typeface="Times New Roman"/>
              </a:rPr>
              <a:t>is the classical example of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synchronization,</a:t>
            </a:r>
            <a:r>
              <a:rPr lang="en-GB" sz="2200" dirty="0">
                <a:sym typeface="Times New Roman"/>
              </a:rPr>
              <a:t> but many other forms of synchronization, such as leader election are also needed.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In addition,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synchronizing physical clocks, and devising logical clocks </a:t>
            </a:r>
            <a:r>
              <a:rPr lang="en-GB" sz="2200" dirty="0">
                <a:sym typeface="Times New Roman"/>
              </a:rPr>
              <a:t>that capture the essence of the passage of time, as well as global state recording algorithms, all require different forms of synchronization.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1330036" y="457201"/>
            <a:ext cx="9185564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22" name="Google Shape;222;p17"/>
          <p:cNvSpPr txBox="1">
            <a:spLocks noGrp="1"/>
          </p:cNvSpPr>
          <p:nvPr>
            <p:ph type="body" idx="1"/>
          </p:nvPr>
        </p:nvSpPr>
        <p:spPr>
          <a:xfrm>
            <a:off x="1116281" y="1282534"/>
            <a:ext cx="9844644" cy="46610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Data storage and access: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Schemes for data storage, and implicitly for accessing the data </a:t>
            </a:r>
            <a:r>
              <a:rPr lang="en-GB" sz="2200" dirty="0">
                <a:sym typeface="Times New Roman"/>
              </a:rPr>
              <a:t>in a fast and scalable manner across the network are important for efficiency.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Traditional issues such as file system design have to be reconsidered in the setting of a distributed system.</a:t>
            </a:r>
          </a:p>
          <a:p>
            <a:pPr marL="344487" lvl="1" indent="0" algn="just">
              <a:spcBef>
                <a:spcPts val="440"/>
              </a:spcBef>
              <a:buSzPts val="1320"/>
              <a:buNone/>
            </a:pP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Security: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Distributed systems security involves various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aspects of cryptography, secure channels, access control, key management generation and distribution, authorization, and secure group management.</a:t>
            </a:r>
            <a:endParaRPr sz="2200" dirty="0">
              <a:solidFill>
                <a:srgbClr val="FFFF00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1460665" y="457201"/>
            <a:ext cx="9054935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6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1235034" y="1448790"/>
            <a:ext cx="9844644" cy="41138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Consistency and replication: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To avoid bottlenecks, to provide fast access to data, and to provide scalability</a:t>
            </a:r>
            <a:r>
              <a:rPr lang="en-GB" sz="2200" dirty="0">
                <a:sym typeface="Times New Roman"/>
              </a:rPr>
              <a:t>,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replication of data objects is highly desirable</a:t>
            </a:r>
            <a:r>
              <a:rPr lang="en-GB" sz="2200" dirty="0">
                <a:sym typeface="Times New Roman"/>
              </a:rPr>
              <a:t>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This </a:t>
            </a:r>
            <a:r>
              <a:rPr lang="en-GB" sz="2200" b="1" dirty="0">
                <a:solidFill>
                  <a:srgbClr val="00B0F0"/>
                </a:solidFill>
                <a:sym typeface="Times New Roman"/>
              </a:rPr>
              <a:t>leads to issues of managing the replicas and dealing with consistency</a:t>
            </a:r>
            <a:r>
              <a:rPr lang="en-GB" sz="2200" b="1" dirty="0">
                <a:sym typeface="Times New Roman"/>
              </a:rPr>
              <a:t> </a:t>
            </a:r>
            <a:r>
              <a:rPr lang="en-GB" sz="2200" dirty="0">
                <a:sym typeface="Times New Roman"/>
              </a:rPr>
              <a:t>among the replicas/caches in a distributed setting.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A simple example issue is deciding the level of granularity (i.e., size) of data access.</a:t>
            </a:r>
            <a:endParaRPr sz="2200" dirty="0"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961901" y="391885"/>
            <a:ext cx="9553699" cy="79874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40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38" name="Google Shape;238;p19"/>
          <p:cNvSpPr txBox="1">
            <a:spLocks noGrp="1"/>
          </p:cNvSpPr>
          <p:nvPr>
            <p:ph type="body" idx="1"/>
          </p:nvPr>
        </p:nvSpPr>
        <p:spPr>
          <a:xfrm>
            <a:off x="961901" y="1306286"/>
            <a:ext cx="10224655" cy="49373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0"/>
              </a:spcBef>
              <a:buSzPts val="1320"/>
              <a:buNone/>
            </a:pPr>
            <a:r>
              <a:rPr lang="en-GB" sz="2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Fault tolerance: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Fault tolerance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requires maintaining correct and efficient operation inspite of any failures of links, nodes, and processes</a:t>
            </a:r>
            <a:r>
              <a:rPr lang="en-GB" sz="2200" dirty="0">
                <a:sym typeface="Times New Roman"/>
              </a:rPr>
              <a:t>.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00B0F0"/>
                </a:solidFill>
                <a:sym typeface="Times New Roman"/>
              </a:rPr>
              <a:t>Process resilience, reliable communication, distributed commit, checkpointing and recovery, agreement and consensus, failure detection, and self-stabilization </a:t>
            </a:r>
            <a:r>
              <a:rPr lang="en-GB" sz="2200" dirty="0">
                <a:sym typeface="Times New Roman"/>
              </a:rPr>
              <a:t>are some of the mechanisms to provide fault-tolerance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ym typeface="Times New Roman"/>
              </a:rPr>
              <a:t>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Scalability and modularity: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ym typeface="Times New Roman"/>
              </a:rPr>
              <a:t>The algorithms, data (objects), and services must be as distributed as possible. </a:t>
            </a:r>
            <a:r>
              <a:rPr lang="en-GB" sz="2200" dirty="0">
                <a:solidFill>
                  <a:srgbClr val="FFFF00"/>
                </a:solidFill>
                <a:sym typeface="Times New Roman"/>
              </a:rPr>
              <a:t>Various techniques such as replication, caching and cache management, and asynchronous processing help to achieve scalability.</a:t>
            </a:r>
            <a:endParaRPr sz="2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1306286" y="457201"/>
            <a:ext cx="9209314" cy="7334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 b="1" dirty="0"/>
              <a:t> </a:t>
            </a:r>
            <a:r>
              <a:rPr lang="en-GB" sz="4000" dirty="0"/>
              <a:t>Design issues and challenges</a:t>
            </a:r>
            <a:endParaRPr sz="4000" b="1"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1199407" y="1425039"/>
            <a:ext cx="9927772" cy="45185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669925" lvl="1" indent="-325438" algn="just">
              <a:spcBef>
                <a:spcPts val="440"/>
              </a:spcBef>
              <a:buSzPts val="1320"/>
              <a:buNone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Transparency:</a:t>
            </a:r>
            <a:endParaRPr sz="2200" dirty="0">
              <a:solidFill>
                <a:srgbClr val="FFFF0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None/>
            </a:pPr>
            <a:endParaRPr sz="2200" dirty="0">
              <a:sym typeface="Times New Roman"/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The ability to relocate </a:t>
            </a:r>
            <a:r>
              <a:rPr lang="en-GB" sz="2200" dirty="0">
                <a:sym typeface="Times New Roman"/>
              </a:rPr>
              <a:t>the resources as they are being accessed is relocation transparency.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Replication transparency </a:t>
            </a:r>
            <a:r>
              <a:rPr lang="en-GB" sz="2200" dirty="0">
                <a:sym typeface="Times New Roman"/>
              </a:rPr>
              <a:t>does not let the user become aware of any replication. </a:t>
            </a:r>
            <a:endParaRPr sz="2200" dirty="0"/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Concurrency transparency </a:t>
            </a:r>
            <a:r>
              <a:rPr lang="en-GB" sz="2200" dirty="0">
                <a:sym typeface="Times New Roman"/>
              </a:rPr>
              <a:t>deals with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masking the concurrent use of shared resources for the user. </a:t>
            </a:r>
            <a:endParaRPr sz="2200" dirty="0">
              <a:solidFill>
                <a:srgbClr val="00B0F0"/>
              </a:solidFill>
            </a:endParaRPr>
          </a:p>
          <a:p>
            <a:pPr marL="669925" lvl="1" indent="-325438" algn="just">
              <a:spcBef>
                <a:spcPts val="440"/>
              </a:spcBef>
              <a:buSzPts val="1320"/>
              <a:buFont typeface="Noto Sans Symbols"/>
              <a:buChar char="⮚"/>
            </a:pPr>
            <a:r>
              <a:rPr lang="en-GB" sz="2200" dirty="0">
                <a:solidFill>
                  <a:srgbClr val="FFFF00"/>
                </a:solidFill>
                <a:sym typeface="Times New Roman"/>
              </a:rPr>
              <a:t>Failure transparency </a:t>
            </a:r>
            <a:r>
              <a:rPr lang="en-GB" sz="2200" dirty="0">
                <a:sym typeface="Times New Roman"/>
              </a:rPr>
              <a:t>refers to the </a:t>
            </a:r>
            <a:r>
              <a:rPr lang="en-GB" sz="2200" dirty="0">
                <a:solidFill>
                  <a:srgbClr val="00B0F0"/>
                </a:solidFill>
                <a:sym typeface="Times New Roman"/>
              </a:rPr>
              <a:t>system being reliable and fault-tolerant.</a:t>
            </a:r>
            <a:endParaRPr sz="2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91" y="452718"/>
            <a:ext cx="9008843" cy="879896"/>
          </a:xfrm>
        </p:spPr>
        <p:txBody>
          <a:bodyPr/>
          <a:lstStyle/>
          <a:p>
            <a:r>
              <a:rPr lang="en-IN" dirty="0"/>
              <a:t>Models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6410"/>
            <a:ext cx="9720632" cy="4851990"/>
          </a:xfrm>
        </p:spPr>
        <p:txBody>
          <a:bodyPr/>
          <a:lstStyle/>
          <a:p>
            <a:pPr algn="just"/>
            <a:r>
              <a:rPr lang="en-GB" dirty="0"/>
              <a:t>In distributed systems, middleware </a:t>
            </a:r>
            <a:r>
              <a:rPr lang="en-GB" b="1" dirty="0">
                <a:solidFill>
                  <a:srgbClr val="FFFF00"/>
                </a:solidFill>
              </a:rPr>
              <a:t>can be categorized into different models based on the services it provides and the way it facilitates communication</a:t>
            </a:r>
            <a:r>
              <a:rPr lang="en-GB" dirty="0"/>
              <a:t> between distributed components. </a:t>
            </a:r>
          </a:p>
          <a:p>
            <a:pPr marL="0" indent="0" algn="just">
              <a:buNone/>
            </a:pPr>
            <a:r>
              <a:rPr lang="en-GB" dirty="0"/>
              <a:t>Some common models of middleware are as follows:</a:t>
            </a:r>
          </a:p>
          <a:p>
            <a:pPr algn="just"/>
            <a:r>
              <a:rPr lang="en-IN" dirty="0"/>
              <a:t>Remote Procedure Call (RPC)</a:t>
            </a:r>
          </a:p>
          <a:p>
            <a:pPr algn="just"/>
            <a:r>
              <a:rPr lang="en-IN" dirty="0"/>
              <a:t>Message-Oriented Middleware (MOM)</a:t>
            </a:r>
          </a:p>
          <a:p>
            <a:pPr algn="just"/>
            <a:r>
              <a:rPr lang="en-IN" dirty="0"/>
              <a:t>Object Request Broker (ORB)</a:t>
            </a:r>
          </a:p>
          <a:p>
            <a:pPr algn="just"/>
            <a:r>
              <a:rPr lang="en-IN" dirty="0"/>
              <a:t>Middleware for Publish/Subscribe Systems</a:t>
            </a:r>
          </a:p>
          <a:p>
            <a:pPr algn="just"/>
            <a:r>
              <a:rPr lang="en-IN" dirty="0"/>
              <a:t>Database Middleware</a:t>
            </a:r>
          </a:p>
          <a:p>
            <a:pPr algn="just"/>
            <a:r>
              <a:rPr lang="en-IN" dirty="0"/>
              <a:t>Web Services Middleware</a:t>
            </a:r>
          </a:p>
        </p:txBody>
      </p:sp>
    </p:spTree>
    <p:extLst>
      <p:ext uri="{BB962C8B-B14F-4D97-AF65-F5344CB8AC3E}">
        <p14:creationId xmlns:p14="http://schemas.microsoft.com/office/powerpoint/2010/main" val="205504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6" y="1270661"/>
            <a:ext cx="10010900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Minicomputer Model:</a:t>
            </a:r>
          </a:p>
          <a:p>
            <a:r>
              <a:rPr lang="en-US" sz="2200" dirty="0"/>
              <a:t>Extension of the centralized Time-sharing system.</a:t>
            </a:r>
          </a:p>
        </p:txBody>
      </p:sp>
      <p:pic>
        <p:nvPicPr>
          <p:cNvPr id="5" name="Picture 4" descr="A diagram of a communication network&#10;&#10;Description automatically generated">
            <a:extLst>
              <a:ext uri="{FF2B5EF4-FFF2-40B4-BE49-F238E27FC236}">
                <a16:creationId xmlns:a16="http://schemas.microsoft.com/office/drawing/2014/main" id="{AC103A54-67D9-86E1-411A-2F7CC9C77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74" y="2193287"/>
            <a:ext cx="6947064" cy="3542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030191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Minicomputer Model</a:t>
            </a:r>
          </a:p>
        </p:txBody>
      </p:sp>
    </p:spTree>
    <p:extLst>
      <p:ext uri="{BB962C8B-B14F-4D97-AF65-F5344CB8AC3E}">
        <p14:creationId xmlns:p14="http://schemas.microsoft.com/office/powerpoint/2010/main" val="281103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6" y="1270661"/>
            <a:ext cx="10331534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Minicomputer Model:</a:t>
            </a:r>
          </a:p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FFFF00"/>
                </a:solidFill>
              </a:rPr>
              <a:t>configuration where multiple smaller-scale computers, often minicomputers, work together</a:t>
            </a:r>
            <a:r>
              <a:rPr lang="en-US" sz="2200" dirty="0"/>
              <a:t> to achieve a common goal or to distribute computational tasks. </a:t>
            </a:r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Each minicomputer may have its own local storage and processing capabilities.</a:t>
            </a:r>
          </a:p>
          <a:p>
            <a:pPr algn="just"/>
            <a:r>
              <a:rPr lang="en-US" sz="2200" dirty="0"/>
              <a:t>Minicomputers are </a:t>
            </a:r>
            <a:r>
              <a:rPr lang="en-US" sz="2200" dirty="0">
                <a:solidFill>
                  <a:srgbClr val="FFFF00"/>
                </a:solidFill>
              </a:rPr>
              <a:t>intermediate in size between mainframes and microcomputers, </a:t>
            </a:r>
            <a:r>
              <a:rPr lang="en-US" sz="2200" dirty="0"/>
              <a:t>and in a distributed system context, </a:t>
            </a:r>
            <a:r>
              <a:rPr lang="en-US" sz="2200" dirty="0">
                <a:solidFill>
                  <a:srgbClr val="FFFF00"/>
                </a:solidFill>
              </a:rPr>
              <a:t>they can collaborate to provide enhanced processing power, fault tolerance, and scalability.</a:t>
            </a:r>
          </a:p>
          <a:p>
            <a:pPr algn="just"/>
            <a:r>
              <a:rPr lang="en-US" sz="2200" dirty="0"/>
              <a:t>Several </a:t>
            </a:r>
            <a:r>
              <a:rPr lang="en-US" sz="2200" dirty="0">
                <a:solidFill>
                  <a:srgbClr val="FFFF00"/>
                </a:solidFill>
              </a:rPr>
              <a:t>interactive terminals are connected to each minicomputer </a:t>
            </a:r>
            <a:r>
              <a:rPr lang="en-US" sz="2200" dirty="0"/>
              <a:t>with remote access to other minicomputers.</a:t>
            </a: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  <a:p>
            <a:pPr algn="just"/>
            <a:endParaRPr lang="en-US" sz="2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6" y="1270661"/>
            <a:ext cx="10010900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 Model:</a:t>
            </a:r>
          </a:p>
          <a:p>
            <a:r>
              <a:rPr lang="en-US" sz="2200" dirty="0"/>
              <a:t>Several workstations connected by communication network.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030191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Workstation Model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4080C733-1586-A97C-788E-CAEE90F6A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8" y="2268187"/>
            <a:ext cx="7030190" cy="34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4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52169" cy="54270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Workstation Model:</a:t>
            </a:r>
          </a:p>
          <a:p>
            <a:pPr algn="just"/>
            <a:r>
              <a:rPr lang="en-US" sz="2200" dirty="0"/>
              <a:t>Concept is to </a:t>
            </a:r>
            <a:r>
              <a:rPr lang="en-US" sz="2200" dirty="0">
                <a:solidFill>
                  <a:srgbClr val="FFFF00"/>
                </a:solidFill>
              </a:rPr>
              <a:t>interconnect all the workstations by a high-speed LAN </a:t>
            </a:r>
            <a:r>
              <a:rPr lang="en-US" sz="2200" dirty="0"/>
              <a:t>so that </a:t>
            </a:r>
            <a:r>
              <a:rPr lang="en-US" sz="2200" dirty="0">
                <a:solidFill>
                  <a:srgbClr val="FFFF00"/>
                </a:solidFill>
              </a:rPr>
              <a:t>ideal workstation </a:t>
            </a:r>
            <a:r>
              <a:rPr lang="en-US" sz="2200" dirty="0"/>
              <a:t>is used to </a:t>
            </a:r>
            <a:r>
              <a:rPr lang="en-US" sz="2200" dirty="0">
                <a:solidFill>
                  <a:srgbClr val="FFFF00"/>
                </a:solidFill>
              </a:rPr>
              <a:t>process jobs of users</a:t>
            </a:r>
            <a:r>
              <a:rPr lang="en-US" sz="2200" dirty="0"/>
              <a:t> who logged on to their workstation and </a:t>
            </a:r>
            <a:r>
              <a:rPr lang="en-US" sz="2200" dirty="0">
                <a:solidFill>
                  <a:srgbClr val="FFFF00"/>
                </a:solidFill>
              </a:rPr>
              <a:t>do not have sufficient processing power at their own workstation.</a:t>
            </a:r>
          </a:p>
          <a:p>
            <a:pPr algn="just"/>
            <a:r>
              <a:rPr lang="en-US" sz="2200" dirty="0"/>
              <a:t>Example: company’s office or university campus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</a:rPr>
              <a:t>Implementation difficulties: 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How to find idle workstation?</a:t>
            </a:r>
          </a:p>
          <a:p>
            <a:pPr algn="just"/>
            <a:r>
              <a:rPr lang="en-US" sz="2200" dirty="0"/>
              <a:t>How to transfer process from one workstation to get it executed on another workstation?</a:t>
            </a:r>
          </a:p>
          <a:p>
            <a:pPr algn="just"/>
            <a:r>
              <a:rPr lang="en-US" sz="2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happens to a remote process if user logs onto a workstation that was idle until now and was being used to execute a process of another workstation?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42995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817942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52169" cy="54270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Workstation Model: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Allow remote process to share the resources</a:t>
            </a:r>
            <a:r>
              <a:rPr lang="en-US" sz="2200" dirty="0"/>
              <a:t> of the workstation </a:t>
            </a:r>
            <a:r>
              <a:rPr lang="en-US" sz="2200" dirty="0">
                <a:solidFill>
                  <a:srgbClr val="FFFF00"/>
                </a:solidFill>
              </a:rPr>
              <a:t>along with its own logged-on user’s process</a:t>
            </a:r>
            <a:r>
              <a:rPr lang="en-US" sz="2200" dirty="0"/>
              <a:t>. (what will be the drawback??)</a:t>
            </a:r>
          </a:p>
          <a:p>
            <a:pPr algn="just"/>
            <a:r>
              <a:rPr lang="en-US" sz="2200" dirty="0"/>
              <a:t>Logged-on user </a:t>
            </a:r>
            <a:r>
              <a:rPr lang="en-US" sz="2200" dirty="0">
                <a:solidFill>
                  <a:srgbClr val="FFFF00"/>
                </a:solidFill>
              </a:rPr>
              <a:t>does not get his or her guaranteed response</a:t>
            </a:r>
            <a:r>
              <a:rPr lang="en-US" sz="2200" dirty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Kill the remote process will results in inconsistent state </a:t>
            </a:r>
            <a:r>
              <a:rPr lang="en-US" sz="2200" dirty="0"/>
              <a:t>as all the processing done on remote process gets lost.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Migrate the remote process back to its home workstation</a:t>
            </a:r>
            <a:r>
              <a:rPr lang="en-US" sz="2200" dirty="0"/>
              <a:t>, so its execution can be done there.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Difficult to implement </a:t>
            </a:r>
            <a:r>
              <a:rPr lang="en-US" sz="2200" dirty="0"/>
              <a:t>as we </a:t>
            </a:r>
            <a:r>
              <a:rPr lang="en-US" sz="2200" dirty="0">
                <a:solidFill>
                  <a:srgbClr val="FFFF00"/>
                </a:solidFill>
              </a:rPr>
              <a:t>require a system that supports preemptive process migration. </a:t>
            </a:r>
          </a:p>
        </p:txBody>
      </p:sp>
    </p:spTree>
    <p:extLst>
      <p:ext uri="{BB962C8B-B14F-4D97-AF65-F5344CB8AC3E}">
        <p14:creationId xmlns:p14="http://schemas.microsoft.com/office/powerpoint/2010/main" val="132806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Workstation-server Model:</a:t>
            </a:r>
          </a:p>
          <a:p>
            <a:r>
              <a:rPr lang="en-US" sz="2200" dirty="0"/>
              <a:t>Network of personal workstations, </a:t>
            </a:r>
            <a:r>
              <a:rPr lang="en-US" sz="2200" dirty="0">
                <a:solidFill>
                  <a:srgbClr val="FFFF00"/>
                </a:solidFill>
              </a:rPr>
              <a:t>each with its own disk and local file system.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528956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Workstation-server Model</a:t>
            </a:r>
          </a:p>
        </p:txBody>
      </p:sp>
      <p:pic>
        <p:nvPicPr>
          <p:cNvPr id="5" name="Picture 4" descr="A diagram of communication network&#10;&#10;Description automatically generated">
            <a:extLst>
              <a:ext uri="{FF2B5EF4-FFF2-40B4-BE49-F238E27FC236}">
                <a16:creationId xmlns:a16="http://schemas.microsoft.com/office/drawing/2014/main" id="{D898FBAE-253E-C0A1-94C0-A83E7BE75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2280398"/>
            <a:ext cx="6792685" cy="35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65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531917"/>
            <a:ext cx="10664043" cy="389510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Workstation-server Model:</a:t>
            </a:r>
          </a:p>
          <a:p>
            <a:pPr algn="just"/>
            <a:r>
              <a:rPr lang="en-US" sz="2200" dirty="0"/>
              <a:t>Combines the computational power of </a:t>
            </a:r>
            <a:r>
              <a:rPr lang="en-US" sz="2200" dirty="0">
                <a:solidFill>
                  <a:srgbClr val="FFFF00"/>
                </a:solidFill>
              </a:rPr>
              <a:t>individual workstations </a:t>
            </a:r>
            <a:r>
              <a:rPr lang="en-US" sz="2200" dirty="0"/>
              <a:t>(client machines) </a:t>
            </a:r>
            <a:r>
              <a:rPr lang="en-US" sz="2200" dirty="0">
                <a:solidFill>
                  <a:srgbClr val="FFFF00"/>
                </a:solidFill>
              </a:rPr>
              <a:t>with dedicated servers to form a distributed system</a:t>
            </a:r>
            <a:r>
              <a:rPr lang="en-US" sz="2200" dirty="0"/>
              <a:t>. </a:t>
            </a:r>
          </a:p>
          <a:p>
            <a:pPr algn="just"/>
            <a:r>
              <a:rPr lang="en-US" sz="2200" dirty="0"/>
              <a:t>In this model, </a:t>
            </a:r>
            <a:r>
              <a:rPr lang="en-US" sz="2200" b="1" dirty="0">
                <a:solidFill>
                  <a:srgbClr val="FFFF00"/>
                </a:solidFill>
              </a:rPr>
              <a:t>workstations perform some processing tasks locally, while more intensive or centralized tasks are offloaded to servers.</a:t>
            </a:r>
          </a:p>
          <a:p>
            <a:pPr algn="l"/>
            <a:r>
              <a:rPr lang="en-US" sz="2200" b="1" dirty="0">
                <a:solidFill>
                  <a:srgbClr val="FFFF00"/>
                </a:solidFill>
              </a:rPr>
              <a:t>Example: </a:t>
            </a:r>
            <a:r>
              <a:rPr lang="en-US" sz="2200" dirty="0">
                <a:solidFill>
                  <a:srgbClr val="00B0F0"/>
                </a:solidFill>
              </a:rPr>
              <a:t>Rendering Farms in Animation Studios</a:t>
            </a:r>
          </a:p>
          <a:p>
            <a:pPr marL="0" indent="0" algn="just">
              <a:buNone/>
            </a:pPr>
            <a:r>
              <a:rPr lang="en-US" sz="2200" dirty="0"/>
              <a:t>    Scenario: Consider an </a:t>
            </a:r>
            <a:r>
              <a:rPr lang="en-US" sz="2200" dirty="0">
                <a:solidFill>
                  <a:srgbClr val="00B0F0"/>
                </a:solidFill>
              </a:rPr>
              <a:t>animation studio producing a high-quality animated movie</a:t>
            </a:r>
            <a:r>
              <a:rPr lang="en-US" sz="2200" dirty="0"/>
              <a:t>. The workstation-server model is employed to distribute rendering tasks efficiently.</a:t>
            </a:r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Rendering Farms in Animation Studios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353787"/>
            <a:ext cx="10664043" cy="489263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Components: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Workstations (Client Machines):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Animators use powerful workstations to create and edit scenes locally</a:t>
            </a:r>
            <a:r>
              <a:rPr lang="en-US" sz="2400" dirty="0"/>
              <a:t>. These workstations are equipped </a:t>
            </a:r>
            <a:r>
              <a:rPr lang="en-US" sz="2400" dirty="0">
                <a:solidFill>
                  <a:srgbClr val="FFFF00"/>
                </a:solidFill>
              </a:rPr>
              <a:t>with</a:t>
            </a:r>
            <a:r>
              <a:rPr lang="en-US" sz="2400" dirty="0"/>
              <a:t> graphics processing units </a:t>
            </a:r>
            <a:r>
              <a:rPr lang="en-US" sz="2400" dirty="0">
                <a:solidFill>
                  <a:srgbClr val="FFFF00"/>
                </a:solidFill>
              </a:rPr>
              <a:t>(GPUs)</a:t>
            </a:r>
            <a:r>
              <a:rPr lang="en-US" sz="2400" dirty="0"/>
              <a:t> for real-time rendering and visualization.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Rendering Servers: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Dedicated rendering servers </a:t>
            </a:r>
            <a:r>
              <a:rPr lang="en-US" sz="2400" dirty="0"/>
              <a:t>in the studio's data center or cloud infrastructure </a:t>
            </a:r>
            <a:r>
              <a:rPr lang="en-US" sz="2400" dirty="0">
                <a:solidFill>
                  <a:srgbClr val="FFFF00"/>
                </a:solidFill>
              </a:rPr>
              <a:t>handle the computationally intensive task of </a:t>
            </a:r>
            <a:r>
              <a:rPr lang="en-US" sz="2400" dirty="0"/>
              <a:t>rendering </a:t>
            </a:r>
            <a:r>
              <a:rPr lang="en-US" sz="2400" dirty="0">
                <a:solidFill>
                  <a:srgbClr val="FFFF00"/>
                </a:solidFill>
              </a:rPr>
              <a:t>high-resolution frames </a:t>
            </a:r>
            <a:r>
              <a:rPr lang="en-US" sz="2400" dirty="0"/>
              <a:t>for the animated movie.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Task Distribution: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Animators work on their local workstations </a:t>
            </a:r>
            <a:r>
              <a:rPr lang="en-US" sz="2400" dirty="0"/>
              <a:t>to design scenes and create animations. </a:t>
            </a:r>
            <a:r>
              <a:rPr lang="en-US" sz="2400" dirty="0">
                <a:solidFill>
                  <a:srgbClr val="FFFF00"/>
                </a:solidFill>
              </a:rPr>
              <a:t>When it's time to render the final movie</a:t>
            </a:r>
            <a:r>
              <a:rPr lang="en-US" sz="2400" dirty="0"/>
              <a:t>, rendering tasks are distributed to the </a:t>
            </a:r>
            <a:r>
              <a:rPr lang="en-US" sz="2400" dirty="0">
                <a:solidFill>
                  <a:srgbClr val="FFFF00"/>
                </a:solidFill>
              </a:rPr>
              <a:t>rendering servers for processing</a:t>
            </a:r>
            <a:r>
              <a:rPr lang="en-US" sz="2400" dirty="0"/>
              <a:t>.</a:t>
            </a:r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687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Rendering Farms in Animation Studios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353787"/>
            <a:ext cx="10664043" cy="48926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Components: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Resource Sharing: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Workstations share local assets, scene files, and initial renderings</a:t>
            </a:r>
            <a:r>
              <a:rPr lang="en-US" sz="2400" dirty="0"/>
              <a:t>. Rendering servers manage the centralized storage of shared assets and processed frames.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B0F0"/>
              </a:solidFill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F0"/>
                </a:solidFill>
              </a:rPr>
              <a:t>Communication Middleware: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FFFF00"/>
                </a:solidFill>
              </a:rPr>
              <a:t>rendering management system acts as middleware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FF00"/>
                </a:solidFill>
              </a:rPr>
              <a:t>coordinating the distribution of rendering tasks</a:t>
            </a:r>
            <a:r>
              <a:rPr lang="en-US" sz="2400" dirty="0"/>
              <a:t>, managing dependencies, and collecting results from rendering servers.</a:t>
            </a:r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44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353786"/>
            <a:ext cx="10664043" cy="5355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Workstation-server Model </a:t>
            </a:r>
            <a:r>
              <a:rPr lang="en-US" sz="2400" b="1" dirty="0"/>
              <a:t>(Advantages)</a:t>
            </a:r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Much cheaper to use few minicomputers </a:t>
            </a:r>
            <a:r>
              <a:rPr lang="en-US" sz="2200" dirty="0"/>
              <a:t>equipped with large, fast disks than large number of diskful workstations.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Backup and hardware maintenance are easier </a:t>
            </a:r>
            <a:r>
              <a:rPr lang="en-US" sz="2200" dirty="0"/>
              <a:t>to perform with few disks than with many small disks scattered over a building or campus.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All files are managed by file servers, users have </a:t>
            </a:r>
            <a:r>
              <a:rPr lang="en-US" sz="2200" dirty="0">
                <a:solidFill>
                  <a:srgbClr val="FFFF00"/>
                </a:solidFill>
              </a:rPr>
              <a:t>flexibility to use any workstation and access the file</a:t>
            </a:r>
            <a:r>
              <a:rPr lang="en-US" sz="2200" dirty="0"/>
              <a:t> in same manner irrespective of which workstation the user is currently logged on.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>
                <a:solidFill>
                  <a:srgbClr val="FFFF00"/>
                </a:solidFill>
              </a:rPr>
              <a:t>Does not need a process migration facility</a:t>
            </a:r>
            <a:r>
              <a:rPr lang="en-US" sz="2200" dirty="0"/>
              <a:t>, which is difficult to implement.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  <a:p>
            <a:pPr marL="0" indent="0" algn="l">
              <a:buNone/>
            </a:pP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2112"/>
            <a:ext cx="10207256" cy="5422604"/>
          </a:xfrm>
        </p:spPr>
        <p:txBody>
          <a:bodyPr/>
          <a:lstStyle/>
          <a:p>
            <a:pPr algn="just"/>
            <a:r>
              <a:rPr lang="en-GB" dirty="0"/>
              <a:t>Message Oriented Middleware is a concept that </a:t>
            </a:r>
            <a:r>
              <a:rPr lang="en-GB" dirty="0">
                <a:solidFill>
                  <a:srgbClr val="FFFF00"/>
                </a:solidFill>
              </a:rPr>
              <a:t>involves the passing of data between applications using a communication channel that carries self-contained units of information (messages). </a:t>
            </a:r>
          </a:p>
          <a:p>
            <a:pPr algn="just"/>
            <a:r>
              <a:rPr lang="en-GB" dirty="0"/>
              <a:t>In a MOM-based communication environment, </a:t>
            </a:r>
            <a:r>
              <a:rPr lang="en-GB" dirty="0">
                <a:solidFill>
                  <a:srgbClr val="FFFF00"/>
                </a:solidFill>
              </a:rPr>
              <a:t>messages are usually sent and received asynchronously. 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483" y="3182679"/>
            <a:ext cx="6533707" cy="28140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3046" y="6099547"/>
            <a:ext cx="6172845" cy="396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oriented Middleware (MOM)</a:t>
            </a:r>
          </a:p>
        </p:txBody>
      </p:sp>
    </p:spTree>
    <p:extLst>
      <p:ext uri="{BB962C8B-B14F-4D97-AF65-F5344CB8AC3E}">
        <p14:creationId xmlns:p14="http://schemas.microsoft.com/office/powerpoint/2010/main" val="21928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Processor-pool Model:</a:t>
            </a:r>
          </a:p>
          <a:p>
            <a:r>
              <a:rPr lang="en-US" sz="2200" dirty="0"/>
              <a:t>Processors are pooled together to be shared by the users as they needed.</a:t>
            </a:r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624447" y="5937661"/>
            <a:ext cx="7528956" cy="46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Processor-pool Model</a:t>
            </a:r>
          </a:p>
        </p:txBody>
      </p:sp>
      <p:pic>
        <p:nvPicPr>
          <p:cNvPr id="7" name="Picture 6" descr="A diagram of communication network&#10;&#10;Description automatically generated">
            <a:extLst>
              <a:ext uri="{FF2B5EF4-FFF2-40B4-BE49-F238E27FC236}">
                <a16:creationId xmlns:a16="http://schemas.microsoft.com/office/drawing/2014/main" id="{ED5A9372-ADBE-15C6-8B7E-FE55CC38F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6" y="2343920"/>
            <a:ext cx="6567054" cy="346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1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495200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Processor-pool Model:</a:t>
            </a:r>
          </a:p>
          <a:p>
            <a:pPr algn="just"/>
            <a:r>
              <a:rPr lang="en-US" sz="2200" dirty="0"/>
              <a:t>involves a pool of </a:t>
            </a:r>
            <a:r>
              <a:rPr lang="en-US" sz="2200" dirty="0">
                <a:solidFill>
                  <a:srgbClr val="FFFF00"/>
                </a:solidFill>
              </a:rPr>
              <a:t>processors that collectively work on tasks </a:t>
            </a:r>
            <a:r>
              <a:rPr lang="en-US" sz="2200" dirty="0"/>
              <a:t>submitted by clients. </a:t>
            </a:r>
          </a:p>
          <a:p>
            <a:pPr algn="just"/>
            <a:r>
              <a:rPr lang="en-US" sz="2200" dirty="0"/>
              <a:t>In this model, </a:t>
            </a:r>
            <a:r>
              <a:rPr lang="en-US" sz="2200" dirty="0">
                <a:solidFill>
                  <a:srgbClr val="FFFF00"/>
                </a:solidFill>
              </a:rPr>
              <a:t>multiple processors are available to handle parallelizable work</a:t>
            </a:r>
            <a:r>
              <a:rPr lang="en-US" sz="2200" dirty="0"/>
              <a:t>, and tasks are distributed to them </a:t>
            </a:r>
            <a:r>
              <a:rPr lang="en-US" sz="2200" dirty="0">
                <a:solidFill>
                  <a:srgbClr val="FFFF00"/>
                </a:solidFill>
              </a:rPr>
              <a:t>for concurrent processing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00B0F0"/>
                </a:solidFill>
              </a:rPr>
              <a:t>MapReduce in Distributed Data Processing</a:t>
            </a:r>
          </a:p>
          <a:p>
            <a:pPr marL="0" indent="0" algn="just">
              <a:buNone/>
            </a:pPr>
            <a:r>
              <a:rPr lang="en-US" sz="2200" dirty="0"/>
              <a:t>Consider a large-scale data processing scenario where a processor pool model is employed to analyze vast amounts of data efficiently.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156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49520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FFFF00"/>
                </a:solidFill>
              </a:rPr>
              <a:t>Components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Processor Pool: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A cluster of computing nodes forms a processor pool. </a:t>
            </a:r>
            <a:r>
              <a:rPr lang="en-US" sz="2800" dirty="0">
                <a:solidFill>
                  <a:srgbClr val="FFFF00"/>
                </a:solidFill>
              </a:rPr>
              <a:t>Each node in the cluster is equipped with processing capabilities and storage.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MapReduce Framework: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The MapReduce programming model is </a:t>
            </a:r>
            <a:r>
              <a:rPr lang="en-US" sz="2800" dirty="0">
                <a:solidFill>
                  <a:srgbClr val="FFFF00"/>
                </a:solidFill>
              </a:rPr>
              <a:t>used for parallel data processing.</a:t>
            </a:r>
            <a:r>
              <a:rPr lang="en-US" sz="2800" dirty="0"/>
              <a:t> This framework </a:t>
            </a:r>
            <a:r>
              <a:rPr lang="en-US" sz="2800" dirty="0">
                <a:solidFill>
                  <a:srgbClr val="FFFF00"/>
                </a:solidFill>
              </a:rPr>
              <a:t>divides a large-scale data processing task into smaller Map and Reduce tasks</a:t>
            </a:r>
            <a:r>
              <a:rPr lang="en-US" sz="2800" dirty="0"/>
              <a:t>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Data Storage: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Large datasets are stored in a distributed storage system, such as </a:t>
            </a:r>
            <a:r>
              <a:rPr lang="en-US" sz="2800" dirty="0">
                <a:solidFill>
                  <a:srgbClr val="FFFF00"/>
                </a:solidFill>
              </a:rPr>
              <a:t>Hadoop Distributed File System (HDFS).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8896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495200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Components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Task Distribution: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Clients submit data processing tasks to the MapReduce framework, specifying the </a:t>
            </a:r>
            <a:r>
              <a:rPr lang="en-US" sz="2800" dirty="0">
                <a:solidFill>
                  <a:srgbClr val="FFFF00"/>
                </a:solidFill>
              </a:rPr>
              <a:t>map and reduce functions to be applied to the data.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Dynamic Allocation: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MapReduce framework dynamically allocates map and reduce tasks to available processors in the cluster</a:t>
            </a:r>
            <a:r>
              <a:rPr lang="en-US" sz="2800" dirty="0"/>
              <a:t>. Load balancing ensures that tasks are distributed efficiently.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B0F0"/>
                </a:solidFill>
              </a:rPr>
              <a:t>Communication Middleware: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FFFF00"/>
                </a:solidFill>
              </a:rPr>
              <a:t>MapReduce framework manages the communication between clients, the processor pool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and the distributed storage system</a:t>
            </a:r>
            <a:r>
              <a:rPr lang="en-US" sz="2800" dirty="0"/>
              <a:t>. It handles task assignment, data distribution, and result aggregation.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7600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50DA-AB07-7D74-81C0-38E2A64D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6" y="452718"/>
            <a:ext cx="9100808" cy="691796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0D3A2-A582-ADF0-4392-374B30B3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395" y="1270661"/>
            <a:ext cx="10664043" cy="526076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</a:rPr>
              <a:t>Hybrid Model:</a:t>
            </a:r>
          </a:p>
          <a:p>
            <a:pPr algn="just"/>
            <a:r>
              <a:rPr lang="en-US" sz="2400" dirty="0"/>
              <a:t>typically refers to a </a:t>
            </a:r>
            <a:r>
              <a:rPr lang="en-US" sz="2400" dirty="0">
                <a:solidFill>
                  <a:srgbClr val="FFFF00"/>
                </a:solidFill>
              </a:rPr>
              <a:t>combination of different computing paradigms or architectures to address specific requirements or challenges</a:t>
            </a:r>
            <a:r>
              <a:rPr lang="en-US" sz="2400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F22FBA-E28E-5E05-82C4-8B66EEBC1341}"/>
              </a:ext>
            </a:extLst>
          </p:cNvPr>
          <p:cNvSpPr/>
          <p:nvPr/>
        </p:nvSpPr>
        <p:spPr>
          <a:xfrm>
            <a:off x="2922358" y="5937662"/>
            <a:ext cx="6934162" cy="467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Computing system based on Hybrid Model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4459F3C-B4B9-5F96-D119-1BC96242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03" y="2826327"/>
            <a:ext cx="7231044" cy="29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7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D62B-D558-E7BA-FCB0-05EA78D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7" y="452718"/>
            <a:ext cx="9077057" cy="853568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4B9E-6A0C-3051-9DC5-474061FF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42" y="1704178"/>
            <a:ext cx="10249385" cy="413261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In a </a:t>
            </a:r>
            <a:r>
              <a:rPr lang="en-US" sz="2800" dirty="0">
                <a:solidFill>
                  <a:srgbClr val="FFFF00"/>
                </a:solidFill>
              </a:rPr>
              <a:t>hybrid cloud and edge computing model</a:t>
            </a:r>
            <a:r>
              <a:rPr lang="en-US" sz="2800" dirty="0"/>
              <a:t>, certain </a:t>
            </a:r>
            <a:r>
              <a:rPr lang="en-US" sz="2800" dirty="0">
                <a:solidFill>
                  <a:srgbClr val="00B0F0"/>
                </a:solidFill>
              </a:rPr>
              <a:t>processing tasks are performed on local edge devices, while others are offloaded to a centralized cloud infrastructure.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This model is particularly </a:t>
            </a:r>
            <a:r>
              <a:rPr lang="en-US" sz="2800" dirty="0">
                <a:solidFill>
                  <a:srgbClr val="FFFF00"/>
                </a:solidFill>
              </a:rPr>
              <a:t>beneficial in applications where real-time processing is required at the edge</a:t>
            </a:r>
            <a:r>
              <a:rPr lang="en-US" sz="2800" dirty="0"/>
              <a:t>, but the </a:t>
            </a:r>
            <a:r>
              <a:rPr lang="en-US" sz="2800" dirty="0">
                <a:solidFill>
                  <a:srgbClr val="00B0F0"/>
                </a:solidFill>
              </a:rPr>
              <a:t>cloud is leveraged for storage, analytics, and resource-intensive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08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D62B-D558-E7BA-FCB0-05EA78D5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777" y="452718"/>
            <a:ext cx="9077057" cy="853568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A4B9E-6A0C-3051-9DC5-474061FFE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797" y="1306286"/>
            <a:ext cx="10498767" cy="5098996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3400" dirty="0"/>
              <a:t>Real-World Example</a:t>
            </a:r>
            <a:r>
              <a:rPr lang="en-US" sz="3400" dirty="0">
                <a:solidFill>
                  <a:srgbClr val="FFFF00"/>
                </a:solidFill>
              </a:rPr>
              <a:t>:</a:t>
            </a:r>
          </a:p>
          <a:p>
            <a:pPr algn="l"/>
            <a:r>
              <a:rPr lang="en-US" sz="2800" dirty="0"/>
              <a:t>Consider a </a:t>
            </a:r>
            <a:r>
              <a:rPr lang="en-US" sz="2800" dirty="0">
                <a:solidFill>
                  <a:srgbClr val="FFFF00"/>
                </a:solidFill>
              </a:rPr>
              <a:t>smart city deployment with a network of sensors and cameras for traffic monitoring: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rgbClr val="00B0F0"/>
                </a:solidFill>
              </a:rPr>
              <a:t>Edge Computing: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Local edge devices process video feeds from cameras in real-time to detect traffic patterns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FF00"/>
                </a:solidFill>
              </a:rPr>
              <a:t>identify accidents, and optimize traffic flow</a:t>
            </a:r>
            <a:r>
              <a:rPr lang="en-US" sz="2800" dirty="0"/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Immediate decisions can be made locally</a:t>
            </a:r>
            <a:r>
              <a:rPr lang="en-US" sz="2800" dirty="0"/>
              <a:t>, such as adjusting traffic signals or notifying emergency services.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B0F0"/>
                </a:solidFill>
              </a:rPr>
              <a:t>Cloud Computing: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dirty="0">
                <a:solidFill>
                  <a:srgbClr val="FFFF00"/>
                </a:solidFill>
              </a:rPr>
              <a:t>Data from the edge devices is sent to the cloud for storage and further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Historical data can be used for long-term traffic planning, predictive maintenance of infrastructure, and city-wide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6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7498-6624-567A-FCE3-5E65E121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391886"/>
            <a:ext cx="8947522" cy="760021"/>
          </a:xfrm>
        </p:spPr>
        <p:txBody>
          <a:bodyPr/>
          <a:lstStyle/>
          <a:p>
            <a:r>
              <a:rPr lang="en-US" dirty="0"/>
              <a:t>Distributed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173C-3288-18D6-0E69-30F030B0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9418"/>
            <a:ext cx="9976366" cy="466898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/>
              <a:t>Advantages of Hybrid Model: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</a:rPr>
              <a:t>Low Latency: </a:t>
            </a:r>
            <a:r>
              <a:rPr lang="en-US" sz="2600" dirty="0"/>
              <a:t>Edge computing reduces latency by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processing data locally</a:t>
            </a:r>
            <a:r>
              <a:rPr lang="en-US" sz="2600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</a:rPr>
              <a:t>Scalability: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Cloud resources can handle large-scale data</a:t>
            </a:r>
            <a:r>
              <a:rPr lang="en-US" sz="2600" dirty="0"/>
              <a:t> storage and analytics.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FFFF00"/>
                </a:solidFill>
              </a:rPr>
              <a:t>Cost Efficiency: 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Edge devices can handle real-time processing, </a:t>
            </a:r>
            <a:r>
              <a:rPr lang="en-US" sz="2600" b="1" dirty="0"/>
              <a:t>reducing the need for continuous high-bandwidth communication with the cloud.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1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algn="just"/>
            <a:r>
              <a:rPr lang="en-GB" dirty="0"/>
              <a:t>In a messaging system, an application </a:t>
            </a:r>
            <a:r>
              <a:rPr lang="en-GB" b="1" dirty="0">
                <a:solidFill>
                  <a:srgbClr val="FFFF00"/>
                </a:solidFill>
              </a:rPr>
              <a:t>uses an API to communicate through a messaging client that is provided by the MOM vendor.</a:t>
            </a:r>
          </a:p>
          <a:p>
            <a:pPr algn="just"/>
            <a:r>
              <a:rPr lang="en-GB" dirty="0"/>
              <a:t>Using message-based communications, </a:t>
            </a:r>
            <a:r>
              <a:rPr lang="en-GB" dirty="0">
                <a:solidFill>
                  <a:srgbClr val="FFFF00"/>
                </a:solidFill>
              </a:rPr>
              <a:t>applications are abstractly decoupled; senders and receivers are never aware of each other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Instead, they send and receive messages to and from the messaging system. </a:t>
            </a:r>
          </a:p>
          <a:p>
            <a:pPr algn="just"/>
            <a:r>
              <a:rPr lang="en-GB" dirty="0"/>
              <a:t>It is the responsibility of the messaging system (MOM) to get the messages to their intended destinations.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53" y="3767471"/>
            <a:ext cx="5830517" cy="22824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71460" y="6131440"/>
            <a:ext cx="4515293" cy="421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Messaging Queues</a:t>
            </a:r>
          </a:p>
        </p:txBody>
      </p:sp>
    </p:spTree>
    <p:extLst>
      <p:ext uri="{BB962C8B-B14F-4D97-AF65-F5344CB8AC3E}">
        <p14:creationId xmlns:p14="http://schemas.microsoft.com/office/powerpoint/2010/main" val="353330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8" y="452718"/>
            <a:ext cx="9004166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dirty="0">
                <a:solidFill>
                  <a:srgbClr val="00B0F0"/>
                </a:solidFill>
              </a:rPr>
              <a:t>Characteristics: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Communication</a:t>
            </a:r>
            <a:r>
              <a:rPr lang="en-GB" dirty="0"/>
              <a:t> is based on </a:t>
            </a:r>
            <a:r>
              <a:rPr lang="en-GB" dirty="0">
                <a:solidFill>
                  <a:srgbClr val="FFFF00"/>
                </a:solidFill>
              </a:rPr>
              <a:t>message passing</a:t>
            </a:r>
            <a:r>
              <a:rPr lang="en-GB" dirty="0"/>
              <a:t>.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Supports publish/subscribe </a:t>
            </a:r>
            <a:r>
              <a:rPr lang="en-GB" dirty="0"/>
              <a:t>and </a:t>
            </a:r>
            <a:r>
              <a:rPr lang="en-GB" dirty="0">
                <a:solidFill>
                  <a:srgbClr val="00B0F0"/>
                </a:solidFill>
              </a:rPr>
              <a:t>point-to-point communication models</a:t>
            </a:r>
            <a:r>
              <a:rPr lang="en-GB" dirty="0"/>
              <a:t>.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Examples</a:t>
            </a:r>
            <a:r>
              <a:rPr lang="en-GB" dirty="0"/>
              <a:t> include </a:t>
            </a:r>
            <a:r>
              <a:rPr lang="en-GB" dirty="0">
                <a:solidFill>
                  <a:srgbClr val="FFFF00"/>
                </a:solidFill>
              </a:rPr>
              <a:t>Java Message Service (JMS), Advanced Message Queuing Protocol (AMQP), and IBM MQ.</a:t>
            </a:r>
          </a:p>
          <a:p>
            <a:pPr algn="just"/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Message Ordering:</a:t>
            </a:r>
          </a:p>
          <a:p>
            <a:pPr algn="just"/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>
                <a:solidFill>
                  <a:srgbClr val="00B0F0"/>
                </a:solidFill>
              </a:rPr>
              <a:t>Guaranteeing strict message ordering can be difficult in MOM </a:t>
            </a:r>
            <a:r>
              <a:rPr lang="en-GB" dirty="0"/>
              <a:t>systems, especially in the presence of </a:t>
            </a:r>
            <a:r>
              <a:rPr lang="en-GB" dirty="0">
                <a:solidFill>
                  <a:srgbClr val="00B0F0"/>
                </a:solidFill>
              </a:rPr>
              <a:t>network delays, failures, or parallel processing of messages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Ensuring a specific order of message delivery might compromise system performance or introduce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207256" cy="5422604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Latency: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The use of </a:t>
            </a:r>
            <a:r>
              <a:rPr lang="en-GB" dirty="0">
                <a:solidFill>
                  <a:srgbClr val="00B0F0"/>
                </a:solidFill>
              </a:rPr>
              <a:t>asynchronous messaging in MOM introduces a degree of latency due to the decoupling of message senders and receivers</a:t>
            </a:r>
            <a:r>
              <a:rPr lang="en-GB" dirty="0"/>
              <a:t>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Complexity: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MOM systems can become complex, especially as the </a:t>
            </a:r>
            <a:r>
              <a:rPr lang="en-GB" dirty="0">
                <a:solidFill>
                  <a:srgbClr val="00B0F0"/>
                </a:solidFill>
              </a:rPr>
              <a:t>number of distributed components and the volume of messages increase.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Managing and maintaining the </a:t>
            </a:r>
            <a:r>
              <a:rPr lang="en-GB" dirty="0">
                <a:solidFill>
                  <a:srgbClr val="00B0F0"/>
                </a:solidFill>
              </a:rPr>
              <a:t>configuration, addressing, and message formats across a distributed system can be challenging.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48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441172" cy="5160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Scalability concern: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While MOM systems are designed to be scalable, </a:t>
            </a:r>
            <a:r>
              <a:rPr lang="en-GB" dirty="0">
                <a:solidFill>
                  <a:srgbClr val="00B0F0"/>
                </a:solidFill>
              </a:rPr>
              <a:t>managing a large number of subscribers and publishers can lead to scalability challenges</a:t>
            </a:r>
            <a:r>
              <a:rPr lang="en-GB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Ensuring efficient message routing and delivery </a:t>
            </a:r>
            <a:r>
              <a:rPr lang="en-GB" dirty="0"/>
              <a:t>in highly dynamic and large-scale environments may require careful design and optimization.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Guaranteed Delivery Overhead: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Providing guaranteed message delivery </a:t>
            </a:r>
            <a:r>
              <a:rPr lang="en-GB" dirty="0">
                <a:solidFill>
                  <a:srgbClr val="00B0F0"/>
                </a:solidFill>
              </a:rPr>
              <a:t>(reliable messaging) can introduce additional overhead in terms of resource utilization and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00B0F0"/>
                </a:solidFill>
              </a:rPr>
              <a:t>Ensuring that messages are delivered exactly once and in the correct order may involve additional processing and coordination.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4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07" y="452718"/>
            <a:ext cx="10313581" cy="759394"/>
          </a:xfrm>
        </p:spPr>
        <p:txBody>
          <a:bodyPr/>
          <a:lstStyle/>
          <a:p>
            <a:r>
              <a:rPr lang="en-IN" sz="3600" b="1" dirty="0"/>
              <a:t>Message 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54" y="1212112"/>
            <a:ext cx="10441172" cy="5160335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>
                <a:solidFill>
                  <a:srgbClr val="00B0F0"/>
                </a:solidFill>
              </a:rPr>
              <a:t>Limitations: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Message Size and Payload: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Large message sizes or payloads </a:t>
            </a:r>
            <a:r>
              <a:rPr lang="en-GB" dirty="0">
                <a:solidFill>
                  <a:srgbClr val="00B0F0"/>
                </a:solidFill>
              </a:rPr>
              <a:t>can pose challenges in terms of serialization, transmission, and storage.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/>
              <a:t>Handling large messages </a:t>
            </a:r>
            <a:r>
              <a:rPr lang="en-GB" dirty="0">
                <a:solidFill>
                  <a:srgbClr val="00B0F0"/>
                </a:solidFill>
              </a:rPr>
              <a:t>may impact system performance and resource usage, especially in networks with limited bandwidth.</a:t>
            </a:r>
          </a:p>
          <a:p>
            <a:pPr marL="0" indent="0" algn="just">
              <a:buNone/>
            </a:pPr>
            <a:endParaRPr lang="en-GB" dirty="0">
              <a:solidFill>
                <a:srgbClr val="FFFF00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FFFF00"/>
                </a:solidFill>
              </a:rPr>
              <a:t>Synchronization Complexity: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FFFF00"/>
                </a:solidFill>
              </a:rPr>
              <a:t>Challenge: </a:t>
            </a:r>
            <a:r>
              <a:rPr lang="en-GB" dirty="0"/>
              <a:t>Coordinating and synchronizing distributed components using MOM can introduce complexity, </a:t>
            </a:r>
            <a:r>
              <a:rPr lang="en-GB" dirty="0">
                <a:solidFill>
                  <a:srgbClr val="00B0F0"/>
                </a:solidFill>
              </a:rPr>
              <a:t>especially in scenarios where ordering and timing are critical.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1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4E-A21C-3AB9-C730-17C7B01A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275" y="452718"/>
            <a:ext cx="9124559" cy="865443"/>
          </a:xfrm>
        </p:spPr>
        <p:txBody>
          <a:bodyPr/>
          <a:lstStyle/>
          <a:p>
            <a:r>
              <a:rPr lang="en-US" dirty="0"/>
              <a:t>Object Request Broker (ORB)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8246-AC49-0B11-A471-C37A4CD99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95" y="1555668"/>
            <a:ext cx="10106881" cy="4692731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An Object Request Broker is a middleware </a:t>
            </a:r>
            <a:r>
              <a:rPr lang="en-US" sz="2200" b="1" dirty="0">
                <a:solidFill>
                  <a:srgbClr val="FFFF00"/>
                </a:solidFill>
              </a:rPr>
              <a:t>that enables communication between distributed objects in a distributed computing environment. </a:t>
            </a:r>
          </a:p>
          <a:p>
            <a:pPr algn="just"/>
            <a:r>
              <a:rPr lang="en-US" sz="2200" b="1" dirty="0">
                <a:solidFill>
                  <a:srgbClr val="00B0F0"/>
                </a:solidFill>
              </a:rPr>
              <a:t>It allows objects to request and invoke services from other objects in a network, regardless of the programming languages or platforms</a:t>
            </a:r>
            <a:r>
              <a:rPr lang="en-US" sz="2200" b="1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they are implemented on.</a:t>
            </a:r>
          </a:p>
          <a:p>
            <a:pPr algn="just"/>
            <a:r>
              <a:rPr lang="en-US" sz="2200" dirty="0"/>
              <a:t>Example: </a:t>
            </a:r>
            <a:r>
              <a:rPr lang="en-US" sz="2200" dirty="0">
                <a:solidFill>
                  <a:srgbClr val="FFFF00"/>
                </a:solidFill>
              </a:rPr>
              <a:t>Common Object Request Broker Architecture (CORBA).</a:t>
            </a:r>
          </a:p>
        </p:txBody>
      </p:sp>
    </p:spTree>
    <p:extLst>
      <p:ext uri="{BB962C8B-B14F-4D97-AF65-F5344CB8AC3E}">
        <p14:creationId xmlns:p14="http://schemas.microsoft.com/office/powerpoint/2010/main" val="204847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2736</TotalTime>
  <Words>2493</Words>
  <Application>Microsoft Office PowerPoint</Application>
  <PresentationFormat>Widescreen</PresentationFormat>
  <Paragraphs>250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Gothic</vt:lpstr>
      <vt:lpstr>Noto Sans Symbols</vt:lpstr>
      <vt:lpstr>Söhne</vt:lpstr>
      <vt:lpstr>Times New Roman</vt:lpstr>
      <vt:lpstr>Wingdings</vt:lpstr>
      <vt:lpstr>Wingdings 3</vt:lpstr>
      <vt:lpstr>Ion</vt:lpstr>
      <vt:lpstr>Distributed Systems</vt:lpstr>
      <vt:lpstr>Models of Middleware</vt:lpstr>
      <vt:lpstr>Message oriented Middleware (MOM)</vt:lpstr>
      <vt:lpstr>Message oriented Middleware (MOM)</vt:lpstr>
      <vt:lpstr>Message Oriented Middleware (MOM)</vt:lpstr>
      <vt:lpstr>Message oriented Middleware (MOM)</vt:lpstr>
      <vt:lpstr>Message oriented Middleware (MOM)</vt:lpstr>
      <vt:lpstr>Message oriented Middleware (MOM)</vt:lpstr>
      <vt:lpstr>Object Request Broker (ORB) </vt:lpstr>
      <vt:lpstr>Object Request Broker (ORB) </vt:lpstr>
      <vt:lpstr>Object Request Broker (ORB) </vt:lpstr>
      <vt:lpstr>Object Request Broker (ORB) </vt:lpstr>
      <vt:lpstr> Design issues and challenges</vt:lpstr>
      <vt:lpstr>  Design issues and challenges</vt:lpstr>
      <vt:lpstr>  Design issues and challenges</vt:lpstr>
      <vt:lpstr> Design issues and challenges</vt:lpstr>
      <vt:lpstr> Design issues and challenges</vt:lpstr>
      <vt:lpstr> Design issues and challenges</vt:lpstr>
      <vt:lpstr> Design issues and challenges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Rendering Farms in Animation Studios</vt:lpstr>
      <vt:lpstr>Rendering Farms in Animation Studios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  <vt:lpstr>Distributed Computing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Sunil Ghane</dc:creator>
  <cp:lastModifiedBy>Rommel Ghosh</cp:lastModifiedBy>
  <cp:revision>217</cp:revision>
  <dcterms:created xsi:type="dcterms:W3CDTF">2024-01-17T03:52:36Z</dcterms:created>
  <dcterms:modified xsi:type="dcterms:W3CDTF">2024-03-03T10:36:10Z</dcterms:modified>
</cp:coreProperties>
</file>