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9144000"/>
  <p:notesSz cx="7315200" cy="9601200"/>
  <p:embeddedFontLst>
    <p:embeddedFont>
      <p:font typeface="Tahoma"/>
      <p:regular r:id="rId77"/>
      <p:bold r:id="rId78"/>
    </p:embeddedFont>
    <p:embeddedFont>
      <p:font typeface="Gill Sans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1" roundtripDataSignature="AMtx7mjPGA0FrmLXEZe2ekPjM92eZGjc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GillSans-bold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Tahoma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GillSans-regular.fntdata"/><Relationship Id="rId34" Type="http://schemas.openxmlformats.org/officeDocument/2006/relationships/slide" Target="slides/slide29.xml"/><Relationship Id="rId78" Type="http://schemas.openxmlformats.org/officeDocument/2006/relationships/font" Target="fonts/Tahoma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9" name="Google Shape;1449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1" name="Google Shape;146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2" name="Google Shape;1472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5" name="Google Shape;1485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6" name="Google Shape;1506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7" name="Google Shape;1517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6" name="Google Shape;1546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7" name="Google Shape;1557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5" name="Google Shape;1575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7" name="Google Shape;1637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2" name="Google Shape;1652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3" name="Google Shape;1663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6" name="Google Shape;1686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2" name="Google Shape;1702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8" name="Google Shape;1768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9" name="Google Shape;1779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1" name="Google Shape;1801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5" name="Google Shape;187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7" name="Google Shape;1887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8" name="Google Shape;1898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5" name="Google Shape;1915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6" name="Google Shape;1926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5" name="Google Shape;1945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6" name="Google Shape;1956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1" name="Google Shape;2051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4" name="Google Shape;2064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4" name="Google Shape;2204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5" name="Google Shape;2215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9" name="Google Shape;2469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0" name="Google Shape;2730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0" name="Google Shape;2990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7" name="Google Shape;3247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8" name="Google Shape;3308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4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9" name="Google Shape;3319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4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7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9" name="Google Shape;3539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4" name="Google Shape;3744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4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2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Google Shape;3753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4" name="Google Shape;3754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4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8" name="Google Shape;3888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4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8" name="Google Shape;3898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5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8" name="Google Shape;3908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5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9" name="Google Shape;3919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5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5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6" name="Google Shape;3936;p5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5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5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7" name="Google Shape;4067;p5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5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5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3" name="Google Shape;4083;p5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5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p5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4" name="Google Shape;4094;p5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5" name="Google Shape;4095;p56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5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5" name="Google Shape;4105;p5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57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5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6" name="Google Shape;4116;p58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7" name="Google Shape;4117;p58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6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p5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8" name="Google Shape;4128;p5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5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6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6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8" name="Google Shape;4158;p6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9" name="Google Shape;4159;p6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6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5" name="Google Shape;4185;p6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61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5" name="Google Shape;4195;p62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6" name="Google Shape;4196;p62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5" name="Google Shape;4205;p6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6" name="Google Shape;4206;p6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p6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8" name="Google Shape;4378;p6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6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9" name="Google Shape;4549;p6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0" name="Google Shape;4550;p6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1" name="Google Shape;4551;p6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8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p6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0" name="Google Shape;4560;p6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66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4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p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6" name="Google Shape;4576;p6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7" name="Google Shape;4577;p67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5" name="Shape 4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" name="Google Shape;4616;p6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7" name="Google Shape;4617;p68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68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6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2" name="Google Shape;4662;p6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6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0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p7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7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7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2" name="Google Shape;4682;p7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3" name="Google Shape;4683;p71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0" name="Google Shape;980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2" name="Google Shape;1372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9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9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0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7" name="Google Shape;87;p1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93" name="Google Shape;93;p1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4" name="Google Shape;94;p1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0" name="Google Shape;100;p1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1" name="Google Shape;101;p1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2" name="Google Shape;102;p1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3" name="Google Shape;103;p1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09" name="Google Shape;109;p1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2" name="Google Shape;22;p109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3" name="Google Shape;23;p10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1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111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112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1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114"/>
          <p:cNvSpPr/>
          <p:nvPr>
            <p:ph idx="2" type="chart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5"/>
          <p:cNvSpPr txBox="1"/>
          <p:nvPr>
            <p:ph idx="1" type="body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15"/>
          <p:cNvSpPr txBox="1"/>
          <p:nvPr>
            <p:ph idx="2" type="body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68" name="Google Shape;68;p1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0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0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1.png"/><Relationship Id="rId5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Relationship Id="rId4" Type="http://schemas.openxmlformats.org/officeDocument/2006/relationships/image" Target="../media/image1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1.png"/><Relationship Id="rId22" Type="http://schemas.openxmlformats.org/officeDocument/2006/relationships/image" Target="../media/image1.png"/><Relationship Id="rId10" Type="http://schemas.openxmlformats.org/officeDocument/2006/relationships/image" Target="../media/image24.png"/><Relationship Id="rId21" Type="http://schemas.openxmlformats.org/officeDocument/2006/relationships/image" Target="../media/image22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17" Type="http://schemas.openxmlformats.org/officeDocument/2006/relationships/image" Target="../media/image25.png"/><Relationship Id="rId16" Type="http://schemas.openxmlformats.org/officeDocument/2006/relationships/image" Target="../media/image44.png"/><Relationship Id="rId5" Type="http://schemas.openxmlformats.org/officeDocument/2006/relationships/image" Target="../media/image12.png"/><Relationship Id="rId19" Type="http://schemas.openxmlformats.org/officeDocument/2006/relationships/image" Target="../media/image23.png"/><Relationship Id="rId6" Type="http://schemas.openxmlformats.org/officeDocument/2006/relationships/image" Target="../media/image8.png"/><Relationship Id="rId18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1.png"/><Relationship Id="rId22" Type="http://schemas.openxmlformats.org/officeDocument/2006/relationships/image" Target="../media/image1.png"/><Relationship Id="rId10" Type="http://schemas.openxmlformats.org/officeDocument/2006/relationships/image" Target="../media/image24.png"/><Relationship Id="rId21" Type="http://schemas.openxmlformats.org/officeDocument/2006/relationships/image" Target="../media/image22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17" Type="http://schemas.openxmlformats.org/officeDocument/2006/relationships/image" Target="../media/image25.png"/><Relationship Id="rId16" Type="http://schemas.openxmlformats.org/officeDocument/2006/relationships/image" Target="../media/image44.png"/><Relationship Id="rId5" Type="http://schemas.openxmlformats.org/officeDocument/2006/relationships/image" Target="../media/image12.png"/><Relationship Id="rId19" Type="http://schemas.openxmlformats.org/officeDocument/2006/relationships/image" Target="../media/image23.png"/><Relationship Id="rId6" Type="http://schemas.openxmlformats.org/officeDocument/2006/relationships/image" Target="../media/image8.png"/><Relationship Id="rId18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1.png"/><Relationship Id="rId22" Type="http://schemas.openxmlformats.org/officeDocument/2006/relationships/image" Target="../media/image1.png"/><Relationship Id="rId10" Type="http://schemas.openxmlformats.org/officeDocument/2006/relationships/image" Target="../media/image24.png"/><Relationship Id="rId21" Type="http://schemas.openxmlformats.org/officeDocument/2006/relationships/image" Target="../media/image22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17" Type="http://schemas.openxmlformats.org/officeDocument/2006/relationships/image" Target="../media/image25.png"/><Relationship Id="rId16" Type="http://schemas.openxmlformats.org/officeDocument/2006/relationships/image" Target="../media/image44.png"/><Relationship Id="rId5" Type="http://schemas.openxmlformats.org/officeDocument/2006/relationships/image" Target="../media/image12.png"/><Relationship Id="rId19" Type="http://schemas.openxmlformats.org/officeDocument/2006/relationships/image" Target="../media/image23.png"/><Relationship Id="rId6" Type="http://schemas.openxmlformats.org/officeDocument/2006/relationships/image" Target="../media/image8.png"/><Relationship Id="rId18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>
          <a:xfrm>
            <a:off x="5608637" y="3489325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369887" y="3241675"/>
            <a:ext cx="5378450" cy="148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note on the use of these Powerpoint slides: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373062" y="4267200"/>
            <a:ext cx="5378450" cy="209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108267" lvl="0" marL="1730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and enjoy!  JFK/KWR</a:t>
            </a:r>
            <a:endParaRPr/>
          </a:p>
          <a:p>
            <a:pPr indent="-173037" lvl="0" marL="173037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6146800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237" y="325437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5634037" y="4510087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baseline="3000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edition </a:t>
            </a:r>
            <a:b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Jim Kurose, Keith Ross</a:t>
            </a:r>
            <a:b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Pearson/Addison Wesley</a:t>
            </a:r>
            <a:b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April 2016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371475" y="715962"/>
            <a:ext cx="448786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</a:t>
            </a:r>
            <a:br>
              <a:rPr b="0" i="0" lang="en-US" sz="4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Application Layer</a:t>
            </a:r>
            <a:endParaRPr/>
          </a:p>
        </p:txBody>
      </p:sp>
      <p:pic>
        <p:nvPicPr>
          <p:cNvPr descr="underline_base" id="123" name="Google Shape;12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37" y="2097087"/>
            <a:ext cx="3890962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5562600" y="6453187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90" name="Google Shape;1390;p1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1" name="Google Shape;1391;p10"/>
          <p:cNvSpPr txBox="1"/>
          <p:nvPr>
            <p:ph type="title"/>
          </p:nvPr>
        </p:nvSpPr>
        <p:spPr>
          <a:xfrm>
            <a:off x="400050" y="123825"/>
            <a:ext cx="8077200" cy="89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1392" name="Google Shape;1392;p10"/>
          <p:cNvSpPr txBox="1"/>
          <p:nvPr>
            <p:ph idx="1" type="body"/>
          </p:nvPr>
        </p:nvSpPr>
        <p:spPr>
          <a:xfrm>
            <a:off x="349250" y="1208087"/>
            <a:ext cx="8232775" cy="232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sends/receives messages to/from its 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socket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 analogous to door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sending process shoves message out door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sending process relies on transport infrastructure on other side of door to deliver message to socket at receiving process</a:t>
            </a:r>
            <a:endParaRPr/>
          </a:p>
        </p:txBody>
      </p:sp>
      <p:pic>
        <p:nvPicPr>
          <p:cNvPr descr="underline_base" id="1393" name="Google Shape;13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800100"/>
            <a:ext cx="19161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10"/>
          <p:cNvSpPr/>
          <p:nvPr/>
        </p:nvSpPr>
        <p:spPr>
          <a:xfrm>
            <a:off x="6948487" y="3751262"/>
            <a:ext cx="736600" cy="1998662"/>
          </a:xfrm>
          <a:custGeom>
            <a:rect b="b" l="l" r="r" t="t"/>
            <a:pathLst>
              <a:path extrusionOk="0" h="1259" w="464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1080000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0"/>
          <p:cNvSpPr/>
          <p:nvPr/>
        </p:nvSpPr>
        <p:spPr>
          <a:xfrm>
            <a:off x="3633787" y="5048250"/>
            <a:ext cx="1808162" cy="103187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10"/>
          <p:cNvSpPr txBox="1"/>
          <p:nvPr/>
        </p:nvSpPr>
        <p:spPr>
          <a:xfrm>
            <a:off x="4071937" y="5180012"/>
            <a:ext cx="874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cxnSp>
        <p:nvCxnSpPr>
          <p:cNvPr id="1397" name="Google Shape;1397;p10"/>
          <p:cNvCxnSpPr/>
          <p:nvPr/>
        </p:nvCxnSpPr>
        <p:spPr>
          <a:xfrm>
            <a:off x="3392487" y="5591175"/>
            <a:ext cx="22113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98" name="Google Shape;1398;p10"/>
          <p:cNvSpPr txBox="1"/>
          <p:nvPr/>
        </p:nvSpPr>
        <p:spPr>
          <a:xfrm>
            <a:off x="7413625" y="4816475"/>
            <a:ext cx="1063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10"/>
          <p:cNvSpPr txBox="1"/>
          <p:nvPr/>
        </p:nvSpPr>
        <p:spPr>
          <a:xfrm>
            <a:off x="7391400" y="3916362"/>
            <a:ext cx="14700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 by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app developer</a:t>
            </a:r>
            <a:endParaRPr/>
          </a:p>
        </p:txBody>
      </p:sp>
      <p:sp>
        <p:nvSpPr>
          <p:cNvPr id="1400" name="Google Shape;1400;p10"/>
          <p:cNvSpPr/>
          <p:nvPr/>
        </p:nvSpPr>
        <p:spPr>
          <a:xfrm>
            <a:off x="1208087" y="3814762"/>
            <a:ext cx="758825" cy="1997075"/>
          </a:xfrm>
          <a:custGeom>
            <a:rect b="b" l="l" r="r" t="t"/>
            <a:pathLst>
              <a:path extrusionOk="0" h="1258" w="47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1080000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10"/>
          <p:cNvSpPr txBox="1"/>
          <p:nvPr/>
        </p:nvSpPr>
        <p:spPr>
          <a:xfrm>
            <a:off x="2011362" y="377031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10"/>
          <p:cNvSpPr txBox="1"/>
          <p:nvPr/>
        </p:nvSpPr>
        <p:spPr>
          <a:xfrm>
            <a:off x="1973262" y="3824287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3" name="Google Shape;1403;p10"/>
          <p:cNvCxnSpPr/>
          <p:nvPr/>
        </p:nvCxnSpPr>
        <p:spPr>
          <a:xfrm>
            <a:off x="1982787" y="45847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4" name="Google Shape;1404;p10"/>
          <p:cNvSpPr txBox="1"/>
          <p:nvPr/>
        </p:nvSpPr>
        <p:spPr>
          <a:xfrm>
            <a:off x="1939925" y="45672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405" name="Google Shape;1405;p10"/>
          <p:cNvCxnSpPr/>
          <p:nvPr/>
        </p:nvCxnSpPr>
        <p:spPr>
          <a:xfrm>
            <a:off x="1990725" y="49053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6" name="Google Shape;1406;p10"/>
          <p:cNvCxnSpPr/>
          <p:nvPr/>
        </p:nvCxnSpPr>
        <p:spPr>
          <a:xfrm>
            <a:off x="1976437" y="52149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7" name="Google Shape;1407;p10"/>
          <p:cNvCxnSpPr/>
          <p:nvPr/>
        </p:nvCxnSpPr>
        <p:spPr>
          <a:xfrm>
            <a:off x="1976437" y="550068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8" name="Google Shape;1408;p10"/>
          <p:cNvSpPr txBox="1"/>
          <p:nvPr/>
        </p:nvSpPr>
        <p:spPr>
          <a:xfrm>
            <a:off x="1974850" y="38147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09" name="Google Shape;1409;p10"/>
          <p:cNvSpPr txBox="1"/>
          <p:nvPr/>
        </p:nvSpPr>
        <p:spPr>
          <a:xfrm>
            <a:off x="1930400" y="54721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10" name="Google Shape;1410;p10"/>
          <p:cNvSpPr txBox="1"/>
          <p:nvPr/>
        </p:nvSpPr>
        <p:spPr>
          <a:xfrm>
            <a:off x="1949450" y="51863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11" name="Google Shape;1411;p10"/>
          <p:cNvSpPr txBox="1"/>
          <p:nvPr/>
        </p:nvSpPr>
        <p:spPr>
          <a:xfrm>
            <a:off x="1939925" y="48910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12" name="Google Shape;1412;p10"/>
          <p:cNvSpPr/>
          <p:nvPr/>
        </p:nvSpPr>
        <p:spPr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413" name="Google Shape;1413;p10"/>
          <p:cNvGrpSpPr/>
          <p:nvPr/>
        </p:nvGrpSpPr>
        <p:grpSpPr>
          <a:xfrm>
            <a:off x="2355850" y="4449762"/>
            <a:ext cx="546100" cy="225425"/>
            <a:chOff x="1287" y="2524"/>
            <a:chExt cx="260" cy="100"/>
          </a:xfrm>
        </p:grpSpPr>
        <p:sp>
          <p:nvSpPr>
            <p:cNvPr id="1414" name="Google Shape;1414;p10"/>
            <p:cNvSpPr txBox="1"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0"/>
            <p:cNvSpPr txBox="1"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0"/>
            <p:cNvSpPr txBox="1"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"/>
            <p:cNvSpPr txBox="1"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10"/>
          <p:cNvSpPr txBox="1"/>
          <p:nvPr/>
        </p:nvSpPr>
        <p:spPr>
          <a:xfrm>
            <a:off x="5673725" y="3741737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0"/>
          <p:cNvSpPr txBox="1"/>
          <p:nvPr/>
        </p:nvSpPr>
        <p:spPr>
          <a:xfrm>
            <a:off x="5635625" y="3795712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0" name="Google Shape;1420;p10"/>
          <p:cNvCxnSpPr/>
          <p:nvPr/>
        </p:nvCxnSpPr>
        <p:spPr>
          <a:xfrm>
            <a:off x="5645150" y="45561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1" name="Google Shape;1421;p10"/>
          <p:cNvSpPr txBox="1"/>
          <p:nvPr/>
        </p:nvSpPr>
        <p:spPr>
          <a:xfrm>
            <a:off x="5602287" y="45386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422" name="Google Shape;1422;p10"/>
          <p:cNvCxnSpPr/>
          <p:nvPr/>
        </p:nvCxnSpPr>
        <p:spPr>
          <a:xfrm>
            <a:off x="5653087" y="48768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3" name="Google Shape;1423;p10"/>
          <p:cNvCxnSpPr/>
          <p:nvPr/>
        </p:nvCxnSpPr>
        <p:spPr>
          <a:xfrm>
            <a:off x="5638800" y="518636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4" name="Google Shape;1424;p10"/>
          <p:cNvCxnSpPr/>
          <p:nvPr/>
        </p:nvCxnSpPr>
        <p:spPr>
          <a:xfrm>
            <a:off x="5638800" y="54721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5" name="Google Shape;1425;p10"/>
          <p:cNvSpPr txBox="1"/>
          <p:nvPr/>
        </p:nvSpPr>
        <p:spPr>
          <a:xfrm>
            <a:off x="5637212" y="37861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26" name="Google Shape;1426;p10"/>
          <p:cNvSpPr txBox="1"/>
          <p:nvPr/>
        </p:nvSpPr>
        <p:spPr>
          <a:xfrm>
            <a:off x="5592762" y="54435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27" name="Google Shape;1427;p10"/>
          <p:cNvSpPr txBox="1"/>
          <p:nvPr/>
        </p:nvSpPr>
        <p:spPr>
          <a:xfrm>
            <a:off x="5611812" y="51577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28" name="Google Shape;1428;p10"/>
          <p:cNvSpPr txBox="1"/>
          <p:nvPr/>
        </p:nvSpPr>
        <p:spPr>
          <a:xfrm>
            <a:off x="5602287" y="48625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29" name="Google Shape;1429;p10"/>
          <p:cNvSpPr/>
          <p:nvPr/>
        </p:nvSpPr>
        <p:spPr>
          <a:xfrm>
            <a:off x="5770562" y="4060825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430" name="Google Shape;1430;p10"/>
          <p:cNvGrpSpPr/>
          <p:nvPr/>
        </p:nvGrpSpPr>
        <p:grpSpPr>
          <a:xfrm>
            <a:off x="6018212" y="4421187"/>
            <a:ext cx="546100" cy="225425"/>
            <a:chOff x="1287" y="2524"/>
            <a:chExt cx="260" cy="100"/>
          </a:xfrm>
        </p:grpSpPr>
        <p:sp>
          <p:nvSpPr>
            <p:cNvPr id="1431" name="Google Shape;1431;p10"/>
            <p:cNvSpPr txBox="1"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0"/>
            <p:cNvSpPr txBox="1"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0"/>
            <p:cNvSpPr txBox="1"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"/>
            <p:cNvSpPr txBox="1"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5" name="Google Shape;1435;p10"/>
          <p:cNvCxnSpPr/>
          <p:nvPr/>
        </p:nvCxnSpPr>
        <p:spPr>
          <a:xfrm rot="10800000">
            <a:off x="6827837" y="4192587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6" name="Google Shape;1436;p10"/>
          <p:cNvCxnSpPr/>
          <p:nvPr/>
        </p:nvCxnSpPr>
        <p:spPr>
          <a:xfrm>
            <a:off x="7053262" y="4618037"/>
            <a:ext cx="0" cy="10223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7" name="Google Shape;1437;p10"/>
          <p:cNvCxnSpPr/>
          <p:nvPr/>
        </p:nvCxnSpPr>
        <p:spPr>
          <a:xfrm rot="10800000">
            <a:off x="7077075" y="5118100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8" name="Google Shape;1438;p10"/>
          <p:cNvSpPr txBox="1"/>
          <p:nvPr/>
        </p:nvSpPr>
        <p:spPr>
          <a:xfrm>
            <a:off x="3990975" y="3873500"/>
            <a:ext cx="917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/>
          </a:p>
        </p:txBody>
      </p:sp>
      <p:cxnSp>
        <p:nvCxnSpPr>
          <p:cNvPr id="1439" name="Google Shape;1439;p10"/>
          <p:cNvCxnSpPr/>
          <p:nvPr/>
        </p:nvCxnSpPr>
        <p:spPr>
          <a:xfrm flipH="1" rot="10800000">
            <a:off x="2994025" y="4073525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0" name="Google Shape;1440;p10"/>
          <p:cNvCxnSpPr/>
          <p:nvPr/>
        </p:nvCxnSpPr>
        <p:spPr>
          <a:xfrm rot="10800000">
            <a:off x="4929187" y="4062412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41" name="Google Shape;1441;p10"/>
          <p:cNvGrpSpPr/>
          <p:nvPr/>
        </p:nvGrpSpPr>
        <p:grpSpPr>
          <a:xfrm>
            <a:off x="784225" y="5127625"/>
            <a:ext cx="719137" cy="773112"/>
            <a:chOff x="-44" y="1473"/>
            <a:chExt cx="981" cy="1105"/>
          </a:xfrm>
        </p:grpSpPr>
        <p:pic>
          <p:nvPicPr>
            <p:cNvPr descr="desktop_computer_stylized_medium" id="1442" name="Google Shape;144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3" name="Google Shape;1443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10"/>
          <p:cNvGrpSpPr/>
          <p:nvPr/>
        </p:nvGrpSpPr>
        <p:grpSpPr>
          <a:xfrm flipH="1">
            <a:off x="7480300" y="5322887"/>
            <a:ext cx="719137" cy="773112"/>
            <a:chOff x="-44" y="1473"/>
            <a:chExt cx="981" cy="1105"/>
          </a:xfrm>
        </p:grpSpPr>
        <p:pic>
          <p:nvPicPr>
            <p:cNvPr descr="desktop_computer_stylized_medium" id="1445" name="Google Shape;144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6" name="Google Shape;1446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53" name="Google Shape;1453;p1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54" name="Google Shape;14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" y="871537"/>
            <a:ext cx="4205287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1"/>
          <p:cNvSpPr txBox="1"/>
          <p:nvPr>
            <p:ph type="title"/>
          </p:nvPr>
        </p:nvSpPr>
        <p:spPr>
          <a:xfrm>
            <a:off x="273050" y="238125"/>
            <a:ext cx="7772400" cy="87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Addressing processes</a:t>
            </a:r>
            <a:endParaRPr/>
          </a:p>
        </p:txBody>
      </p:sp>
      <p:sp>
        <p:nvSpPr>
          <p:cNvPr id="1456" name="Google Shape;1456;p11"/>
          <p:cNvSpPr txBox="1"/>
          <p:nvPr>
            <p:ph idx="1" type="body"/>
          </p:nvPr>
        </p:nvSpPr>
        <p:spPr>
          <a:xfrm>
            <a:off x="498475" y="1365250"/>
            <a:ext cx="40211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receive messages, process  must have </a:t>
            </a: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identifier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 device has unique 32-bit IP address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does  IP address of host on which process runs suffice for identifying the process?</a:t>
            </a:r>
            <a:endParaRPr/>
          </a:p>
        </p:txBody>
      </p:sp>
      <p:sp>
        <p:nvSpPr>
          <p:cNvPr id="1457" name="Google Shape;1457;p11"/>
          <p:cNvSpPr txBox="1"/>
          <p:nvPr>
            <p:ph idx="1" type="body"/>
          </p:nvPr>
        </p:nvSpPr>
        <p:spPr>
          <a:xfrm>
            <a:off x="4719637" y="1357312"/>
            <a:ext cx="4125912" cy="521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identifier</a:t>
            </a:r>
            <a:r>
              <a:rPr b="0" i="0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includes both 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port numbers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associated with process on host.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port numbers: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 server: 80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mail server: 25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send HTTP message to gaia.cs.umass.edu web server: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IP address:</a:t>
            </a:r>
            <a:r>
              <a:rPr b="0" i="0" lang="en-US" sz="20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128.119.245.12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port number:</a:t>
            </a:r>
            <a:r>
              <a:rPr b="0" i="0" lang="en-US" sz="20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more shortly…</a:t>
            </a:r>
            <a:endParaRPr/>
          </a:p>
        </p:txBody>
      </p:sp>
      <p:sp>
        <p:nvSpPr>
          <p:cNvPr id="1458" name="Google Shape;1458;p11"/>
          <p:cNvSpPr txBox="1"/>
          <p:nvPr/>
        </p:nvSpPr>
        <p:spPr>
          <a:xfrm>
            <a:off x="549275" y="4021137"/>
            <a:ext cx="40211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many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processes can be running on same host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65" name="Google Shape;1465;p1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66" name="Google Shape;14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91122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12"/>
          <p:cNvSpPr txBox="1"/>
          <p:nvPr>
            <p:ph type="title"/>
          </p:nvPr>
        </p:nvSpPr>
        <p:spPr>
          <a:xfrm>
            <a:off x="336550" y="239712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App-layer protocol defines</a:t>
            </a:r>
            <a:endParaRPr/>
          </a:p>
        </p:txBody>
      </p:sp>
      <p:sp>
        <p:nvSpPr>
          <p:cNvPr id="1468" name="Google Shape;1468;p12"/>
          <p:cNvSpPr txBox="1"/>
          <p:nvPr>
            <p:ph idx="1" type="body"/>
          </p:nvPr>
        </p:nvSpPr>
        <p:spPr>
          <a:xfrm>
            <a:off x="501650" y="1393825"/>
            <a:ext cx="39735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types of messages exchanged,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 request, response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 syntax: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fields in messages &amp; how fields are delineated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 semantics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meaning of information in fields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rules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 when and how processes send &amp; respond to messages</a:t>
            </a:r>
            <a:endParaRPr/>
          </a:p>
        </p:txBody>
      </p:sp>
      <p:sp>
        <p:nvSpPr>
          <p:cNvPr id="1469" name="Google Shape;1469;p12"/>
          <p:cNvSpPr txBox="1"/>
          <p:nvPr>
            <p:ph idx="1" type="body"/>
          </p:nvPr>
        </p:nvSpPr>
        <p:spPr>
          <a:xfrm>
            <a:off x="4857750" y="14081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open protocols: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defined in RFCs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for interoperability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 HTTP, SMTP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proprietary protocols: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 Skype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76" name="Google Shape;1476;p1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77" name="Google Shape;1477;p13"/>
          <p:cNvSpPr txBox="1"/>
          <p:nvPr>
            <p:ph type="title"/>
          </p:nvPr>
        </p:nvSpPr>
        <p:spPr>
          <a:xfrm>
            <a:off x="377825" y="-11112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What transport service does an app need?</a:t>
            </a:r>
            <a:endParaRPr/>
          </a:p>
        </p:txBody>
      </p:sp>
      <p:sp>
        <p:nvSpPr>
          <p:cNvPr id="1478" name="Google Shape;1478;p13"/>
          <p:cNvSpPr txBox="1"/>
          <p:nvPr>
            <p:ph idx="1" type="body"/>
          </p:nvPr>
        </p:nvSpPr>
        <p:spPr>
          <a:xfrm>
            <a:off x="666750" y="1141412"/>
            <a:ext cx="4316412" cy="279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 integrity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apps (e.g., file transfer, web transactions) require 100% reliable data transfer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other apps (e.g., audio) can tolerate some loss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9" name="Google Shape;1479;p13"/>
          <p:cNvSpPr txBox="1"/>
          <p:nvPr>
            <p:ph idx="1" type="body"/>
          </p:nvPr>
        </p:nvSpPr>
        <p:spPr>
          <a:xfrm>
            <a:off x="692150" y="3724275"/>
            <a:ext cx="38100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timing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apps (e.g., Internet telephony, interactive games) require low delay to be “effective”</a:t>
            </a:r>
            <a:endParaRPr/>
          </a:p>
        </p:txBody>
      </p:sp>
      <p:sp>
        <p:nvSpPr>
          <p:cNvPr id="1480" name="Google Shape;1480;p13"/>
          <p:cNvSpPr txBox="1"/>
          <p:nvPr/>
        </p:nvSpPr>
        <p:spPr>
          <a:xfrm>
            <a:off x="4905375" y="1101725"/>
            <a:ext cx="3935412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throughput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apps (e.g., multimedia) require minimum amount of throughput to be “effective”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other apps (“elastic apps”) make use of whatever throughput they get </a:t>
            </a:r>
            <a:endParaRPr/>
          </a:p>
        </p:txBody>
      </p:sp>
      <p:pic>
        <p:nvPicPr>
          <p:cNvPr descr="underline_base" id="1481" name="Google Shape;14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763587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13"/>
          <p:cNvSpPr txBox="1"/>
          <p:nvPr/>
        </p:nvSpPr>
        <p:spPr>
          <a:xfrm>
            <a:off x="4959350" y="4554537"/>
            <a:ext cx="3935412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encryption, data integrity,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89" name="Google Shape;1489;p1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90" name="Google Shape;14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7" y="80645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14"/>
          <p:cNvSpPr txBox="1"/>
          <p:nvPr>
            <p:ph type="title"/>
          </p:nvPr>
        </p:nvSpPr>
        <p:spPr>
          <a:xfrm>
            <a:off x="315912" y="227012"/>
            <a:ext cx="8201025" cy="815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Transport service requirements: common apps</a:t>
            </a:r>
            <a:endParaRPr/>
          </a:p>
        </p:txBody>
      </p:sp>
      <p:sp>
        <p:nvSpPr>
          <p:cNvPr id="1492" name="Google Shape;1492;p14"/>
          <p:cNvSpPr txBox="1"/>
          <p:nvPr/>
        </p:nvSpPr>
        <p:spPr>
          <a:xfrm>
            <a:off x="171450" y="1749425"/>
            <a:ext cx="254158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documents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audio/video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audio/video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games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messaging</a:t>
            </a:r>
            <a:endParaRPr/>
          </a:p>
        </p:txBody>
      </p:sp>
      <p:sp>
        <p:nvSpPr>
          <p:cNvPr id="1493" name="Google Shape;1493;p14"/>
          <p:cNvSpPr txBox="1"/>
          <p:nvPr/>
        </p:nvSpPr>
        <p:spPr>
          <a:xfrm>
            <a:off x="2816225" y="1752600"/>
            <a:ext cx="1566862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/>
          </a:p>
        </p:txBody>
      </p:sp>
      <p:sp>
        <p:nvSpPr>
          <p:cNvPr id="1494" name="Google Shape;1494;p14"/>
          <p:cNvSpPr txBox="1"/>
          <p:nvPr/>
        </p:nvSpPr>
        <p:spPr>
          <a:xfrm>
            <a:off x="4535487" y="1751012"/>
            <a:ext cx="2574925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audio: 5kbps-1Mbps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video:10kbps-5Mbps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as above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kbps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/>
          </a:p>
        </p:txBody>
      </p:sp>
      <p:sp>
        <p:nvSpPr>
          <p:cNvPr id="1495" name="Google Shape;1495;p14"/>
          <p:cNvSpPr txBox="1"/>
          <p:nvPr/>
        </p:nvSpPr>
        <p:spPr>
          <a:xfrm>
            <a:off x="6935787" y="1752600"/>
            <a:ext cx="2062162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sensitive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100’s msec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few secs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100’s msec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and no</a:t>
            </a:r>
            <a:endParaRPr/>
          </a:p>
        </p:txBody>
      </p:sp>
      <p:cxnSp>
        <p:nvCxnSpPr>
          <p:cNvPr id="1496" name="Google Shape;1496;p14"/>
          <p:cNvCxnSpPr/>
          <p:nvPr/>
        </p:nvCxnSpPr>
        <p:spPr>
          <a:xfrm flipH="1" rot="10800000">
            <a:off x="884237" y="2133600"/>
            <a:ext cx="7562850" cy="95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7" name="Google Shape;1497;p14"/>
          <p:cNvCxnSpPr/>
          <p:nvPr/>
        </p:nvCxnSpPr>
        <p:spPr>
          <a:xfrm>
            <a:off x="847725" y="273367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8" name="Google Shape;1498;p14"/>
          <p:cNvCxnSpPr/>
          <p:nvPr/>
        </p:nvCxnSpPr>
        <p:spPr>
          <a:xfrm>
            <a:off x="857250" y="30289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9" name="Google Shape;1499;p14"/>
          <p:cNvCxnSpPr/>
          <p:nvPr/>
        </p:nvCxnSpPr>
        <p:spPr>
          <a:xfrm>
            <a:off x="866775" y="332422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0" name="Google Shape;1500;p14"/>
          <p:cNvCxnSpPr/>
          <p:nvPr/>
        </p:nvCxnSpPr>
        <p:spPr>
          <a:xfrm>
            <a:off x="885825" y="393382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1" name="Google Shape;1501;p14"/>
          <p:cNvCxnSpPr/>
          <p:nvPr/>
        </p:nvCxnSpPr>
        <p:spPr>
          <a:xfrm>
            <a:off x="838200" y="42481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2" name="Google Shape;1502;p14"/>
          <p:cNvCxnSpPr/>
          <p:nvPr/>
        </p:nvCxnSpPr>
        <p:spPr>
          <a:xfrm>
            <a:off x="838200" y="457200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3" name="Google Shape;1503;p14"/>
          <p:cNvCxnSpPr/>
          <p:nvPr/>
        </p:nvCxnSpPr>
        <p:spPr>
          <a:xfrm>
            <a:off x="800100" y="48831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10" name="Google Shape;1510;p1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1" name="Google Shape;1511;p15"/>
          <p:cNvSpPr txBox="1"/>
          <p:nvPr>
            <p:ph type="title"/>
          </p:nvPr>
        </p:nvSpPr>
        <p:spPr>
          <a:xfrm>
            <a:off x="344487" y="268287"/>
            <a:ext cx="77724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transport protocols services</a:t>
            </a:r>
            <a:endParaRPr/>
          </a:p>
        </p:txBody>
      </p:sp>
      <p:sp>
        <p:nvSpPr>
          <p:cNvPr id="1512" name="Google Shape;1512;p15"/>
          <p:cNvSpPr txBox="1"/>
          <p:nvPr>
            <p:ph idx="1" type="body"/>
          </p:nvPr>
        </p:nvSpPr>
        <p:spPr>
          <a:xfrm>
            <a:off x="533400" y="1366837"/>
            <a:ext cx="40957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TCP service: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transport</a:t>
            </a:r>
            <a:r>
              <a:rPr b="0" i="1" lang="en-US" sz="24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between sending and receiving process</a:t>
            </a:r>
            <a:endParaRPr b="0" i="0" sz="2400" u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sender won’t overwhelm receiver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congestion control: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throttle sender when network overloaded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does not provide: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timing, minimum throughput guarantee, security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connection-oriented: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setup required between client and server processes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3" name="Google Shape;1513;p15"/>
          <p:cNvSpPr txBox="1"/>
          <p:nvPr>
            <p:ph idx="1" type="body"/>
          </p:nvPr>
        </p:nvSpPr>
        <p:spPr>
          <a:xfrm>
            <a:off x="4733925" y="1484312"/>
            <a:ext cx="36671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UDP service: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unreliable data transfer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between sending and receiving process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does not provide: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reliability, flow control, congestion control, timing, throughput guarantee, security, or connection setup, 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why bother?  Why is there a UDP?</a:t>
            </a:r>
            <a:endParaRPr/>
          </a:p>
        </p:txBody>
      </p:sp>
      <p:pic>
        <p:nvPicPr>
          <p:cNvPr descr="underline_base" id="1514" name="Google Shape;15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7" y="944562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21" name="Google Shape;1521;p1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522" name="Google Shape;15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87630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6"/>
          <p:cNvSpPr txBox="1"/>
          <p:nvPr>
            <p:ph type="title"/>
          </p:nvPr>
        </p:nvSpPr>
        <p:spPr>
          <a:xfrm>
            <a:off x="215900" y="261937"/>
            <a:ext cx="87471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apps:  application, transport protocols</a:t>
            </a:r>
            <a:endParaRPr/>
          </a:p>
        </p:txBody>
      </p:sp>
      <p:sp>
        <p:nvSpPr>
          <p:cNvPr id="1524" name="Google Shape;1524;p16"/>
          <p:cNvSpPr txBox="1"/>
          <p:nvPr/>
        </p:nvSpPr>
        <p:spPr>
          <a:xfrm>
            <a:off x="215900" y="1773237"/>
            <a:ext cx="28067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terminal access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multimedia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telephony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16"/>
          <p:cNvSpPr txBox="1"/>
          <p:nvPr/>
        </p:nvSpPr>
        <p:spPr>
          <a:xfrm>
            <a:off x="3201987" y="1458912"/>
            <a:ext cx="2820987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[RFC 2821]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[RFC 854]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[RFC 2616]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[RFC 959]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(e.g., YouTube),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RTP [RFC 1889]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SIP, RTP, proprietary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Skype)</a:t>
            </a:r>
            <a:endParaRPr/>
          </a:p>
        </p:txBody>
      </p:sp>
      <p:sp>
        <p:nvSpPr>
          <p:cNvPr id="1526" name="Google Shape;1526;p16"/>
          <p:cNvSpPr txBox="1"/>
          <p:nvPr/>
        </p:nvSpPr>
        <p:spPr>
          <a:xfrm>
            <a:off x="6030912" y="1477962"/>
            <a:ext cx="2624137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underlying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or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or UDP</a:t>
            </a:r>
            <a:endParaRPr/>
          </a:p>
        </p:txBody>
      </p:sp>
      <p:cxnSp>
        <p:nvCxnSpPr>
          <p:cNvPr id="1527" name="Google Shape;1527;p16"/>
          <p:cNvCxnSpPr/>
          <p:nvPr/>
        </p:nvCxnSpPr>
        <p:spPr>
          <a:xfrm>
            <a:off x="1071562" y="2152650"/>
            <a:ext cx="7334250" cy="95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8" name="Google Shape;1528;p16"/>
          <p:cNvCxnSpPr/>
          <p:nvPr/>
        </p:nvCxnSpPr>
        <p:spPr>
          <a:xfrm>
            <a:off x="1023937" y="2743200"/>
            <a:ext cx="73247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9" name="Google Shape;1529;p16"/>
          <p:cNvCxnSpPr/>
          <p:nvPr/>
        </p:nvCxnSpPr>
        <p:spPr>
          <a:xfrm>
            <a:off x="1044575" y="3038475"/>
            <a:ext cx="729615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0" name="Google Shape;1530;p16"/>
          <p:cNvCxnSpPr/>
          <p:nvPr/>
        </p:nvCxnSpPr>
        <p:spPr>
          <a:xfrm>
            <a:off x="1042987" y="3333750"/>
            <a:ext cx="7277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1" name="Google Shape;1531;p16"/>
          <p:cNvCxnSpPr/>
          <p:nvPr/>
        </p:nvCxnSpPr>
        <p:spPr>
          <a:xfrm flipH="1" rot="10800000">
            <a:off x="1073150" y="3657600"/>
            <a:ext cx="7258050" cy="95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2" name="Google Shape;1532;p16"/>
          <p:cNvCxnSpPr/>
          <p:nvPr/>
        </p:nvCxnSpPr>
        <p:spPr>
          <a:xfrm>
            <a:off x="1014412" y="4257675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3" name="Google Shape;1533;p16"/>
          <p:cNvCxnSpPr/>
          <p:nvPr/>
        </p:nvCxnSpPr>
        <p:spPr>
          <a:xfrm>
            <a:off x="839787" y="4881562"/>
            <a:ext cx="734377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Securing TCP</a:t>
            </a:r>
            <a:endParaRPr/>
          </a:p>
        </p:txBody>
      </p:sp>
      <p:sp>
        <p:nvSpPr>
          <p:cNvPr id="1539" name="Google Shape;1539;p1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TCP &amp; UDP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encryption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cleartext passwds sent into socket traverse Internet  in cleartext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SSL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provides encrypted TCP connection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integrity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end-point authentication</a:t>
            </a:r>
            <a:endParaRPr/>
          </a:p>
        </p:txBody>
      </p:sp>
      <p:sp>
        <p:nvSpPr>
          <p:cNvPr id="1540" name="Google Shape;1540;p17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SSL is at app layer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apps use SSL libraries, that “talk” to TCP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SSL socket API</a:t>
            </a:r>
            <a:endParaRPr/>
          </a:p>
          <a:p>
            <a:pPr indent="-233361" lvl="1" marL="23336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cleartext passwords sent into socket traverse Internet  encrypted </a:t>
            </a:r>
            <a:endParaRPr/>
          </a:p>
          <a:p>
            <a:pPr indent="-233361" lvl="1" marL="23336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see Chapter 8</a:t>
            </a:r>
            <a:endParaRPr/>
          </a:p>
          <a:p>
            <a:pPr indent="-80961" lvl="1" marL="233361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1" name="Google Shape;1541;p1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42" name="Google Shape;1542;p1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543" name="Google Shape;15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1030287"/>
            <a:ext cx="2825750" cy="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549" name="Google Shape;15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683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1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51" name="Google Shape;1551;p1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52" name="Google Shape;1552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outline</a:t>
            </a:r>
            <a:endParaRPr/>
          </a:p>
        </p:txBody>
      </p:sp>
      <p:sp>
        <p:nvSpPr>
          <p:cNvPr id="1553" name="Google Shape;1553;p18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2.1 principles of network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2.2 Web and HTTP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2.3 electronic mail</a:t>
            </a:r>
            <a:endParaRPr/>
          </a:p>
          <a:p>
            <a:pPr indent="-287337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SMTP, POP3, IMAP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2.4 DNS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4" name="Google Shape;1554;p18"/>
          <p:cNvSpPr txBox="1"/>
          <p:nvPr>
            <p:ph idx="1" type="body"/>
          </p:nvPr>
        </p:nvSpPr>
        <p:spPr>
          <a:xfrm>
            <a:off x="4673600" y="1600200"/>
            <a:ext cx="38766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2.5 P2P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2.6 video streaming and content distribution networks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2.7 socket programming with UDP and TCP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61" name="Google Shape;1561;p1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62" name="Google Shape;1562;p19"/>
          <p:cNvSpPr txBox="1"/>
          <p:nvPr>
            <p:ph type="title"/>
          </p:nvPr>
        </p:nvSpPr>
        <p:spPr>
          <a:xfrm>
            <a:off x="400050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Web and HTTP</a:t>
            </a:r>
            <a:endParaRPr/>
          </a:p>
        </p:txBody>
      </p:sp>
      <p:sp>
        <p:nvSpPr>
          <p:cNvPr id="1563" name="Google Shape;1563;p19"/>
          <p:cNvSpPr txBox="1"/>
          <p:nvPr>
            <p:ph idx="1" type="body"/>
          </p:nvPr>
        </p:nvSpPr>
        <p:spPr>
          <a:xfrm>
            <a:off x="533400" y="1360487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1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First, a review…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web page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consists of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objects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 can be HTML file, JPEG image, Java applet, audio file,…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 page consists of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base HTML-file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which includes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several referenced objects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object is addressable by a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URL,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64" name="Google Shape;1564;p19"/>
          <p:cNvGrpSpPr/>
          <p:nvPr/>
        </p:nvGrpSpPr>
        <p:grpSpPr>
          <a:xfrm>
            <a:off x="1201737" y="4486275"/>
            <a:ext cx="6835775" cy="1144587"/>
            <a:chOff x="788" y="2955"/>
            <a:chExt cx="4306" cy="721"/>
          </a:xfrm>
        </p:grpSpPr>
        <p:sp>
          <p:nvSpPr>
            <p:cNvPr id="1565" name="Google Shape;1565;p19"/>
            <p:cNvSpPr txBox="1"/>
            <p:nvPr/>
          </p:nvSpPr>
          <p:spPr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 txBox="1"/>
            <p:nvPr/>
          </p:nvSpPr>
          <p:spPr>
            <a:xfrm>
              <a:off x="788" y="3288"/>
              <a:ext cx="2080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 txBox="1"/>
            <p:nvPr/>
          </p:nvSpPr>
          <p:spPr>
            <a:xfrm>
              <a:off x="2988" y="3288"/>
              <a:ext cx="2080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9"/>
            <p:cNvSpPr txBox="1"/>
            <p:nvPr/>
          </p:nvSpPr>
          <p:spPr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/>
            </a:p>
          </p:txBody>
        </p:sp>
        <p:sp>
          <p:nvSpPr>
            <p:cNvPr id="1571" name="Google Shape;1571;p19"/>
            <p:cNvSpPr txBox="1"/>
            <p:nvPr/>
          </p:nvSpPr>
          <p:spPr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</p:grpSp>
      <p:pic>
        <p:nvPicPr>
          <p:cNvPr descr="underline_base" id="1572" name="Google Shape;15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95350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683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4" name="Google Shape;134;p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outline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2.1 principles of network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2.2 Web and HTTP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2.3 electronic mail</a:t>
            </a:r>
            <a:endParaRPr/>
          </a:p>
          <a:p>
            <a:pPr indent="-287337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SMTP, POP3, IMAP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2.4 DNS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4673600" y="1600200"/>
            <a:ext cx="38766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2.5 P2P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2.6 video streaming and content distribution networks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2.7 socket programming with UDP and TCP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79" name="Google Shape;1579;p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0" name="Google Shape;1580;p20"/>
          <p:cNvSpPr txBox="1"/>
          <p:nvPr>
            <p:ph type="title"/>
          </p:nvPr>
        </p:nvSpPr>
        <p:spPr>
          <a:xfrm>
            <a:off x="533400" y="309562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overview</a:t>
            </a:r>
            <a:endParaRPr/>
          </a:p>
        </p:txBody>
      </p:sp>
      <p:sp>
        <p:nvSpPr>
          <p:cNvPr id="1581" name="Google Shape;1581;p20"/>
          <p:cNvSpPr txBox="1"/>
          <p:nvPr>
            <p:ph idx="1" type="body"/>
          </p:nvPr>
        </p:nvSpPr>
        <p:spPr>
          <a:xfrm>
            <a:off x="533400" y="14890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HTTP: hypertext transfer protocol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Web’s application layer protocol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client/server model</a:t>
            </a:r>
            <a:endParaRPr/>
          </a:p>
          <a:p>
            <a:pPr indent="-228600" lvl="1" marL="6858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</a:t>
            </a:r>
            <a:r>
              <a:rPr b="0" i="1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browser that requests, receives, (using HTTP protocol) and “displays” Web objects </a:t>
            </a:r>
            <a:endParaRPr/>
          </a:p>
          <a:p>
            <a:pPr indent="-228600" lvl="1" marL="6858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server: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Web server sends (using HTTP protocol) objects in response to requests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2" name="Google Shape;1582;p20"/>
          <p:cNvSpPr txBox="1"/>
          <p:nvPr/>
        </p:nvSpPr>
        <p:spPr>
          <a:xfrm>
            <a:off x="4565650" y="2455862"/>
            <a:ext cx="15843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 browser</a:t>
            </a:r>
            <a:endParaRPr/>
          </a:p>
        </p:txBody>
      </p:sp>
      <p:sp>
        <p:nvSpPr>
          <p:cNvPr id="1583" name="Google Shape;1583;p20"/>
          <p:cNvSpPr txBox="1"/>
          <p:nvPr/>
        </p:nvSpPr>
        <p:spPr>
          <a:xfrm>
            <a:off x="7508875" y="3836987"/>
            <a:ext cx="1346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Web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1584" name="Google Shape;1584;p20"/>
          <p:cNvSpPr txBox="1"/>
          <p:nvPr/>
        </p:nvSpPr>
        <p:spPr>
          <a:xfrm>
            <a:off x="4800600" y="5218112"/>
            <a:ext cx="15636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iPhone 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Safari browser</a:t>
            </a:r>
            <a:endParaRPr/>
          </a:p>
        </p:txBody>
      </p:sp>
      <p:grpSp>
        <p:nvGrpSpPr>
          <p:cNvPr id="1585" name="Google Shape;1585;p20"/>
          <p:cNvGrpSpPr/>
          <p:nvPr/>
        </p:nvGrpSpPr>
        <p:grpSpPr>
          <a:xfrm>
            <a:off x="5778500" y="2024464"/>
            <a:ext cx="2101850" cy="1058461"/>
            <a:chOff x="3640" y="1275"/>
            <a:chExt cx="1324" cy="667"/>
          </a:xfrm>
        </p:grpSpPr>
        <p:cxnSp>
          <p:nvCxnSpPr>
            <p:cNvPr id="1586" name="Google Shape;1586;p20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87" name="Google Shape;1587;p20"/>
            <p:cNvSpPr txBox="1"/>
            <p:nvPr/>
          </p:nvSpPr>
          <p:spPr>
            <a:xfrm rot="1380000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1588" name="Google Shape;1588;p20"/>
          <p:cNvGrpSpPr/>
          <p:nvPr/>
        </p:nvGrpSpPr>
        <p:grpSpPr>
          <a:xfrm>
            <a:off x="5889625" y="2344737"/>
            <a:ext cx="1971675" cy="1132027"/>
            <a:chOff x="4141" y="394"/>
            <a:chExt cx="1242" cy="713"/>
          </a:xfrm>
        </p:grpSpPr>
        <p:cxnSp>
          <p:nvCxnSpPr>
            <p:cNvPr id="1589" name="Google Shape;1589;p20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90" name="Google Shape;1590;p20"/>
            <p:cNvSpPr txBox="1"/>
            <p:nvPr/>
          </p:nvSpPr>
          <p:spPr>
            <a:xfrm rot="1380000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pic>
        <p:nvPicPr>
          <p:cNvPr descr="underline_base" id="1591" name="Google Shape;15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2" y="919162"/>
            <a:ext cx="3340100" cy="1698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2" name="Google Shape;1592;p20"/>
          <p:cNvGrpSpPr/>
          <p:nvPr/>
        </p:nvGrpSpPr>
        <p:grpSpPr>
          <a:xfrm rot="-3240000">
            <a:off x="5709256" y="3541449"/>
            <a:ext cx="2101850" cy="1058461"/>
            <a:chOff x="3640" y="1275"/>
            <a:chExt cx="1324" cy="667"/>
          </a:xfrm>
        </p:grpSpPr>
        <p:cxnSp>
          <p:nvCxnSpPr>
            <p:cNvPr id="1593" name="Google Shape;1593;p20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94" name="Google Shape;1594;p20"/>
            <p:cNvSpPr txBox="1"/>
            <p:nvPr/>
          </p:nvSpPr>
          <p:spPr>
            <a:xfrm rot="1380000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1595" name="Google Shape;1595;p20"/>
          <p:cNvGrpSpPr/>
          <p:nvPr/>
        </p:nvGrpSpPr>
        <p:grpSpPr>
          <a:xfrm rot="-3300000">
            <a:off x="5893761" y="3821893"/>
            <a:ext cx="1971675" cy="1132027"/>
            <a:chOff x="4141" y="394"/>
            <a:chExt cx="1242" cy="713"/>
          </a:xfrm>
        </p:grpSpPr>
        <p:cxnSp>
          <p:nvCxnSpPr>
            <p:cNvPr id="1596" name="Google Shape;1596;p20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97" name="Google Shape;1597;p20"/>
            <p:cNvSpPr txBox="1"/>
            <p:nvPr/>
          </p:nvSpPr>
          <p:spPr>
            <a:xfrm rot="1380000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pic>
        <p:nvPicPr>
          <p:cNvPr descr="iphone_stylized_small" id="1598" name="Google Shape;15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4286250"/>
            <a:ext cx="382587" cy="91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9" name="Google Shape;1599;p20"/>
          <p:cNvGrpSpPr/>
          <p:nvPr/>
        </p:nvGrpSpPr>
        <p:grpSpPr>
          <a:xfrm>
            <a:off x="4757737" y="1468437"/>
            <a:ext cx="1066800" cy="1079500"/>
            <a:chOff x="-44" y="1473"/>
            <a:chExt cx="981" cy="1105"/>
          </a:xfrm>
        </p:grpSpPr>
        <p:pic>
          <p:nvPicPr>
            <p:cNvPr descr="desktop_computer_stylized_medium" id="1600" name="Google Shape;160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1" name="Google Shape;1601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20"/>
          <p:cNvGrpSpPr/>
          <p:nvPr/>
        </p:nvGrpSpPr>
        <p:grpSpPr>
          <a:xfrm>
            <a:off x="7878762" y="2633662"/>
            <a:ext cx="695325" cy="1282700"/>
            <a:chOff x="4140" y="429"/>
            <a:chExt cx="1425" cy="2396"/>
          </a:xfrm>
        </p:grpSpPr>
        <p:sp>
          <p:nvSpPr>
            <p:cNvPr id="1603" name="Google Shape;1603;p2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0"/>
            <p:cNvSpPr txBox="1"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0"/>
            <p:cNvSpPr txBox="1"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8" name="Google Shape;1608;p20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609" name="Google Shape;1609;p20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20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1" name="Google Shape;1611;p20"/>
            <p:cNvSpPr txBox="1"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2" name="Google Shape;1612;p20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613" name="Google Shape;1613;p20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0"/>
            <p:cNvSpPr txBox="1"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0"/>
            <p:cNvSpPr txBox="1"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7" name="Google Shape;1617;p2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8" name="Google Shape;1618;p20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20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0" name="Google Shape;1620;p2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1" name="Google Shape;1621;p2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22" name="Google Shape;1622;p20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20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4" name="Google Shape;1624;p20"/>
            <p:cNvSpPr txBox="1"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0"/>
            <p:cNvSpPr txBox="1"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41" name="Google Shape;1641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42" name="Google Shape;1642;p21"/>
          <p:cNvSpPr txBox="1"/>
          <p:nvPr/>
        </p:nvSpPr>
        <p:spPr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21"/>
          <p:cNvSpPr txBox="1"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21"/>
          <p:cNvSpPr txBox="1"/>
          <p:nvPr>
            <p:ph type="title"/>
          </p:nvPr>
        </p:nvSpPr>
        <p:spPr>
          <a:xfrm>
            <a:off x="423862" y="347662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overview (continued)</a:t>
            </a:r>
            <a:endParaRPr/>
          </a:p>
        </p:txBody>
      </p:sp>
      <p:sp>
        <p:nvSpPr>
          <p:cNvPr id="1645" name="Google Shape;1645;p21"/>
          <p:cNvSpPr txBox="1"/>
          <p:nvPr>
            <p:ph idx="1" type="body"/>
          </p:nvPr>
        </p:nvSpPr>
        <p:spPr>
          <a:xfrm>
            <a:off x="544512" y="1511300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uses TCP: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initiates TCP connection (creates socket) to server,  port 80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accepts TCP connection from client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 messages (application-layer protocol messages) exchanged between browser (HTTP client) and Web server (HTTP server)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TCP connection closed</a:t>
            </a:r>
            <a:endParaRPr/>
          </a:p>
        </p:txBody>
      </p:sp>
      <p:sp>
        <p:nvSpPr>
          <p:cNvPr id="1646" name="Google Shape;1646;p21"/>
          <p:cNvSpPr txBox="1"/>
          <p:nvPr>
            <p:ph idx="1" type="body"/>
          </p:nvPr>
        </p:nvSpPr>
        <p:spPr>
          <a:xfrm>
            <a:off x="5029200" y="1566862"/>
            <a:ext cx="3200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 is “stateless”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maintains no information about past client requests</a:t>
            </a:r>
            <a:endParaRPr/>
          </a:p>
        </p:txBody>
      </p:sp>
      <p:sp>
        <p:nvSpPr>
          <p:cNvPr id="1647" name="Google Shape;1647;p21"/>
          <p:cNvSpPr txBox="1"/>
          <p:nvPr/>
        </p:nvSpPr>
        <p:spPr>
          <a:xfrm>
            <a:off x="4852987" y="3614737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protocols that maintain “state” are complex!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past history (state) must be maintained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server/client crashes, their views of “state” may be inconsistent, must be reconciled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8" name="Google Shape;1648;p21"/>
          <p:cNvSpPr txBox="1"/>
          <p:nvPr/>
        </p:nvSpPr>
        <p:spPr>
          <a:xfrm>
            <a:off x="7677150" y="3160712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aside</a:t>
            </a:r>
            <a:endParaRPr/>
          </a:p>
        </p:txBody>
      </p:sp>
      <p:pic>
        <p:nvPicPr>
          <p:cNvPr descr="underline_base" id="1649" name="Google Shape;16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020762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56" name="Google Shape;1656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57" name="Google Shape;1657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connections</a:t>
            </a:r>
            <a:endParaRPr/>
          </a:p>
        </p:txBody>
      </p:sp>
      <p:sp>
        <p:nvSpPr>
          <p:cNvPr id="1658" name="Google Shape;1658;p2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 most one object sent over TCP connection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connection then closed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downloading multiple objects required multiple connections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9" name="Google Shape;1659;p22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persistent HTTP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multiple objects can be sent over single TCP connection between client, server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660" name="Google Shape;16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031875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67" name="Google Shape;1667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68" name="Google Shape;16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842962"/>
            <a:ext cx="5027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9" name="Google Shape;1669;p23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0" name="Google Shape;1670;p23"/>
          <p:cNvSpPr txBox="1"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23"/>
          <p:cNvSpPr txBox="1"/>
          <p:nvPr>
            <p:ph type="title"/>
          </p:nvPr>
        </p:nvSpPr>
        <p:spPr>
          <a:xfrm>
            <a:off x="498475" y="1905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</a:t>
            </a:r>
            <a:endParaRPr/>
          </a:p>
        </p:txBody>
      </p:sp>
      <p:sp>
        <p:nvSpPr>
          <p:cNvPr id="1672" name="Google Shape;1672;p23"/>
          <p:cNvSpPr txBox="1"/>
          <p:nvPr>
            <p:ph idx="1" type="body"/>
          </p:nvPr>
        </p:nvSpPr>
        <p:spPr>
          <a:xfrm>
            <a:off x="401637" y="111442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suppose user enters URL:</a:t>
            </a:r>
            <a:endParaRPr/>
          </a:p>
        </p:txBody>
      </p:sp>
      <p:sp>
        <p:nvSpPr>
          <p:cNvPr id="1673" name="Google Shape;1673;p23"/>
          <p:cNvSpPr txBox="1"/>
          <p:nvPr>
            <p:ph idx="1" type="body"/>
          </p:nvPr>
        </p:nvSpPr>
        <p:spPr>
          <a:xfrm>
            <a:off x="657225" y="2106612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1a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client initiates TCP connection to HTTP server (process) at www.someSchool.edu on port 80</a:t>
            </a:r>
            <a:endParaRPr/>
          </a:p>
        </p:txBody>
      </p:sp>
      <p:sp>
        <p:nvSpPr>
          <p:cNvPr id="1674" name="Google Shape;1674;p23"/>
          <p:cNvSpPr txBox="1"/>
          <p:nvPr/>
        </p:nvSpPr>
        <p:spPr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client sends HTTP </a:t>
            </a:r>
            <a:r>
              <a:rPr b="0" i="1" lang="en-US" sz="2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request message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(containing URL) into TCP connection socket. Message indicates that client wants object someDepartment/home.index</a:t>
            </a:r>
            <a:endParaRPr/>
          </a:p>
        </p:txBody>
      </p:sp>
      <p:sp>
        <p:nvSpPr>
          <p:cNvPr id="1675" name="Google Shape;1675;p23"/>
          <p:cNvSpPr txBox="1"/>
          <p:nvPr/>
        </p:nvSpPr>
        <p:spPr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1b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at host www.someSchool.edu waiting for TCP connection at port 80.  “accepts” connection, notifying client</a:t>
            </a:r>
            <a:endParaRPr/>
          </a:p>
        </p:txBody>
      </p:sp>
      <p:sp>
        <p:nvSpPr>
          <p:cNvPr id="1676" name="Google Shape;1676;p23"/>
          <p:cNvSpPr txBox="1"/>
          <p:nvPr/>
        </p:nvSpPr>
        <p:spPr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receives request message, forms </a:t>
            </a:r>
            <a:r>
              <a:rPr b="0" i="1" lang="en-US" sz="2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response message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containing requested object, and sends message into its socket</a:t>
            </a:r>
            <a:endParaRPr/>
          </a:p>
        </p:txBody>
      </p:sp>
      <p:cxnSp>
        <p:nvCxnSpPr>
          <p:cNvPr id="1677" name="Google Shape;1677;p23"/>
          <p:cNvCxnSpPr/>
          <p:nvPr/>
        </p:nvCxnSpPr>
        <p:spPr>
          <a:xfrm>
            <a:off x="3895725" y="4591050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78" name="Google Shape;1678;p23"/>
          <p:cNvCxnSpPr/>
          <p:nvPr/>
        </p:nvCxnSpPr>
        <p:spPr>
          <a:xfrm flipH="1">
            <a:off x="3943350" y="5200650"/>
            <a:ext cx="1008062" cy="10255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9" name="Google Shape;1679;p23"/>
          <p:cNvSpPr txBox="1"/>
          <p:nvPr/>
        </p:nvSpPr>
        <p:spPr>
          <a:xfrm>
            <a:off x="247650" y="5942012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680" name="Google Shape;1680;p23"/>
          <p:cNvCxnSpPr/>
          <p:nvPr/>
        </p:nvCxnSpPr>
        <p:spPr>
          <a:xfrm>
            <a:off x="4048125" y="2647950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1" name="Google Shape;1681;p23"/>
          <p:cNvCxnSpPr/>
          <p:nvPr/>
        </p:nvCxnSpPr>
        <p:spPr>
          <a:xfrm flipH="1">
            <a:off x="3954462" y="3259137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2" name="Google Shape;1682;p23"/>
          <p:cNvSpPr txBox="1"/>
          <p:nvPr/>
        </p:nvSpPr>
        <p:spPr>
          <a:xfrm>
            <a:off x="6680200" y="1123950"/>
            <a:ext cx="1898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(contains text,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to 10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jpeg images)</a:t>
            </a:r>
            <a:endParaRPr/>
          </a:p>
        </p:txBody>
      </p:sp>
      <p:sp>
        <p:nvSpPr>
          <p:cNvPr id="1683" name="Google Shape;1683;p23"/>
          <p:cNvSpPr txBox="1"/>
          <p:nvPr/>
        </p:nvSpPr>
        <p:spPr>
          <a:xfrm>
            <a:off x="409575" y="145097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90" name="Google Shape;1690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91" name="Google Shape;16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8890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24"/>
          <p:cNvSpPr txBox="1"/>
          <p:nvPr>
            <p:ph type="title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 (cont.)</a:t>
            </a:r>
            <a:endParaRPr/>
          </a:p>
        </p:txBody>
      </p:sp>
      <p:sp>
        <p:nvSpPr>
          <p:cNvPr id="1693" name="Google Shape;1693;p24"/>
          <p:cNvSpPr txBox="1"/>
          <p:nvPr>
            <p:ph idx="1" type="body"/>
          </p:nvPr>
        </p:nvSpPr>
        <p:spPr>
          <a:xfrm>
            <a:off x="1095375" y="2058987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1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client receives response message containing html file, displays html.  Parsing html file, finds 10 referenced jpeg  objects</a:t>
            </a:r>
            <a:endParaRPr/>
          </a:p>
        </p:txBody>
      </p:sp>
      <p:sp>
        <p:nvSpPr>
          <p:cNvPr id="1694" name="Google Shape;1694;p24"/>
          <p:cNvSpPr txBox="1"/>
          <p:nvPr/>
        </p:nvSpPr>
        <p:spPr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6.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Steps 1-5 repeated for each of 10 jpeg objects</a:t>
            </a:r>
            <a:endParaRPr/>
          </a:p>
        </p:txBody>
      </p:sp>
      <p:sp>
        <p:nvSpPr>
          <p:cNvPr id="1695" name="Google Shape;1695;p24"/>
          <p:cNvSpPr txBox="1"/>
          <p:nvPr/>
        </p:nvSpPr>
        <p:spPr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4.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closes TCP connection. </a:t>
            </a:r>
            <a:endParaRPr/>
          </a:p>
        </p:txBody>
      </p:sp>
      <p:cxnSp>
        <p:nvCxnSpPr>
          <p:cNvPr id="1696" name="Google Shape;1696;p24"/>
          <p:cNvCxnSpPr/>
          <p:nvPr/>
        </p:nvCxnSpPr>
        <p:spPr>
          <a:xfrm>
            <a:off x="542925" y="1519237"/>
            <a:ext cx="0" cy="257175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97" name="Google Shape;1697;p24"/>
          <p:cNvSpPr txBox="1"/>
          <p:nvPr/>
        </p:nvSpPr>
        <p:spPr>
          <a:xfrm>
            <a:off x="304800" y="3519487"/>
            <a:ext cx="3429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24"/>
          <p:cNvSpPr txBox="1"/>
          <p:nvPr/>
        </p:nvSpPr>
        <p:spPr>
          <a:xfrm>
            <a:off x="236537" y="3382962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time</a:t>
            </a:r>
            <a:endParaRPr/>
          </a:p>
        </p:txBody>
      </p:sp>
      <p:cxnSp>
        <p:nvCxnSpPr>
          <p:cNvPr id="1699" name="Google Shape;1699;p24"/>
          <p:cNvCxnSpPr/>
          <p:nvPr/>
        </p:nvCxnSpPr>
        <p:spPr>
          <a:xfrm flipH="1">
            <a:off x="3762375" y="1449387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706" name="Google Shape;1706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07" name="Google Shape;17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668337"/>
            <a:ext cx="7007225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25"/>
          <p:cNvSpPr txBox="1"/>
          <p:nvPr>
            <p:ph type="title"/>
          </p:nvPr>
        </p:nvSpPr>
        <p:spPr>
          <a:xfrm>
            <a:off x="242887" y="0"/>
            <a:ext cx="822325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HTTP: response time</a:t>
            </a:r>
            <a:endParaRPr/>
          </a:p>
        </p:txBody>
      </p:sp>
      <p:sp>
        <p:nvSpPr>
          <p:cNvPr id="1709" name="Google Shape;1709;p25"/>
          <p:cNvSpPr txBox="1"/>
          <p:nvPr>
            <p:ph idx="1" type="body"/>
          </p:nvPr>
        </p:nvSpPr>
        <p:spPr>
          <a:xfrm>
            <a:off x="533400" y="1258887"/>
            <a:ext cx="40909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RTT (definition):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time for a small packet to travel from client to server and back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 response time: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RTT to initiate TCP connection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RTT for HTTP request and first few bytes of HTTP response to return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 transmission time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 response time =   	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2RTT+ file transmission  time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10" name="Google Shape;1710;p25"/>
          <p:cNvCxnSpPr/>
          <p:nvPr/>
        </p:nvCxnSpPr>
        <p:spPr>
          <a:xfrm>
            <a:off x="6116637" y="2490787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1" name="Google Shape;1711;p25"/>
          <p:cNvCxnSpPr/>
          <p:nvPr/>
        </p:nvCxnSpPr>
        <p:spPr>
          <a:xfrm>
            <a:off x="7807325" y="2484437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2" name="Google Shape;1712;p25"/>
          <p:cNvCxnSpPr/>
          <p:nvPr/>
        </p:nvCxnSpPr>
        <p:spPr>
          <a:xfrm>
            <a:off x="6130925" y="2722562"/>
            <a:ext cx="1684337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3" name="Google Shape;1713;p25"/>
          <p:cNvCxnSpPr/>
          <p:nvPr/>
        </p:nvCxnSpPr>
        <p:spPr>
          <a:xfrm flipH="1">
            <a:off x="6116637" y="3160712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4" name="Google Shape;1714;p25"/>
          <p:cNvCxnSpPr/>
          <p:nvPr/>
        </p:nvCxnSpPr>
        <p:spPr>
          <a:xfrm>
            <a:off x="6124575" y="3668712"/>
            <a:ext cx="1684337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5" name="Google Shape;1715;p25"/>
          <p:cNvCxnSpPr/>
          <p:nvPr/>
        </p:nvCxnSpPr>
        <p:spPr>
          <a:xfrm flipH="1">
            <a:off x="6140450" y="4151312"/>
            <a:ext cx="1673225" cy="379412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6" name="Google Shape;1716;p25"/>
          <p:cNvSpPr/>
          <p:nvPr/>
        </p:nvSpPr>
        <p:spPr>
          <a:xfrm>
            <a:off x="7886700" y="4067175"/>
            <a:ext cx="74612" cy="1825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25"/>
          <p:cNvSpPr txBox="1"/>
          <p:nvPr/>
        </p:nvSpPr>
        <p:spPr>
          <a:xfrm>
            <a:off x="7916862" y="3763962"/>
            <a:ext cx="9652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time to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transmit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718" name="Google Shape;1718;p25"/>
          <p:cNvCxnSpPr/>
          <p:nvPr/>
        </p:nvCxnSpPr>
        <p:spPr>
          <a:xfrm>
            <a:off x="5726112" y="2697162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9" name="Google Shape;1719;p25"/>
          <p:cNvSpPr txBox="1"/>
          <p:nvPr/>
        </p:nvSpPr>
        <p:spPr>
          <a:xfrm>
            <a:off x="4595812" y="2409825"/>
            <a:ext cx="123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initiate TCP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/>
          </a:p>
        </p:txBody>
      </p:sp>
      <p:sp>
        <p:nvSpPr>
          <p:cNvPr id="1720" name="Google Shape;1720;p25"/>
          <p:cNvSpPr/>
          <p:nvPr/>
        </p:nvSpPr>
        <p:spPr>
          <a:xfrm>
            <a:off x="5861050" y="2747962"/>
            <a:ext cx="128587" cy="8032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25"/>
          <p:cNvSpPr txBox="1"/>
          <p:nvPr/>
        </p:nvSpPr>
        <p:spPr>
          <a:xfrm>
            <a:off x="5378450" y="2959100"/>
            <a:ext cx="577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cxnSp>
        <p:nvCxnSpPr>
          <p:cNvPr id="1722" name="Google Shape;1722;p25"/>
          <p:cNvCxnSpPr/>
          <p:nvPr/>
        </p:nvCxnSpPr>
        <p:spPr>
          <a:xfrm>
            <a:off x="5775325" y="3602037"/>
            <a:ext cx="354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3" name="Google Shape;1723;p25"/>
          <p:cNvSpPr txBox="1"/>
          <p:nvPr/>
        </p:nvSpPr>
        <p:spPr>
          <a:xfrm>
            <a:off x="5024437" y="3302000"/>
            <a:ext cx="8620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724" name="Google Shape;1724;p25"/>
          <p:cNvSpPr/>
          <p:nvPr/>
        </p:nvSpPr>
        <p:spPr>
          <a:xfrm>
            <a:off x="5867400" y="3657600"/>
            <a:ext cx="128587" cy="8032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25"/>
          <p:cNvSpPr txBox="1"/>
          <p:nvPr/>
        </p:nvSpPr>
        <p:spPr>
          <a:xfrm>
            <a:off x="5397500" y="3881437"/>
            <a:ext cx="577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cxnSp>
        <p:nvCxnSpPr>
          <p:cNvPr id="1726" name="Google Shape;1726;p25"/>
          <p:cNvCxnSpPr/>
          <p:nvPr/>
        </p:nvCxnSpPr>
        <p:spPr>
          <a:xfrm flipH="1">
            <a:off x="5786437" y="4591050"/>
            <a:ext cx="3429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7" name="Google Shape;1727;p25"/>
          <p:cNvSpPr txBox="1"/>
          <p:nvPr/>
        </p:nvSpPr>
        <p:spPr>
          <a:xfrm>
            <a:off x="5243512" y="4438650"/>
            <a:ext cx="9509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received</a:t>
            </a:r>
            <a:endParaRPr/>
          </a:p>
        </p:txBody>
      </p:sp>
      <p:sp>
        <p:nvSpPr>
          <p:cNvPr id="1728" name="Google Shape;1728;p25"/>
          <p:cNvSpPr txBox="1"/>
          <p:nvPr/>
        </p:nvSpPr>
        <p:spPr>
          <a:xfrm>
            <a:off x="5891212" y="5337175"/>
            <a:ext cx="5683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1729" name="Google Shape;1729;p25"/>
          <p:cNvSpPr txBox="1"/>
          <p:nvPr/>
        </p:nvSpPr>
        <p:spPr>
          <a:xfrm>
            <a:off x="7569200" y="5319712"/>
            <a:ext cx="568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1730" name="Google Shape;1730;p25"/>
          <p:cNvGrpSpPr/>
          <p:nvPr/>
        </p:nvGrpSpPr>
        <p:grpSpPr>
          <a:xfrm>
            <a:off x="7607300" y="1717675"/>
            <a:ext cx="423862" cy="684212"/>
            <a:chOff x="4140" y="429"/>
            <a:chExt cx="1425" cy="2396"/>
          </a:xfrm>
        </p:grpSpPr>
        <p:sp>
          <p:nvSpPr>
            <p:cNvPr id="1731" name="Google Shape;1731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5"/>
            <p:cNvSpPr txBox="1"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5"/>
            <p:cNvSpPr txBox="1"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2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1737" name="Google Shape;1737;p2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2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9" name="Google Shape;1739;p25"/>
            <p:cNvSpPr txBox="1"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0" name="Google Shape;1740;p2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1741" name="Google Shape;1741;p2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25"/>
            <p:cNvSpPr txBox="1"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5"/>
            <p:cNvSpPr txBox="1"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5" name="Google Shape;1745;p2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1746" name="Google Shape;1746;p2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8" name="Google Shape;1748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9" name="Google Shape;1749;p2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1750" name="Google Shape;1750;p2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2" name="Google Shape;1752;p25"/>
            <p:cNvSpPr txBox="1"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5"/>
            <p:cNvSpPr txBox="1"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25"/>
          <p:cNvGrpSpPr/>
          <p:nvPr/>
        </p:nvGrpSpPr>
        <p:grpSpPr>
          <a:xfrm>
            <a:off x="5605462" y="1739900"/>
            <a:ext cx="698500" cy="709612"/>
            <a:chOff x="-44" y="1473"/>
            <a:chExt cx="981" cy="1105"/>
          </a:xfrm>
        </p:grpSpPr>
        <p:pic>
          <p:nvPicPr>
            <p:cNvPr descr="desktop_computer_stylized_medium" id="1764" name="Google Shape;176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5" name="Google Shape;1765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772" name="Google Shape;1772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73" name="Google Shape;1773;p26"/>
          <p:cNvSpPr txBox="1"/>
          <p:nvPr>
            <p:ph type="title"/>
          </p:nvPr>
        </p:nvSpPr>
        <p:spPr>
          <a:xfrm>
            <a:off x="452437" y="1730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Persistent HTTP</a:t>
            </a:r>
            <a:endParaRPr/>
          </a:p>
        </p:txBody>
      </p:sp>
      <p:sp>
        <p:nvSpPr>
          <p:cNvPr id="1774" name="Google Shape;1774;p26"/>
          <p:cNvSpPr txBox="1"/>
          <p:nvPr>
            <p:ph idx="1" type="body"/>
          </p:nvPr>
        </p:nvSpPr>
        <p:spPr>
          <a:xfrm>
            <a:off x="434975" y="1414462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non-persistent HTTP issues: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requires 2 RTTs per object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 overhead for </a:t>
            </a: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TCP connection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browsers often open parallel TCP connections to fetch referenced objects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15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15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5" name="Google Shape;1775;p26"/>
          <p:cNvSpPr txBox="1"/>
          <p:nvPr>
            <p:ph idx="1" type="body"/>
          </p:nvPr>
        </p:nvSpPr>
        <p:spPr>
          <a:xfrm>
            <a:off x="4703762" y="14382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persistent  HTTP: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leaves connection open after sending response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subsequent HTTP messages  between same client/server sent over open connection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sends requests as soon as it encounters a referenced object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little as one RTT for all the referenced objects</a:t>
            </a:r>
            <a:endParaRPr/>
          </a:p>
        </p:txBody>
      </p:sp>
      <p:pic>
        <p:nvPicPr>
          <p:cNvPr descr="underline_base" id="1776" name="Google Shape;17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796925"/>
            <a:ext cx="3303587" cy="1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783" name="Google Shape;1783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84" name="Google Shape;17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9080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27"/>
          <p:cNvSpPr txBox="1"/>
          <p:nvPr>
            <p:ph type="title"/>
          </p:nvPr>
        </p:nvSpPr>
        <p:spPr>
          <a:xfrm>
            <a:off x="477837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request message</a:t>
            </a:r>
            <a:endParaRPr/>
          </a:p>
        </p:txBody>
      </p:sp>
      <p:sp>
        <p:nvSpPr>
          <p:cNvPr id="1786" name="Google Shape;1786;p27"/>
          <p:cNvSpPr txBox="1"/>
          <p:nvPr>
            <p:ph idx="1" type="body"/>
          </p:nvPr>
        </p:nvSpPr>
        <p:spPr>
          <a:xfrm>
            <a:off x="533400" y="14446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1" lvl="0" marL="23336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two types of HTTP messages: </a:t>
            </a: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  <a:p>
            <a:pPr indent="-233361" lvl="0" marL="233361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 request message:</a:t>
            </a:r>
            <a:endParaRPr/>
          </a:p>
          <a:p>
            <a:pPr indent="-228600" lvl="1" marL="685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ASCII (human-readable format)</a:t>
            </a:r>
            <a:endParaRPr/>
          </a:p>
        </p:txBody>
      </p:sp>
      <p:sp>
        <p:nvSpPr>
          <p:cNvPr id="1787" name="Google Shape;1787;p27"/>
          <p:cNvSpPr txBox="1"/>
          <p:nvPr/>
        </p:nvSpPr>
        <p:spPr>
          <a:xfrm>
            <a:off x="222250" y="2870200"/>
            <a:ext cx="2286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request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(GET, POST,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 commands</a:t>
            </a:r>
            <a:r>
              <a:rPr b="0" i="0" lang="en-US" sz="2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cxnSp>
        <p:nvCxnSpPr>
          <p:cNvPr id="1788" name="Google Shape;1788;p27"/>
          <p:cNvCxnSpPr/>
          <p:nvPr/>
        </p:nvCxnSpPr>
        <p:spPr>
          <a:xfrm>
            <a:off x="1925637" y="3201987"/>
            <a:ext cx="868362" cy="14605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89" name="Google Shape;1789;p27"/>
          <p:cNvSpPr/>
          <p:nvPr/>
        </p:nvSpPr>
        <p:spPr>
          <a:xfrm>
            <a:off x="2776537" y="3538537"/>
            <a:ext cx="149225" cy="1957387"/>
          </a:xfrm>
          <a:custGeom>
            <a:rect b="b" l="l" r="r" t="t"/>
            <a:pathLst>
              <a:path extrusionOk="0" h="924" w="15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27"/>
          <p:cNvSpPr txBox="1"/>
          <p:nvPr/>
        </p:nvSpPr>
        <p:spPr>
          <a:xfrm>
            <a:off x="1739900" y="4056062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</p:txBody>
      </p:sp>
      <p:cxnSp>
        <p:nvCxnSpPr>
          <p:cNvPr id="1791" name="Google Shape;1791;p27"/>
          <p:cNvCxnSpPr/>
          <p:nvPr/>
        </p:nvCxnSpPr>
        <p:spPr>
          <a:xfrm>
            <a:off x="2309812" y="5622925"/>
            <a:ext cx="511175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92" name="Google Shape;1792;p27"/>
          <p:cNvSpPr txBox="1"/>
          <p:nvPr/>
        </p:nvSpPr>
        <p:spPr>
          <a:xfrm>
            <a:off x="273050" y="4719637"/>
            <a:ext cx="2365375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carriage return,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line feed at 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line indicates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header lines</a:t>
            </a:r>
            <a:endParaRPr/>
          </a:p>
        </p:txBody>
      </p:sp>
      <p:sp>
        <p:nvSpPr>
          <p:cNvPr id="1793" name="Google Shape;1793;p27"/>
          <p:cNvSpPr txBox="1"/>
          <p:nvPr/>
        </p:nvSpPr>
        <p:spPr>
          <a:xfrm>
            <a:off x="2809875" y="3236912"/>
            <a:ext cx="614045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www-net.cs.umass.edu\r\n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text/html,application/xhtml+xml\r\n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en-us,en;q=0.5\r\n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gzip,deflate\r\n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115\r\n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</p:txBody>
      </p:sp>
      <p:cxnSp>
        <p:nvCxnSpPr>
          <p:cNvPr id="1794" name="Google Shape;1794;p27"/>
          <p:cNvCxnSpPr/>
          <p:nvPr/>
        </p:nvCxnSpPr>
        <p:spPr>
          <a:xfrm flipH="1">
            <a:off x="6334125" y="2754312"/>
            <a:ext cx="166687" cy="514350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95" name="Google Shape;1795;p27"/>
          <p:cNvSpPr txBox="1"/>
          <p:nvPr/>
        </p:nvSpPr>
        <p:spPr>
          <a:xfrm>
            <a:off x="6384925" y="2466975"/>
            <a:ext cx="2411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carriage return character</a:t>
            </a:r>
            <a:endParaRPr/>
          </a:p>
        </p:txBody>
      </p:sp>
      <p:sp>
        <p:nvSpPr>
          <p:cNvPr id="1796" name="Google Shape;1796;p27"/>
          <p:cNvSpPr txBox="1"/>
          <p:nvPr/>
        </p:nvSpPr>
        <p:spPr>
          <a:xfrm>
            <a:off x="6537325" y="2763837"/>
            <a:ext cx="1866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line-feed character</a:t>
            </a:r>
            <a:endParaRPr/>
          </a:p>
        </p:txBody>
      </p:sp>
      <p:cxnSp>
        <p:nvCxnSpPr>
          <p:cNvPr id="1797" name="Google Shape;1797;p27"/>
          <p:cNvCxnSpPr/>
          <p:nvPr/>
        </p:nvCxnSpPr>
        <p:spPr>
          <a:xfrm flipH="1">
            <a:off x="6615112" y="3063875"/>
            <a:ext cx="80962" cy="252412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98" name="Google Shape;1798;p27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05" name="Google Shape;1805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06" name="Google Shape;18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00171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7" name="Google Shape;1807;p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request message: general format</a:t>
            </a:r>
            <a:endParaRPr/>
          </a:p>
        </p:txBody>
      </p:sp>
      <p:sp>
        <p:nvSpPr>
          <p:cNvPr id="1808" name="Google Shape;1808;p28"/>
          <p:cNvSpPr txBox="1"/>
          <p:nvPr/>
        </p:nvSpPr>
        <p:spPr>
          <a:xfrm>
            <a:off x="6967537" y="1662112"/>
            <a:ext cx="1030287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sp>
        <p:nvSpPr>
          <p:cNvPr id="1809" name="Google Shape;1809;p28"/>
          <p:cNvSpPr txBox="1"/>
          <p:nvPr/>
        </p:nvSpPr>
        <p:spPr>
          <a:xfrm>
            <a:off x="6962775" y="2678112"/>
            <a:ext cx="974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/>
          </a:p>
        </p:txBody>
      </p:sp>
      <p:sp>
        <p:nvSpPr>
          <p:cNvPr id="1810" name="Google Shape;1810;p28"/>
          <p:cNvSpPr txBox="1"/>
          <p:nvPr/>
        </p:nvSpPr>
        <p:spPr>
          <a:xfrm>
            <a:off x="6578600" y="2247900"/>
            <a:ext cx="346075" cy="181927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28"/>
          <p:cNvSpPr txBox="1"/>
          <p:nvPr/>
        </p:nvSpPr>
        <p:spPr>
          <a:xfrm>
            <a:off x="6445250" y="2197100"/>
            <a:ext cx="290512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28"/>
          <p:cNvSpPr txBox="1"/>
          <p:nvPr/>
        </p:nvSpPr>
        <p:spPr>
          <a:xfrm>
            <a:off x="6813550" y="4303712"/>
            <a:ext cx="712787" cy="1216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28"/>
          <p:cNvSpPr txBox="1"/>
          <p:nvPr/>
        </p:nvSpPr>
        <p:spPr>
          <a:xfrm>
            <a:off x="6964362" y="4868862"/>
            <a:ext cx="73501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1814" name="Google Shape;1814;p28"/>
          <p:cNvSpPr txBox="1"/>
          <p:nvPr/>
        </p:nvSpPr>
        <p:spPr>
          <a:xfrm>
            <a:off x="1143000" y="1698625"/>
            <a:ext cx="5638800" cy="4460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5" name="Google Shape;1815;p28"/>
          <p:cNvCxnSpPr/>
          <p:nvPr/>
        </p:nvCxnSpPr>
        <p:spPr>
          <a:xfrm>
            <a:off x="24511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6" name="Google Shape;1816;p28"/>
          <p:cNvCxnSpPr/>
          <p:nvPr/>
        </p:nvCxnSpPr>
        <p:spPr>
          <a:xfrm>
            <a:off x="28956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7" name="Google Shape;1817;p28"/>
          <p:cNvCxnSpPr/>
          <p:nvPr/>
        </p:nvCxnSpPr>
        <p:spPr>
          <a:xfrm>
            <a:off x="42037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8" name="Google Shape;1818;p28"/>
          <p:cNvCxnSpPr/>
          <p:nvPr/>
        </p:nvCxnSpPr>
        <p:spPr>
          <a:xfrm>
            <a:off x="4629150" y="169545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9" name="Google Shape;1819;p28"/>
          <p:cNvCxnSpPr/>
          <p:nvPr/>
        </p:nvCxnSpPr>
        <p:spPr>
          <a:xfrm>
            <a:off x="59309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0" name="Google Shape;1820;p28"/>
          <p:cNvCxnSpPr/>
          <p:nvPr/>
        </p:nvCxnSpPr>
        <p:spPr>
          <a:xfrm>
            <a:off x="636905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1" name="Google Shape;1821;p28"/>
          <p:cNvSpPr txBox="1"/>
          <p:nvPr/>
        </p:nvSpPr>
        <p:spPr>
          <a:xfrm>
            <a:off x="1266825" y="1725612"/>
            <a:ext cx="1030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1822" name="Google Shape;1822;p28"/>
          <p:cNvSpPr txBox="1"/>
          <p:nvPr/>
        </p:nvSpPr>
        <p:spPr>
          <a:xfrm>
            <a:off x="2428875" y="1706562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1823" name="Google Shape;1823;p28"/>
          <p:cNvSpPr txBox="1"/>
          <p:nvPr/>
        </p:nvSpPr>
        <p:spPr>
          <a:xfrm>
            <a:off x="4194175" y="1712912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1824" name="Google Shape;1824;p28"/>
          <p:cNvSpPr txBox="1"/>
          <p:nvPr/>
        </p:nvSpPr>
        <p:spPr>
          <a:xfrm>
            <a:off x="5946775" y="1719262"/>
            <a:ext cx="4032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endParaRPr/>
          </a:p>
        </p:txBody>
      </p:sp>
      <p:sp>
        <p:nvSpPr>
          <p:cNvPr id="1825" name="Google Shape;1825;p28"/>
          <p:cNvSpPr txBox="1"/>
          <p:nvPr/>
        </p:nvSpPr>
        <p:spPr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1826" name="Google Shape;1826;p28"/>
          <p:cNvSpPr txBox="1"/>
          <p:nvPr/>
        </p:nvSpPr>
        <p:spPr>
          <a:xfrm>
            <a:off x="4784725" y="1712912"/>
            <a:ext cx="1003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/>
          </a:p>
        </p:txBody>
      </p:sp>
      <p:sp>
        <p:nvSpPr>
          <p:cNvPr id="1827" name="Google Shape;1827;p28"/>
          <p:cNvSpPr txBox="1"/>
          <p:nvPr/>
        </p:nvSpPr>
        <p:spPr>
          <a:xfrm>
            <a:off x="3159125" y="1725612"/>
            <a:ext cx="693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  <p:grpSp>
        <p:nvGrpSpPr>
          <p:cNvPr id="1828" name="Google Shape;1828;p28"/>
          <p:cNvGrpSpPr/>
          <p:nvPr/>
        </p:nvGrpSpPr>
        <p:grpSpPr>
          <a:xfrm>
            <a:off x="1143000" y="2143125"/>
            <a:ext cx="4565650" cy="446087"/>
            <a:chOff x="192" y="1894"/>
            <a:chExt cx="2876" cy="281"/>
          </a:xfrm>
        </p:grpSpPr>
        <p:sp>
          <p:nvSpPr>
            <p:cNvPr id="1829" name="Google Shape;1829;p28"/>
            <p:cNvSpPr txBox="1"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0" name="Google Shape;1830;p28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1" name="Google Shape;1831;p28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2" name="Google Shape;1832;p28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3" name="Google Shape;1833;p28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4" name="Google Shape;1834;p28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835" name="Google Shape;1835;p28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1836" name="Google Shape;1836;p28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1837" name="Google Shape;1837;p28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grpSp>
        <p:nvGrpSpPr>
          <p:cNvPr id="1838" name="Google Shape;1838;p28"/>
          <p:cNvGrpSpPr/>
          <p:nvPr/>
        </p:nvGrpSpPr>
        <p:grpSpPr>
          <a:xfrm>
            <a:off x="1139825" y="3619500"/>
            <a:ext cx="4565650" cy="446087"/>
            <a:chOff x="192" y="1894"/>
            <a:chExt cx="2876" cy="281"/>
          </a:xfrm>
        </p:grpSpPr>
        <p:sp>
          <p:nvSpPr>
            <p:cNvPr id="1839" name="Google Shape;1839;p28"/>
            <p:cNvSpPr txBox="1"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0" name="Google Shape;1840;p28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1" name="Google Shape;1841;p28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2" name="Google Shape;1842;p28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3" name="Google Shape;1843;p28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4" name="Google Shape;1844;p28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845" name="Google Shape;1845;p28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1846" name="Google Shape;1846;p28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1847" name="Google Shape;1847;p28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cxnSp>
        <p:nvCxnSpPr>
          <p:cNvPr id="1848" name="Google Shape;1848;p28"/>
          <p:cNvCxnSpPr/>
          <p:nvPr/>
        </p:nvCxnSpPr>
        <p:spPr>
          <a:xfrm>
            <a:off x="1143000" y="2590800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849" name="Google Shape;1849;p28"/>
          <p:cNvGrpSpPr/>
          <p:nvPr/>
        </p:nvGrpSpPr>
        <p:grpSpPr>
          <a:xfrm>
            <a:off x="974725" y="2814637"/>
            <a:ext cx="331787" cy="461962"/>
            <a:chOff x="462" y="1727"/>
            <a:chExt cx="209" cy="291"/>
          </a:xfrm>
        </p:grpSpPr>
        <p:sp>
          <p:nvSpPr>
            <p:cNvPr id="1850" name="Google Shape;1850;p28"/>
            <p:cNvSpPr txBox="1"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8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852" name="Google Shape;1852;p2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cxnSp>
        <p:nvCxnSpPr>
          <p:cNvPr id="1853" name="Google Shape;1853;p28"/>
          <p:cNvCxnSpPr/>
          <p:nvPr/>
        </p:nvCxnSpPr>
        <p:spPr>
          <a:xfrm>
            <a:off x="5707062" y="2578100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854" name="Google Shape;1854;p28"/>
          <p:cNvGrpSpPr/>
          <p:nvPr/>
        </p:nvGrpSpPr>
        <p:grpSpPr>
          <a:xfrm>
            <a:off x="5538787" y="2801937"/>
            <a:ext cx="331787" cy="461962"/>
            <a:chOff x="462" y="1727"/>
            <a:chExt cx="209" cy="291"/>
          </a:xfrm>
        </p:grpSpPr>
        <p:sp>
          <p:nvSpPr>
            <p:cNvPr id="1855" name="Google Shape;1855;p28"/>
            <p:cNvSpPr txBox="1"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8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857" name="Google Shape;1857;p2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1858" name="Google Shape;1858;p28"/>
          <p:cNvGrpSpPr/>
          <p:nvPr/>
        </p:nvGrpSpPr>
        <p:grpSpPr>
          <a:xfrm>
            <a:off x="1138237" y="4065587"/>
            <a:ext cx="963612" cy="446087"/>
            <a:chOff x="3105" y="2650"/>
            <a:chExt cx="607" cy="281"/>
          </a:xfrm>
        </p:grpSpPr>
        <p:sp>
          <p:nvSpPr>
            <p:cNvPr id="1859" name="Google Shape;1859;p28"/>
            <p:cNvSpPr txBox="1"/>
            <p:nvPr/>
          </p:nvSpPr>
          <p:spPr>
            <a:xfrm>
              <a:off x="3105" y="2650"/>
              <a:ext cx="607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0" name="Google Shape;1860;p28"/>
            <p:cNvCxnSpPr/>
            <p:nvPr/>
          </p:nvCxnSpPr>
          <p:spPr>
            <a:xfrm>
              <a:off x="3406" y="2652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1" name="Google Shape;1861;p28"/>
            <p:cNvSpPr txBox="1"/>
            <p:nvPr/>
          </p:nvSpPr>
          <p:spPr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862" name="Google Shape;1862;p28"/>
            <p:cNvSpPr txBox="1"/>
            <p:nvPr/>
          </p:nvSpPr>
          <p:spPr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</p:grpSp>
      <p:sp>
        <p:nvSpPr>
          <p:cNvPr id="1863" name="Google Shape;1863;p28"/>
          <p:cNvSpPr txBox="1"/>
          <p:nvPr/>
        </p:nvSpPr>
        <p:spPr>
          <a:xfrm>
            <a:off x="1138237" y="4513262"/>
            <a:ext cx="5170487" cy="112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28"/>
          <p:cNvSpPr txBox="1"/>
          <p:nvPr/>
        </p:nvSpPr>
        <p:spPr>
          <a:xfrm>
            <a:off x="3074987" y="4837112"/>
            <a:ext cx="1411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entity body</a:t>
            </a:r>
            <a:endParaRPr/>
          </a:p>
        </p:txBody>
      </p:sp>
      <p:grpSp>
        <p:nvGrpSpPr>
          <p:cNvPr id="1865" name="Google Shape;1865;p28"/>
          <p:cNvGrpSpPr/>
          <p:nvPr/>
        </p:nvGrpSpPr>
        <p:grpSpPr>
          <a:xfrm>
            <a:off x="974725" y="4851400"/>
            <a:ext cx="331787" cy="461962"/>
            <a:chOff x="462" y="1727"/>
            <a:chExt cx="209" cy="291"/>
          </a:xfrm>
        </p:grpSpPr>
        <p:sp>
          <p:nvSpPr>
            <p:cNvPr id="1866" name="Google Shape;1866;p28"/>
            <p:cNvSpPr txBox="1"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8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868" name="Google Shape;1868;p2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1869" name="Google Shape;1869;p28"/>
          <p:cNvGrpSpPr/>
          <p:nvPr/>
        </p:nvGrpSpPr>
        <p:grpSpPr>
          <a:xfrm>
            <a:off x="6134100" y="4841875"/>
            <a:ext cx="331787" cy="461962"/>
            <a:chOff x="462" y="1727"/>
            <a:chExt cx="209" cy="291"/>
          </a:xfrm>
        </p:grpSpPr>
        <p:sp>
          <p:nvSpPr>
            <p:cNvPr id="1870" name="Google Shape;1870;p28"/>
            <p:cNvSpPr txBox="1"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8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872" name="Google Shape;1872;p2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79" name="Google Shape;1879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80" name="Google Shape;18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9048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29"/>
          <p:cNvSpPr txBox="1"/>
          <p:nvPr>
            <p:ph type="title"/>
          </p:nvPr>
        </p:nvSpPr>
        <p:spPr>
          <a:xfrm>
            <a:off x="446087" y="223837"/>
            <a:ext cx="818673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Uploading form input</a:t>
            </a:r>
            <a:endParaRPr/>
          </a:p>
        </p:txBody>
      </p:sp>
      <p:sp>
        <p:nvSpPr>
          <p:cNvPr id="1882" name="Google Shape;1882;p29"/>
          <p:cNvSpPr txBox="1"/>
          <p:nvPr>
            <p:ph idx="1" type="body"/>
          </p:nvPr>
        </p:nvSpPr>
        <p:spPr>
          <a:xfrm>
            <a:off x="700087" y="1343025"/>
            <a:ext cx="38100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POST method:</a:t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 page often includes form input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is uploaded to server in entity body</a:t>
            </a:r>
            <a:endParaRPr/>
          </a:p>
        </p:txBody>
      </p:sp>
      <p:sp>
        <p:nvSpPr>
          <p:cNvPr id="1883" name="Google Shape;1883;p29"/>
          <p:cNvSpPr txBox="1"/>
          <p:nvPr>
            <p:ph idx="1" type="body"/>
          </p:nvPr>
        </p:nvSpPr>
        <p:spPr>
          <a:xfrm>
            <a:off x="703262" y="3409950"/>
            <a:ext cx="3810000" cy="220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URL method: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uses GET method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is uploaded in URL field of request line: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4" name="Google Shape;1884;p29"/>
          <p:cNvSpPr txBox="1"/>
          <p:nvPr/>
        </p:nvSpPr>
        <p:spPr>
          <a:xfrm>
            <a:off x="1798637" y="5080000"/>
            <a:ext cx="6280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82073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>
            <p:ph type="title"/>
          </p:nvPr>
        </p:nvSpPr>
        <p:spPr>
          <a:xfrm>
            <a:off x="4556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application layer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533400" y="13716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our goals:</a:t>
            </a: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conceptual, implementation aspects of network application protocols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transport-layer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client-server paradigm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peer-to-peer paradigm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content distribution networks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4419600" y="1441450"/>
            <a:ext cx="36671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 about protocols by examining popular application-level protocols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 / POP3 / IMAP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creating network applications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 API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91" name="Google Shape;1891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92" name="Google Shape;18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7" y="1023937"/>
            <a:ext cx="32400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Google Shape;1893;p30"/>
          <p:cNvSpPr txBox="1"/>
          <p:nvPr>
            <p:ph type="title"/>
          </p:nvPr>
        </p:nvSpPr>
        <p:spPr>
          <a:xfrm>
            <a:off x="533400" y="228600"/>
            <a:ext cx="347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Method types</a:t>
            </a:r>
            <a:endParaRPr/>
          </a:p>
        </p:txBody>
      </p:sp>
      <p:sp>
        <p:nvSpPr>
          <p:cNvPr id="1894" name="Google Shape;1894;p30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HTTP/1.0: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asks server to leave requested object out of response</a:t>
            </a:r>
            <a:endParaRPr/>
          </a:p>
        </p:txBody>
      </p:sp>
      <p:sp>
        <p:nvSpPr>
          <p:cNvPr id="1895" name="Google Shape;1895;p30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HTTP/1.1: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GET, POST, HEAD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uploads file in entity body to path specified in URL field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DELETE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deletes file specified in the URL field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02" name="Google Shape;1902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03" name="Google Shape;19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895350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Google Shape;1904;p31"/>
          <p:cNvSpPr txBox="1"/>
          <p:nvPr>
            <p:ph type="title"/>
          </p:nvPr>
        </p:nvSpPr>
        <p:spPr>
          <a:xfrm>
            <a:off x="533400" y="158750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response message</a:t>
            </a:r>
            <a:endParaRPr/>
          </a:p>
        </p:txBody>
      </p:sp>
      <p:sp>
        <p:nvSpPr>
          <p:cNvPr id="1905" name="Google Shape;1905;p31"/>
          <p:cNvSpPr txBox="1"/>
          <p:nvPr/>
        </p:nvSpPr>
        <p:spPr>
          <a:xfrm>
            <a:off x="139700" y="1397000"/>
            <a:ext cx="17907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phrase)</a:t>
            </a:r>
            <a:endParaRPr/>
          </a:p>
        </p:txBody>
      </p:sp>
      <p:cxnSp>
        <p:nvCxnSpPr>
          <p:cNvPr id="1906" name="Google Shape;1906;p31"/>
          <p:cNvCxnSpPr/>
          <p:nvPr/>
        </p:nvCxnSpPr>
        <p:spPr>
          <a:xfrm>
            <a:off x="1358900" y="1914525"/>
            <a:ext cx="923925" cy="257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7" name="Google Shape;1907;p31"/>
          <p:cNvSpPr/>
          <p:nvPr/>
        </p:nvSpPr>
        <p:spPr>
          <a:xfrm>
            <a:off x="2057400" y="2305050"/>
            <a:ext cx="257175" cy="2941637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31"/>
          <p:cNvSpPr txBox="1"/>
          <p:nvPr/>
        </p:nvSpPr>
        <p:spPr>
          <a:xfrm>
            <a:off x="893762" y="3286125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</p:txBody>
      </p:sp>
      <p:cxnSp>
        <p:nvCxnSpPr>
          <p:cNvPr id="1909" name="Google Shape;1909;p31"/>
          <p:cNvCxnSpPr/>
          <p:nvPr/>
        </p:nvCxnSpPr>
        <p:spPr>
          <a:xfrm flipH="1" rot="10800000">
            <a:off x="1543050" y="5418137"/>
            <a:ext cx="757237" cy="2127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0" name="Google Shape;1910;p31"/>
          <p:cNvSpPr txBox="1"/>
          <p:nvPr/>
        </p:nvSpPr>
        <p:spPr>
          <a:xfrm>
            <a:off x="242887" y="4846637"/>
            <a:ext cx="13795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data, e.g.,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HTML file</a:t>
            </a:r>
            <a:endParaRPr/>
          </a:p>
        </p:txBody>
      </p:sp>
      <p:sp>
        <p:nvSpPr>
          <p:cNvPr id="1911" name="Google Shape;1911;p31"/>
          <p:cNvSpPr txBox="1"/>
          <p:nvPr/>
        </p:nvSpPr>
        <p:spPr>
          <a:xfrm>
            <a:off x="2243137" y="2044700"/>
            <a:ext cx="631190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/>
          </a:p>
        </p:txBody>
      </p:sp>
      <p:sp>
        <p:nvSpPr>
          <p:cNvPr id="1912" name="Google Shape;1912;p31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19" name="Google Shape;1919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20" name="Google Shape;19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835025"/>
            <a:ext cx="60563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32"/>
          <p:cNvSpPr txBox="1"/>
          <p:nvPr>
            <p:ph type="title"/>
          </p:nvPr>
        </p:nvSpPr>
        <p:spPr>
          <a:xfrm>
            <a:off x="477837" y="147637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HTTP response status codes</a:t>
            </a:r>
            <a:endParaRPr/>
          </a:p>
        </p:txBody>
      </p:sp>
      <p:sp>
        <p:nvSpPr>
          <p:cNvPr id="1922" name="Google Shape;1922;p32"/>
          <p:cNvSpPr txBox="1"/>
          <p:nvPr>
            <p:ph idx="1" type="body"/>
          </p:nvPr>
        </p:nvSpPr>
        <p:spPr>
          <a:xfrm>
            <a:off x="889000" y="2554287"/>
            <a:ext cx="8075612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b="0" i="0" sz="24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 succeeded, requested object later in this msg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b="0" i="0" sz="24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requested object moved, new location specified later in this msg (Location:)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b="0" i="0" sz="24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 msg not understood by server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b="0" i="0" sz="24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requested document not found on this server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/>
          </a:p>
        </p:txBody>
      </p:sp>
      <p:sp>
        <p:nvSpPr>
          <p:cNvPr id="1923" name="Google Shape;1923;p32"/>
          <p:cNvSpPr txBox="1"/>
          <p:nvPr/>
        </p:nvSpPr>
        <p:spPr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7" lvl="0" marL="350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code appears in 1st line in server-to-client response message.</a:t>
            </a:r>
            <a:endParaRPr/>
          </a:p>
          <a:p>
            <a:pPr indent="-350837" lvl="0" marL="3508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sample codes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30" name="Google Shape;1930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31" name="Google Shape;19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87947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33"/>
          <p:cNvSpPr txBox="1"/>
          <p:nvPr>
            <p:ph type="title"/>
          </p:nvPr>
        </p:nvSpPr>
        <p:spPr>
          <a:xfrm>
            <a:off x="422275" y="192087"/>
            <a:ext cx="8455025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Trying out HTTP (client side) for yourself</a:t>
            </a:r>
            <a:endParaRPr/>
          </a:p>
        </p:txBody>
      </p:sp>
      <p:sp>
        <p:nvSpPr>
          <p:cNvPr id="1933" name="Google Shape;1933;p33"/>
          <p:cNvSpPr txBox="1"/>
          <p:nvPr>
            <p:ph idx="1" type="body"/>
          </p:nvPr>
        </p:nvSpPr>
        <p:spPr>
          <a:xfrm>
            <a:off x="390525" y="13906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Telnet to your favorite Web server: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4" name="Google Shape;1934;p33"/>
          <p:cNvSpPr txBox="1"/>
          <p:nvPr/>
        </p:nvSpPr>
        <p:spPr>
          <a:xfrm>
            <a:off x="4479925" y="1884362"/>
            <a:ext cx="3725862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 TCP connection to port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(default HTTP server port)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at gaia.cs.umass. edu.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anything typed in will be sent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to port 80 at gaia.cs.umass.edu</a:t>
            </a:r>
            <a:endParaRPr/>
          </a:p>
        </p:txBody>
      </p:sp>
      <p:sp>
        <p:nvSpPr>
          <p:cNvPr id="1935" name="Google Shape;1935;p33"/>
          <p:cNvSpPr txBox="1"/>
          <p:nvPr/>
        </p:nvSpPr>
        <p:spPr>
          <a:xfrm>
            <a:off x="414337" y="1933575"/>
            <a:ext cx="3924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gaia.cs.umass.edu 80</a:t>
            </a:r>
            <a:endParaRPr/>
          </a:p>
        </p:txBody>
      </p:sp>
      <p:sp>
        <p:nvSpPr>
          <p:cNvPr id="1936" name="Google Shape;1936;p33"/>
          <p:cNvSpPr txBox="1"/>
          <p:nvPr/>
        </p:nvSpPr>
        <p:spPr>
          <a:xfrm>
            <a:off x="422275" y="3463925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type in a GET HTTP request: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33"/>
          <p:cNvSpPr txBox="1"/>
          <p:nvPr/>
        </p:nvSpPr>
        <p:spPr>
          <a:xfrm>
            <a:off x="671512" y="3987800"/>
            <a:ext cx="6696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GET /kurose_ross/interactive/index.php HTTP/1.1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Host: gaia.cs.umass.edu</a:t>
            </a:r>
            <a:endParaRPr/>
          </a:p>
        </p:txBody>
      </p:sp>
      <p:sp>
        <p:nvSpPr>
          <p:cNvPr id="1938" name="Google Shape;1938;p33"/>
          <p:cNvSpPr txBox="1"/>
          <p:nvPr/>
        </p:nvSpPr>
        <p:spPr>
          <a:xfrm>
            <a:off x="4848225" y="4340225"/>
            <a:ext cx="30924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typing this in (hit carriage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twice), you send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minimal (but complete)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request to HTTP server</a:t>
            </a:r>
            <a:endParaRPr/>
          </a:p>
        </p:txBody>
      </p:sp>
      <p:sp>
        <p:nvSpPr>
          <p:cNvPr id="1939" name="Google Shape;1939;p33"/>
          <p:cNvSpPr txBox="1"/>
          <p:nvPr/>
        </p:nvSpPr>
        <p:spPr>
          <a:xfrm>
            <a:off x="407987" y="5565775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look at response message sent by HTTP server!</a:t>
            </a:r>
            <a:endParaRPr/>
          </a:p>
        </p:txBody>
      </p:sp>
      <p:sp>
        <p:nvSpPr>
          <p:cNvPr id="1940" name="Google Shape;1940;p33"/>
          <p:cNvSpPr txBox="1"/>
          <p:nvPr/>
        </p:nvSpPr>
        <p:spPr>
          <a:xfrm>
            <a:off x="711200" y="5953125"/>
            <a:ext cx="6800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(or use Wireshark to look at captured HTTP request/response)</a:t>
            </a:r>
            <a:endParaRPr/>
          </a:p>
        </p:txBody>
      </p:sp>
      <p:sp>
        <p:nvSpPr>
          <p:cNvPr id="1941" name="Google Shape;1941;p33"/>
          <p:cNvSpPr/>
          <p:nvPr/>
        </p:nvSpPr>
        <p:spPr>
          <a:xfrm>
            <a:off x="4264025" y="2055812"/>
            <a:ext cx="257175" cy="1179512"/>
          </a:xfrm>
          <a:prstGeom prst="leftBrace">
            <a:avLst>
              <a:gd fmla="val 392" name="adj1"/>
              <a:gd fmla="val 50000" name="adj2"/>
            </a:avLst>
          </a:prstGeom>
          <a:noFill/>
          <a:ln cap="flat" cmpd="sng" w="254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33"/>
          <p:cNvSpPr/>
          <p:nvPr/>
        </p:nvSpPr>
        <p:spPr>
          <a:xfrm>
            <a:off x="4627562" y="4476750"/>
            <a:ext cx="285750" cy="950912"/>
          </a:xfrm>
          <a:prstGeom prst="leftBrace">
            <a:avLst>
              <a:gd fmla="val 541" name="adj1"/>
              <a:gd fmla="val 50000" name="adj2"/>
            </a:avLst>
          </a:prstGeom>
          <a:noFill/>
          <a:ln cap="flat" cmpd="sng" w="254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49" name="Google Shape;1949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50" name="Google Shape;1950;p3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User-server state: cookies</a:t>
            </a:r>
            <a:endParaRPr/>
          </a:p>
        </p:txBody>
      </p:sp>
      <p:sp>
        <p:nvSpPr>
          <p:cNvPr id="1951" name="Google Shape;1951;p34"/>
          <p:cNvSpPr txBox="1"/>
          <p:nvPr>
            <p:ph idx="1" type="body"/>
          </p:nvPr>
        </p:nvSpPr>
        <p:spPr>
          <a:xfrm>
            <a:off x="533400" y="1611312"/>
            <a:ext cx="381000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many Web sites use cookies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four components: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cookie header line of HTTP </a:t>
            </a: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cookie header line in next HTTP </a:t>
            </a: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cookie file kept on user’s host, managed by user’s browser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back-end database at Web site</a:t>
            </a:r>
            <a:endParaRPr/>
          </a:p>
        </p:txBody>
      </p:sp>
      <p:sp>
        <p:nvSpPr>
          <p:cNvPr id="1952" name="Google Shape;1952;p34"/>
          <p:cNvSpPr txBox="1"/>
          <p:nvPr>
            <p:ph idx="1" type="body"/>
          </p:nvPr>
        </p:nvSpPr>
        <p:spPr>
          <a:xfrm>
            <a:off x="4425950" y="1392237"/>
            <a:ext cx="40592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example: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Susan always access Internet from PC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visits specific e-commerce site for first time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initial HTTP requests arrives at site, site creates: </a:t>
            </a:r>
            <a:endParaRPr/>
          </a:p>
          <a:p>
            <a:pPr indent="-228600" lvl="1" marL="6858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unique ID</a:t>
            </a:r>
            <a:endParaRPr/>
          </a:p>
          <a:p>
            <a:pPr indent="-228600" lvl="1" marL="6858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entry in backend database for ID</a:t>
            </a:r>
            <a:endParaRPr/>
          </a:p>
        </p:txBody>
      </p:sp>
      <p:pic>
        <p:nvPicPr>
          <p:cNvPr descr="underline_base" id="1953" name="Google Shape;19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1046162"/>
            <a:ext cx="6126162" cy="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60" name="Google Shape;1960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61" name="Google Shape;19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78898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Google Shape;1962;p35"/>
          <p:cNvSpPr txBox="1"/>
          <p:nvPr>
            <p:ph type="title"/>
          </p:nvPr>
        </p:nvSpPr>
        <p:spPr>
          <a:xfrm>
            <a:off x="431800" y="153987"/>
            <a:ext cx="7772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Cookies: keeping “state” (cont.)</a:t>
            </a:r>
            <a:endParaRPr/>
          </a:p>
        </p:txBody>
      </p:sp>
      <p:sp>
        <p:nvSpPr>
          <p:cNvPr id="1963" name="Google Shape;1963;p35"/>
          <p:cNvSpPr txBox="1"/>
          <p:nvPr/>
        </p:nvSpPr>
        <p:spPr>
          <a:xfrm>
            <a:off x="1052512" y="1227137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964" name="Google Shape;1964;p35"/>
          <p:cNvSpPr txBox="1"/>
          <p:nvPr/>
        </p:nvSpPr>
        <p:spPr>
          <a:xfrm>
            <a:off x="5973762" y="1273175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1965" name="Google Shape;1965;p35"/>
          <p:cNvGrpSpPr/>
          <p:nvPr/>
        </p:nvGrpSpPr>
        <p:grpSpPr>
          <a:xfrm>
            <a:off x="2200275" y="4227512"/>
            <a:ext cx="3305175" cy="425450"/>
            <a:chOff x="1386" y="2663"/>
            <a:chExt cx="2082" cy="268"/>
          </a:xfrm>
        </p:grpSpPr>
        <p:cxnSp>
          <p:nvCxnSpPr>
            <p:cNvPr id="1966" name="Google Shape;1966;p35"/>
            <p:cNvCxnSpPr/>
            <p:nvPr/>
          </p:nvCxnSpPr>
          <p:spPr>
            <a:xfrm flipH="1">
              <a:off x="1386" y="2663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967" name="Google Shape;1967;p35"/>
            <p:cNvGrpSpPr/>
            <p:nvPr/>
          </p:nvGrpSpPr>
          <p:grpSpPr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968" name="Google Shape;1968;p35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5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usual http response msg</a:t>
                </a:r>
                <a:endParaRPr/>
              </a:p>
            </p:txBody>
          </p:sp>
        </p:grpSp>
      </p:grpSp>
      <p:grpSp>
        <p:nvGrpSpPr>
          <p:cNvPr id="1970" name="Google Shape;1970;p35"/>
          <p:cNvGrpSpPr/>
          <p:nvPr/>
        </p:nvGrpSpPr>
        <p:grpSpPr>
          <a:xfrm>
            <a:off x="2209800" y="6145212"/>
            <a:ext cx="3305175" cy="407987"/>
            <a:chOff x="1392" y="3605"/>
            <a:chExt cx="2082" cy="257"/>
          </a:xfrm>
        </p:grpSpPr>
        <p:cxnSp>
          <p:nvCxnSpPr>
            <p:cNvPr id="1971" name="Google Shape;1971;p35"/>
            <p:cNvCxnSpPr/>
            <p:nvPr/>
          </p:nvCxnSpPr>
          <p:spPr>
            <a:xfrm flipH="1">
              <a:off x="1392" y="360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972" name="Google Shape;1972;p35"/>
            <p:cNvGrpSpPr/>
            <p:nvPr/>
          </p:nvGrpSpPr>
          <p:grpSpPr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973" name="Google Shape;1973;p35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35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usual http response msg</a:t>
                </a:r>
                <a:endParaRPr/>
              </a:p>
            </p:txBody>
          </p:sp>
        </p:grpSp>
      </p:grpSp>
      <p:sp>
        <p:nvSpPr>
          <p:cNvPr id="1975" name="Google Shape;1975;p35"/>
          <p:cNvSpPr txBox="1"/>
          <p:nvPr/>
        </p:nvSpPr>
        <p:spPr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 file</a:t>
            </a:r>
            <a:endParaRPr/>
          </a:p>
        </p:txBody>
      </p:sp>
      <p:sp>
        <p:nvSpPr>
          <p:cNvPr id="1976" name="Google Shape;1976;p35"/>
          <p:cNvSpPr txBox="1"/>
          <p:nvPr/>
        </p:nvSpPr>
        <p:spPr>
          <a:xfrm>
            <a:off x="0" y="4878387"/>
            <a:ext cx="173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week later:</a:t>
            </a:r>
            <a:endParaRPr/>
          </a:p>
        </p:txBody>
      </p:sp>
      <p:grpSp>
        <p:nvGrpSpPr>
          <p:cNvPr id="1977" name="Google Shape;1977;p35"/>
          <p:cNvGrpSpPr/>
          <p:nvPr/>
        </p:nvGrpSpPr>
        <p:grpSpPr>
          <a:xfrm>
            <a:off x="2209800" y="3589337"/>
            <a:ext cx="5638800" cy="1028700"/>
            <a:chOff x="1392" y="2261"/>
            <a:chExt cx="3552" cy="648"/>
          </a:xfrm>
        </p:grpSpPr>
        <p:cxnSp>
          <p:nvCxnSpPr>
            <p:cNvPr id="1978" name="Google Shape;1978;p35"/>
            <p:cNvCxnSpPr/>
            <p:nvPr/>
          </p:nvCxnSpPr>
          <p:spPr>
            <a:xfrm>
              <a:off x="1392" y="2357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79" name="Google Shape;1979;p35"/>
            <p:cNvSpPr txBox="1"/>
            <p:nvPr/>
          </p:nvSpPr>
          <p:spPr>
            <a:xfrm>
              <a:off x="1548" y="2261"/>
              <a:ext cx="1689" cy="3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cookie: 1678</a:t>
              </a:r>
              <a:endParaRPr/>
            </a:p>
          </p:txBody>
        </p:sp>
        <p:sp>
          <p:nvSpPr>
            <p:cNvPr id="1980" name="Google Shape;1980;p35"/>
            <p:cNvSpPr txBox="1"/>
            <p:nvPr/>
          </p:nvSpPr>
          <p:spPr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/>
            </a:p>
          </p:txBody>
        </p:sp>
        <p:cxnSp>
          <p:nvCxnSpPr>
            <p:cNvPr id="1981" name="Google Shape;1981;p35"/>
            <p:cNvCxnSpPr/>
            <p:nvPr/>
          </p:nvCxnSpPr>
          <p:spPr>
            <a:xfrm flipH="1" rot="10800000">
              <a:off x="4252" y="2367"/>
              <a:ext cx="692" cy="2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1982" name="Google Shape;1982;p35"/>
            <p:cNvGrpSpPr/>
            <p:nvPr/>
          </p:nvGrpSpPr>
          <p:grpSpPr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983" name="Google Shape;1983;p35"/>
              <p:cNvSpPr txBox="1"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35"/>
              <p:cNvSpPr txBox="1"/>
              <p:nvPr/>
            </p:nvSpPr>
            <p:spPr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</p:txBody>
          </p:sp>
        </p:grpSp>
      </p:grpSp>
      <p:grpSp>
        <p:nvGrpSpPr>
          <p:cNvPr id="1985" name="Google Shape;1985;p35"/>
          <p:cNvGrpSpPr/>
          <p:nvPr/>
        </p:nvGrpSpPr>
        <p:grpSpPr>
          <a:xfrm>
            <a:off x="936625" y="1922462"/>
            <a:ext cx="1068387" cy="565150"/>
            <a:chOff x="476" y="1047"/>
            <a:chExt cx="906" cy="486"/>
          </a:xfrm>
        </p:grpSpPr>
        <p:sp>
          <p:nvSpPr>
            <p:cNvPr id="1986" name="Google Shape;1986;p35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5"/>
            <p:cNvSpPr txBox="1"/>
            <p:nvPr/>
          </p:nvSpPr>
          <p:spPr>
            <a:xfrm>
              <a:off x="476" y="1134"/>
              <a:ext cx="885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</p:txBody>
        </p:sp>
      </p:grpSp>
      <p:grpSp>
        <p:nvGrpSpPr>
          <p:cNvPr id="1988" name="Google Shape;1988;p35"/>
          <p:cNvGrpSpPr/>
          <p:nvPr/>
        </p:nvGrpSpPr>
        <p:grpSpPr>
          <a:xfrm>
            <a:off x="2200275" y="2106612"/>
            <a:ext cx="5921375" cy="1296987"/>
            <a:chOff x="1386" y="1327"/>
            <a:chExt cx="3730" cy="817"/>
          </a:xfrm>
        </p:grpSpPr>
        <p:cxnSp>
          <p:nvCxnSpPr>
            <p:cNvPr id="1989" name="Google Shape;1989;p35"/>
            <p:cNvCxnSpPr/>
            <p:nvPr/>
          </p:nvCxnSpPr>
          <p:spPr>
            <a:xfrm>
              <a:off x="1386" y="135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90" name="Google Shape;1990;p35"/>
            <p:cNvSpPr txBox="1"/>
            <p:nvPr/>
          </p:nvSpPr>
          <p:spPr>
            <a:xfrm>
              <a:off x="1554" y="1327"/>
              <a:ext cx="1689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</p:txBody>
        </p:sp>
        <p:sp>
          <p:nvSpPr>
            <p:cNvPr id="1991" name="Google Shape;1991;p35"/>
            <p:cNvSpPr txBox="1"/>
            <p:nvPr/>
          </p:nvSpPr>
          <p:spPr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Amazon server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creates ID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1678 for user</a:t>
              </a:r>
              <a:endParaRPr/>
            </a:p>
          </p:txBody>
        </p:sp>
        <p:grpSp>
          <p:nvGrpSpPr>
            <p:cNvPr id="1992" name="Google Shape;1992;p35"/>
            <p:cNvGrpSpPr/>
            <p:nvPr/>
          </p:nvGrpSpPr>
          <p:grpSpPr>
            <a:xfrm>
              <a:off x="4377" y="1730"/>
              <a:ext cx="739" cy="414"/>
              <a:chOff x="4377" y="1640"/>
              <a:chExt cx="739" cy="414"/>
            </a:xfrm>
          </p:grpSpPr>
          <p:cxnSp>
            <p:nvCxnSpPr>
              <p:cNvPr id="1993" name="Google Shape;1993;p35"/>
              <p:cNvCxnSpPr/>
              <p:nvPr/>
            </p:nvCxnSpPr>
            <p:spPr>
              <a:xfrm>
                <a:off x="4377" y="1640"/>
                <a:ext cx="659" cy="41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94" name="Google Shape;1994;p35"/>
              <p:cNvSpPr txBox="1"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35"/>
              <p:cNvSpPr txBox="1"/>
              <p:nvPr/>
            </p:nvSpPr>
            <p:spPr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</a:t>
                </a:r>
                <a:endParaRPr/>
              </a:p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entry</a:t>
                </a:r>
                <a:endParaRPr/>
              </a:p>
            </p:txBody>
          </p:sp>
        </p:grpSp>
      </p:grpSp>
      <p:grpSp>
        <p:nvGrpSpPr>
          <p:cNvPr id="1996" name="Google Shape;1996;p35"/>
          <p:cNvGrpSpPr/>
          <p:nvPr/>
        </p:nvGrpSpPr>
        <p:grpSpPr>
          <a:xfrm>
            <a:off x="919162" y="2676525"/>
            <a:ext cx="4392612" cy="877887"/>
            <a:chOff x="459" y="1637"/>
            <a:chExt cx="3027" cy="709"/>
          </a:xfrm>
        </p:grpSpPr>
        <p:cxnSp>
          <p:nvCxnSpPr>
            <p:cNvPr id="1997" name="Google Shape;1997;p35"/>
            <p:cNvCxnSpPr/>
            <p:nvPr/>
          </p:nvCxnSpPr>
          <p:spPr>
            <a:xfrm flipH="1">
              <a:off x="1404" y="1637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98" name="Google Shape;1998;p35"/>
            <p:cNvSpPr txBox="1"/>
            <p:nvPr/>
          </p:nvSpPr>
          <p:spPr>
            <a:xfrm>
              <a:off x="1552" y="1650"/>
              <a:ext cx="1665" cy="4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response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set-cookie: 1678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  <p:grpSp>
          <p:nvGrpSpPr>
            <p:cNvPr id="1999" name="Google Shape;1999;p35"/>
            <p:cNvGrpSpPr/>
            <p:nvPr/>
          </p:nvGrpSpPr>
          <p:grpSpPr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2000" name="Google Shape;2000;p35"/>
              <p:cNvSpPr/>
              <p:nvPr/>
            </p:nvSpPr>
            <p:spPr>
              <a:xfrm>
                <a:off x="735" y="1746"/>
                <a:ext cx="829" cy="486"/>
              </a:xfrm>
              <a:prstGeom prst="can">
                <a:avLst>
                  <a:gd fmla="val 25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35"/>
              <p:cNvSpPr txBox="1"/>
              <p:nvPr/>
            </p:nvSpPr>
            <p:spPr>
              <a:xfrm>
                <a:off x="684" y="1833"/>
                <a:ext cx="1004" cy="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ebay 8734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1678</a:t>
                </a:r>
                <a:endParaRPr/>
              </a:p>
            </p:txBody>
          </p:sp>
        </p:grpSp>
      </p:grpSp>
      <p:grpSp>
        <p:nvGrpSpPr>
          <p:cNvPr id="2002" name="Google Shape;2002;p35"/>
          <p:cNvGrpSpPr/>
          <p:nvPr/>
        </p:nvGrpSpPr>
        <p:grpSpPr>
          <a:xfrm>
            <a:off x="2181225" y="4603750"/>
            <a:ext cx="5705475" cy="1901825"/>
            <a:chOff x="1374" y="2641"/>
            <a:chExt cx="3594" cy="1198"/>
          </a:xfrm>
        </p:grpSpPr>
        <p:cxnSp>
          <p:nvCxnSpPr>
            <p:cNvPr id="2003" name="Google Shape;2003;p35"/>
            <p:cNvCxnSpPr/>
            <p:nvPr/>
          </p:nvCxnSpPr>
          <p:spPr>
            <a:xfrm>
              <a:off x="1374" y="3293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04" name="Google Shape;2004;p35"/>
            <p:cNvSpPr txBox="1"/>
            <p:nvPr/>
          </p:nvSpPr>
          <p:spPr>
            <a:xfrm>
              <a:off x="1561" y="3171"/>
              <a:ext cx="1689" cy="3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cookie: 1678</a:t>
              </a:r>
              <a:endParaRPr/>
            </a:p>
          </p:txBody>
        </p:sp>
        <p:sp>
          <p:nvSpPr>
            <p:cNvPr id="2005" name="Google Shape;2005;p35"/>
            <p:cNvSpPr txBox="1"/>
            <p:nvPr/>
          </p:nvSpPr>
          <p:spPr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/>
            </a:p>
          </p:txBody>
        </p:sp>
        <p:cxnSp>
          <p:nvCxnSpPr>
            <p:cNvPr id="2006" name="Google Shape;2006;p35"/>
            <p:cNvCxnSpPr/>
            <p:nvPr/>
          </p:nvCxnSpPr>
          <p:spPr>
            <a:xfrm flipH="1" rot="10800000">
              <a:off x="4181" y="2641"/>
              <a:ext cx="787" cy="8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007" name="Google Shape;2007;p35"/>
            <p:cNvSpPr txBox="1"/>
            <p:nvPr/>
          </p:nvSpPr>
          <p:spPr>
            <a:xfrm>
              <a:off x="4287" y="2939"/>
              <a:ext cx="564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</p:txBody>
        </p:sp>
      </p:grpSp>
      <p:grpSp>
        <p:nvGrpSpPr>
          <p:cNvPr id="2008" name="Google Shape;2008;p35"/>
          <p:cNvGrpSpPr/>
          <p:nvPr/>
        </p:nvGrpSpPr>
        <p:grpSpPr>
          <a:xfrm>
            <a:off x="865187" y="5351462"/>
            <a:ext cx="1389062" cy="636587"/>
            <a:chOff x="684" y="1746"/>
            <a:chExt cx="1004" cy="488"/>
          </a:xfrm>
        </p:grpSpPr>
        <p:sp>
          <p:nvSpPr>
            <p:cNvPr id="2009" name="Google Shape;2009;p35"/>
            <p:cNvSpPr/>
            <p:nvPr/>
          </p:nvSpPr>
          <p:spPr>
            <a:xfrm>
              <a:off x="735" y="1746"/>
              <a:ext cx="829" cy="486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5"/>
            <p:cNvSpPr txBox="1"/>
            <p:nvPr/>
          </p:nvSpPr>
          <p:spPr>
            <a:xfrm>
              <a:off x="684" y="1833"/>
              <a:ext cx="1004" cy="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amazon 1678</a:t>
              </a:r>
              <a:endParaRPr/>
            </a:p>
          </p:txBody>
        </p:sp>
      </p:grpSp>
      <p:sp>
        <p:nvSpPr>
          <p:cNvPr id="2011" name="Google Shape;2011;p35"/>
          <p:cNvSpPr txBox="1"/>
          <p:nvPr/>
        </p:nvSpPr>
        <p:spPr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2012" name="Google Shape;2012;p35"/>
          <p:cNvSpPr/>
          <p:nvPr/>
        </p:nvSpPr>
        <p:spPr>
          <a:xfrm>
            <a:off x="8112125" y="3313112"/>
            <a:ext cx="592137" cy="908050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FFFFFF"/>
              </a:gs>
              <a:gs pos="100000">
                <a:srgbClr val="000099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3" name="Google Shape;2013;p35"/>
          <p:cNvGrpSpPr/>
          <p:nvPr/>
        </p:nvGrpSpPr>
        <p:grpSpPr>
          <a:xfrm>
            <a:off x="5475287" y="1119187"/>
            <a:ext cx="411162" cy="771525"/>
            <a:chOff x="4140" y="429"/>
            <a:chExt cx="1425" cy="2396"/>
          </a:xfrm>
        </p:grpSpPr>
        <p:sp>
          <p:nvSpPr>
            <p:cNvPr id="2014" name="Google Shape;2014;p3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5"/>
            <p:cNvSpPr txBox="1"/>
            <p:nvPr/>
          </p:nvSpPr>
          <p:spPr>
            <a:xfrm>
              <a:off x="4206" y="429"/>
              <a:ext cx="1045" cy="2283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5"/>
            <p:cNvSpPr txBox="1"/>
            <p:nvPr/>
          </p:nvSpPr>
          <p:spPr>
            <a:xfrm>
              <a:off x="4212" y="695"/>
              <a:ext cx="594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9" name="Google Shape;2019;p35"/>
            <p:cNvGrpSpPr/>
            <p:nvPr/>
          </p:nvGrpSpPr>
          <p:grpSpPr>
            <a:xfrm>
              <a:off x="4751" y="666"/>
              <a:ext cx="578" cy="148"/>
              <a:chOff x="616" y="2566"/>
              <a:chExt cx="721" cy="142"/>
            </a:xfrm>
          </p:grpSpPr>
          <p:sp>
            <p:nvSpPr>
              <p:cNvPr id="2020" name="Google Shape;2020;p35"/>
              <p:cNvSpPr/>
              <p:nvPr/>
            </p:nvSpPr>
            <p:spPr>
              <a:xfrm>
                <a:off x="616" y="2566"/>
                <a:ext cx="721" cy="14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630" y="2580"/>
                <a:ext cx="687" cy="10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2" name="Google Shape;2022;p35"/>
            <p:cNvSpPr txBox="1"/>
            <p:nvPr/>
          </p:nvSpPr>
          <p:spPr>
            <a:xfrm>
              <a:off x="4223" y="1021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3" name="Google Shape;2023;p35"/>
            <p:cNvGrpSpPr/>
            <p:nvPr/>
          </p:nvGrpSpPr>
          <p:grpSpPr>
            <a:xfrm>
              <a:off x="4745" y="996"/>
              <a:ext cx="583" cy="133"/>
              <a:chOff x="612" y="2570"/>
              <a:chExt cx="728" cy="138"/>
            </a:xfrm>
          </p:grpSpPr>
          <p:sp>
            <p:nvSpPr>
              <p:cNvPr id="2024" name="Google Shape;2024;p35"/>
              <p:cNvSpPr/>
              <p:nvPr/>
            </p:nvSpPr>
            <p:spPr>
              <a:xfrm>
                <a:off x="612" y="2570"/>
                <a:ext cx="728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625" y="2585"/>
                <a:ext cx="693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6" name="Google Shape;2026;p35"/>
            <p:cNvSpPr txBox="1"/>
            <p:nvPr/>
          </p:nvSpPr>
          <p:spPr>
            <a:xfrm>
              <a:off x="4217" y="1356"/>
              <a:ext cx="594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5"/>
            <p:cNvSpPr txBox="1"/>
            <p:nvPr/>
          </p:nvSpPr>
          <p:spPr>
            <a:xfrm>
              <a:off x="4228" y="1657"/>
              <a:ext cx="594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8" name="Google Shape;2028;p35"/>
            <p:cNvGrpSpPr/>
            <p:nvPr/>
          </p:nvGrpSpPr>
          <p:grpSpPr>
            <a:xfrm>
              <a:off x="4734" y="1627"/>
              <a:ext cx="584" cy="153"/>
              <a:chOff x="613" y="2568"/>
              <a:chExt cx="727" cy="141"/>
            </a:xfrm>
          </p:grpSpPr>
          <p:sp>
            <p:nvSpPr>
              <p:cNvPr id="2029" name="Google Shape;2029;p35"/>
              <p:cNvSpPr/>
              <p:nvPr/>
            </p:nvSpPr>
            <p:spPr>
              <a:xfrm>
                <a:off x="613" y="2568"/>
                <a:ext cx="727" cy="141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27" y="2586"/>
                <a:ext cx="692" cy="104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1" name="Google Shape;2031;p3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2" name="Google Shape;2032;p35"/>
            <p:cNvGrpSpPr/>
            <p:nvPr/>
          </p:nvGrpSpPr>
          <p:grpSpPr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2033" name="Google Shape;2033;p35"/>
              <p:cNvSpPr/>
              <p:nvPr/>
            </p:nvSpPr>
            <p:spPr>
              <a:xfrm>
                <a:off x="615" y="2567"/>
                <a:ext cx="727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29" y="2582"/>
                <a:ext cx="692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5" name="Google Shape;2035;p35"/>
            <p:cNvSpPr txBox="1"/>
            <p:nvPr/>
          </p:nvSpPr>
          <p:spPr>
            <a:xfrm>
              <a:off x="5251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4206" y="2712"/>
              <a:ext cx="1067" cy="84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5"/>
            <p:cNvSpPr txBox="1"/>
            <p:nvPr/>
          </p:nvSpPr>
          <p:spPr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6" name="Google Shape;2046;p35"/>
          <p:cNvGrpSpPr/>
          <p:nvPr/>
        </p:nvGrpSpPr>
        <p:grpSpPr>
          <a:xfrm>
            <a:off x="1806575" y="1117600"/>
            <a:ext cx="687387" cy="731837"/>
            <a:chOff x="-44" y="1473"/>
            <a:chExt cx="981" cy="1105"/>
          </a:xfrm>
        </p:grpSpPr>
        <p:pic>
          <p:nvPicPr>
            <p:cNvPr descr="desktop_computer_stylized_medium" id="2047" name="Google Shape;204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8" name="Google Shape;2048;p3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055" name="Google Shape;2055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56" name="Google Shape;20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8985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Google Shape;2057;p36"/>
          <p:cNvSpPr txBox="1"/>
          <p:nvPr>
            <p:ph type="title"/>
          </p:nvPr>
        </p:nvSpPr>
        <p:spPr>
          <a:xfrm>
            <a:off x="373062" y="20796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Cookies (continued)</a:t>
            </a:r>
            <a:endParaRPr/>
          </a:p>
        </p:txBody>
      </p:sp>
      <p:sp>
        <p:nvSpPr>
          <p:cNvPr id="2058" name="Google Shape;2058;p36"/>
          <p:cNvSpPr txBox="1"/>
          <p:nvPr>
            <p:ph idx="1" type="body"/>
          </p:nvPr>
        </p:nvSpPr>
        <p:spPr>
          <a:xfrm>
            <a:off x="533400" y="1389062"/>
            <a:ext cx="3810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what cookies can be used for: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authorization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shopping carts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 session state (Web e-mail)</a:t>
            </a:r>
            <a:endParaRPr/>
          </a:p>
        </p:txBody>
      </p:sp>
      <p:sp>
        <p:nvSpPr>
          <p:cNvPr id="2059" name="Google Shape;2059;p36"/>
          <p:cNvSpPr txBox="1"/>
          <p:nvPr/>
        </p:nvSpPr>
        <p:spPr>
          <a:xfrm>
            <a:off x="4670425" y="1471612"/>
            <a:ext cx="3810000" cy="2065337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cookies and privacy: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cookies permit sites to learn a lot about you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 may supply name and e-mail to sites</a:t>
            </a:r>
            <a:endParaRPr/>
          </a:p>
        </p:txBody>
      </p:sp>
      <p:sp>
        <p:nvSpPr>
          <p:cNvPr id="2060" name="Google Shape;2060;p36"/>
          <p:cNvSpPr txBox="1"/>
          <p:nvPr/>
        </p:nvSpPr>
        <p:spPr>
          <a:xfrm>
            <a:off x="7321550" y="1177925"/>
            <a:ext cx="8001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aside</a:t>
            </a:r>
            <a:endParaRPr/>
          </a:p>
        </p:txBody>
      </p:sp>
      <p:sp>
        <p:nvSpPr>
          <p:cNvPr id="2061" name="Google Shape;2061;p36"/>
          <p:cNvSpPr txBox="1"/>
          <p:nvPr/>
        </p:nvSpPr>
        <p:spPr>
          <a:xfrm>
            <a:off x="547687" y="3946525"/>
            <a:ext cx="57023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how to keep “state”: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protocol endpoints: maintain state at sender/receiver over multiple transactions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cookies: http messages carry state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068" name="Google Shape;2068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069" name="Google Shape;2069;p37"/>
          <p:cNvGrpSpPr/>
          <p:nvPr/>
        </p:nvGrpSpPr>
        <p:grpSpPr>
          <a:xfrm>
            <a:off x="4027487" y="2695575"/>
            <a:ext cx="687387" cy="763587"/>
            <a:chOff x="-44" y="1473"/>
            <a:chExt cx="981" cy="1105"/>
          </a:xfrm>
        </p:grpSpPr>
        <p:pic>
          <p:nvPicPr>
            <p:cNvPr descr="desktop_computer_stylized_medium" id="2070" name="Google Shape;207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1" name="Google Shape;2071;p3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2" name="Google Shape;2072;p37"/>
          <p:cNvGrpSpPr/>
          <p:nvPr/>
        </p:nvGrpSpPr>
        <p:grpSpPr>
          <a:xfrm>
            <a:off x="4092575" y="4568825"/>
            <a:ext cx="687387" cy="763587"/>
            <a:chOff x="-44" y="1473"/>
            <a:chExt cx="981" cy="1105"/>
          </a:xfrm>
        </p:grpSpPr>
        <p:pic>
          <p:nvPicPr>
            <p:cNvPr descr="desktop_computer_stylized_medium" id="2073" name="Google Shape;207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4" name="Google Shape;2074;p3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5" name="Google Shape;2075;p37"/>
          <p:cNvGrpSpPr/>
          <p:nvPr/>
        </p:nvGrpSpPr>
        <p:grpSpPr>
          <a:xfrm>
            <a:off x="6230937" y="3457575"/>
            <a:ext cx="400050" cy="715962"/>
            <a:chOff x="4140" y="429"/>
            <a:chExt cx="1425" cy="2396"/>
          </a:xfrm>
        </p:grpSpPr>
        <p:sp>
          <p:nvSpPr>
            <p:cNvPr id="2076" name="Google Shape;2076;p3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7"/>
            <p:cNvSpPr txBox="1"/>
            <p:nvPr/>
          </p:nvSpPr>
          <p:spPr>
            <a:xfrm>
              <a:off x="4208" y="429"/>
              <a:ext cx="1046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7"/>
            <p:cNvSpPr txBox="1"/>
            <p:nvPr/>
          </p:nvSpPr>
          <p:spPr>
            <a:xfrm>
              <a:off x="4214" y="695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1" name="Google Shape;2081;p37"/>
            <p:cNvGrpSpPr/>
            <p:nvPr/>
          </p:nvGrpSpPr>
          <p:grpSpPr>
            <a:xfrm>
              <a:off x="4751" y="668"/>
              <a:ext cx="577" cy="144"/>
              <a:chOff x="616" y="2568"/>
              <a:chExt cx="720" cy="138"/>
            </a:xfrm>
          </p:grpSpPr>
          <p:sp>
            <p:nvSpPr>
              <p:cNvPr id="2082" name="Google Shape;2082;p37"/>
              <p:cNvSpPr/>
              <p:nvPr/>
            </p:nvSpPr>
            <p:spPr>
              <a:xfrm>
                <a:off x="616" y="2568"/>
                <a:ext cx="720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37"/>
              <p:cNvSpPr/>
              <p:nvPr/>
            </p:nvSpPr>
            <p:spPr>
              <a:xfrm>
                <a:off x="630" y="2583"/>
                <a:ext cx="670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4" name="Google Shape;2084;p37"/>
            <p:cNvSpPr txBox="1"/>
            <p:nvPr/>
          </p:nvSpPr>
          <p:spPr>
            <a:xfrm>
              <a:off x="4225" y="101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5" name="Google Shape;2085;p37"/>
            <p:cNvGrpSpPr/>
            <p:nvPr/>
          </p:nvGrpSpPr>
          <p:grpSpPr>
            <a:xfrm>
              <a:off x="4745" y="992"/>
              <a:ext cx="583" cy="138"/>
              <a:chOff x="612" y="2566"/>
              <a:chExt cx="727" cy="143"/>
            </a:xfrm>
          </p:grpSpPr>
          <p:sp>
            <p:nvSpPr>
              <p:cNvPr id="2086" name="Google Shape;2086;p37"/>
              <p:cNvSpPr/>
              <p:nvPr/>
            </p:nvSpPr>
            <p:spPr>
              <a:xfrm>
                <a:off x="612" y="2566"/>
                <a:ext cx="727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37"/>
              <p:cNvSpPr/>
              <p:nvPr/>
            </p:nvSpPr>
            <p:spPr>
              <a:xfrm>
                <a:off x="626" y="2583"/>
                <a:ext cx="692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8" name="Google Shape;2088;p37"/>
            <p:cNvSpPr txBox="1"/>
            <p:nvPr/>
          </p:nvSpPr>
          <p:spPr>
            <a:xfrm>
              <a:off x="4219" y="135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7"/>
            <p:cNvSpPr txBox="1"/>
            <p:nvPr/>
          </p:nvSpPr>
          <p:spPr>
            <a:xfrm>
              <a:off x="4230" y="1656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0" name="Google Shape;2090;p37"/>
            <p:cNvGrpSpPr/>
            <p:nvPr/>
          </p:nvGrpSpPr>
          <p:grpSpPr>
            <a:xfrm>
              <a:off x="4733" y="1629"/>
              <a:ext cx="583" cy="149"/>
              <a:chOff x="612" y="2570"/>
              <a:chExt cx="726" cy="137"/>
            </a:xfrm>
          </p:grpSpPr>
          <p:sp>
            <p:nvSpPr>
              <p:cNvPr id="2091" name="Google Shape;2091;p37"/>
              <p:cNvSpPr/>
              <p:nvPr/>
            </p:nvSpPr>
            <p:spPr>
              <a:xfrm>
                <a:off x="612" y="2570"/>
                <a:ext cx="726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37"/>
              <p:cNvSpPr/>
              <p:nvPr/>
            </p:nvSpPr>
            <p:spPr>
              <a:xfrm>
                <a:off x="627" y="2585"/>
                <a:ext cx="690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3" name="Google Shape;2093;p3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4" name="Google Shape;2094;p37"/>
            <p:cNvGrpSpPr/>
            <p:nvPr/>
          </p:nvGrpSpPr>
          <p:grpSpPr>
            <a:xfrm>
              <a:off x="4740" y="1327"/>
              <a:ext cx="583" cy="138"/>
              <a:chOff x="615" y="2568"/>
              <a:chExt cx="726" cy="138"/>
            </a:xfrm>
          </p:grpSpPr>
          <p:sp>
            <p:nvSpPr>
              <p:cNvPr id="2095" name="Google Shape;2095;p37"/>
              <p:cNvSpPr/>
              <p:nvPr/>
            </p:nvSpPr>
            <p:spPr>
              <a:xfrm>
                <a:off x="615" y="2568"/>
                <a:ext cx="726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37"/>
              <p:cNvSpPr/>
              <p:nvPr/>
            </p:nvSpPr>
            <p:spPr>
              <a:xfrm>
                <a:off x="629" y="2584"/>
                <a:ext cx="690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7" name="Google Shape;2097;p37"/>
            <p:cNvSpPr txBox="1"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4140" y="2676"/>
              <a:ext cx="1199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4208" y="2713"/>
              <a:ext cx="1069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7"/>
            <p:cNvSpPr txBox="1"/>
            <p:nvPr/>
          </p:nvSpPr>
          <p:spPr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8" name="Google Shape;2108;p37"/>
          <p:cNvGrpSpPr/>
          <p:nvPr/>
        </p:nvGrpSpPr>
        <p:grpSpPr>
          <a:xfrm>
            <a:off x="8178800" y="2836862"/>
            <a:ext cx="433387" cy="715962"/>
            <a:chOff x="4140" y="429"/>
            <a:chExt cx="1425" cy="2396"/>
          </a:xfrm>
        </p:grpSpPr>
        <p:sp>
          <p:nvSpPr>
            <p:cNvPr id="2109" name="Google Shape;2109;p3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7"/>
            <p:cNvSpPr txBox="1"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7"/>
            <p:cNvSpPr txBox="1"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4" name="Google Shape;2114;p37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2115" name="Google Shape;2115;p37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3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7" name="Google Shape;2117;p37"/>
            <p:cNvSpPr txBox="1"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8" name="Google Shape;2118;p37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1" name="Google Shape;2121;p37"/>
            <p:cNvSpPr txBox="1"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7"/>
            <p:cNvSpPr txBox="1"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3" name="Google Shape;2123;p37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6" name="Google Shape;2126;p3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7" name="Google Shape;2127;p37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2128" name="Google Shape;2128;p37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0" name="Google Shape;2130;p37"/>
            <p:cNvSpPr txBox="1"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7"/>
            <p:cNvSpPr txBox="1"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2141" name="Google Shape;21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8937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2" name="Google Shape;2142;p37"/>
          <p:cNvSpPr txBox="1"/>
          <p:nvPr>
            <p:ph type="title"/>
          </p:nvPr>
        </p:nvSpPr>
        <p:spPr>
          <a:xfrm>
            <a:off x="333375" y="234950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Web caches (proxy server)</a:t>
            </a:r>
            <a:endParaRPr/>
          </a:p>
        </p:txBody>
      </p:sp>
      <p:sp>
        <p:nvSpPr>
          <p:cNvPr id="2143" name="Google Shape;2143;p37"/>
          <p:cNvSpPr txBox="1"/>
          <p:nvPr>
            <p:ph idx="1" type="body"/>
          </p:nvPr>
        </p:nvSpPr>
        <p:spPr>
          <a:xfrm>
            <a:off x="346075" y="1957387"/>
            <a:ext cx="3767137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1" lvl="0" marL="23336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 sets browser: Web accesses via  cache</a:t>
            </a:r>
            <a:endParaRPr/>
          </a:p>
          <a:p>
            <a:pPr indent="-233361" lvl="0" marL="233361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browser sends all HTTP requests to cache</a:t>
            </a:r>
            <a:endParaRPr/>
          </a:p>
          <a:p>
            <a:pPr indent="-228600" lvl="1" marL="6858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 in cache: cache returns object </a:t>
            </a:r>
            <a:endParaRPr/>
          </a:p>
          <a:p>
            <a:pPr indent="-228600" lvl="1" marL="6858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else cache requests object from origin server, then returns object to client</a:t>
            </a:r>
            <a:endParaRPr/>
          </a:p>
        </p:txBody>
      </p:sp>
      <p:sp>
        <p:nvSpPr>
          <p:cNvPr id="2144" name="Google Shape;2144;p37"/>
          <p:cNvSpPr txBox="1"/>
          <p:nvPr/>
        </p:nvSpPr>
        <p:spPr>
          <a:xfrm>
            <a:off x="393700" y="1265237"/>
            <a:ext cx="8750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satisfy client request without involving origin server</a:t>
            </a:r>
            <a:endParaRPr/>
          </a:p>
        </p:txBody>
      </p:sp>
      <p:sp>
        <p:nvSpPr>
          <p:cNvPr id="2145" name="Google Shape;2145;p37"/>
          <p:cNvSpPr txBox="1"/>
          <p:nvPr/>
        </p:nvSpPr>
        <p:spPr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146" name="Google Shape;2146;p37"/>
          <p:cNvSpPr txBox="1"/>
          <p:nvPr/>
        </p:nvSpPr>
        <p:spPr>
          <a:xfrm>
            <a:off x="5957887" y="2774950"/>
            <a:ext cx="889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147" name="Google Shape;2147;p37"/>
          <p:cNvSpPr txBox="1"/>
          <p:nvPr/>
        </p:nvSpPr>
        <p:spPr>
          <a:xfrm>
            <a:off x="4294187" y="5340350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grpSp>
        <p:nvGrpSpPr>
          <p:cNvPr id="2148" name="Google Shape;2148;p37"/>
          <p:cNvGrpSpPr/>
          <p:nvPr/>
        </p:nvGrpSpPr>
        <p:grpSpPr>
          <a:xfrm>
            <a:off x="4606581" y="3870670"/>
            <a:ext cx="1554506" cy="996260"/>
            <a:chOff x="2902" y="2438"/>
            <a:chExt cx="979" cy="628"/>
          </a:xfrm>
        </p:grpSpPr>
        <p:cxnSp>
          <p:nvCxnSpPr>
            <p:cNvPr id="2149" name="Google Shape;2149;p37"/>
            <p:cNvCxnSpPr/>
            <p:nvPr/>
          </p:nvCxnSpPr>
          <p:spPr>
            <a:xfrm flipH="1" rot="10800000">
              <a:off x="2998" y="2580"/>
              <a:ext cx="883" cy="479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50" name="Google Shape;2150;p37"/>
            <p:cNvSpPr txBox="1"/>
            <p:nvPr/>
          </p:nvSpPr>
          <p:spPr>
            <a:xfrm rot="-1740000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2151" name="Google Shape;2151;p37"/>
          <p:cNvGrpSpPr/>
          <p:nvPr/>
        </p:nvGrpSpPr>
        <p:grpSpPr>
          <a:xfrm>
            <a:off x="4800584" y="4151660"/>
            <a:ext cx="1566894" cy="1072454"/>
            <a:chOff x="3024" y="2615"/>
            <a:chExt cx="987" cy="676"/>
          </a:xfrm>
        </p:grpSpPr>
        <p:cxnSp>
          <p:nvCxnSpPr>
            <p:cNvPr id="2152" name="Google Shape;2152;p37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53" name="Google Shape;2153;p37"/>
            <p:cNvSpPr txBox="1"/>
            <p:nvPr/>
          </p:nvSpPr>
          <p:spPr>
            <a:xfrm rot="-1740000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grpSp>
        <p:nvGrpSpPr>
          <p:cNvPr id="2154" name="Google Shape;2154;p37"/>
          <p:cNvGrpSpPr/>
          <p:nvPr/>
        </p:nvGrpSpPr>
        <p:grpSpPr>
          <a:xfrm>
            <a:off x="4765675" y="2897589"/>
            <a:ext cx="3251200" cy="956861"/>
            <a:chOff x="3002" y="1836"/>
            <a:chExt cx="2048" cy="603"/>
          </a:xfrm>
        </p:grpSpPr>
        <p:sp>
          <p:nvSpPr>
            <p:cNvPr id="2155" name="Google Shape;2155;p37"/>
            <p:cNvSpPr/>
            <p:nvPr/>
          </p:nvSpPr>
          <p:spPr>
            <a:xfrm>
              <a:off x="3002" y="1979"/>
              <a:ext cx="2048" cy="46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7"/>
            <p:cNvSpPr txBox="1"/>
            <p:nvPr/>
          </p:nvSpPr>
          <p:spPr>
            <a:xfrm rot="1380000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  <p:sp>
          <p:nvSpPr>
            <p:cNvPr id="2157" name="Google Shape;2157;p37"/>
            <p:cNvSpPr txBox="1"/>
            <p:nvPr/>
          </p:nvSpPr>
          <p:spPr>
            <a:xfrm rot="-1440000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sp>
        <p:nvSpPr>
          <p:cNvPr id="2158" name="Google Shape;2158;p37"/>
          <p:cNvSpPr txBox="1"/>
          <p:nvPr/>
        </p:nvSpPr>
        <p:spPr>
          <a:xfrm>
            <a:off x="7999412" y="5421312"/>
            <a:ext cx="7493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159" name="Google Shape;2159;p37"/>
          <p:cNvSpPr txBox="1"/>
          <p:nvPr/>
        </p:nvSpPr>
        <p:spPr>
          <a:xfrm>
            <a:off x="8016875" y="3484562"/>
            <a:ext cx="7493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160" name="Google Shape;2160;p37"/>
          <p:cNvSpPr txBox="1"/>
          <p:nvPr/>
        </p:nvSpPr>
        <p:spPr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1" name="Google Shape;216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7862" y="2632075"/>
            <a:ext cx="527050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2" name="Google Shape;2162;p37"/>
          <p:cNvGrpSpPr/>
          <p:nvPr/>
        </p:nvGrpSpPr>
        <p:grpSpPr>
          <a:xfrm>
            <a:off x="3992562" y="2671762"/>
            <a:ext cx="4177365" cy="1814512"/>
            <a:chOff x="2515" y="1687"/>
            <a:chExt cx="2631" cy="1143"/>
          </a:xfrm>
        </p:grpSpPr>
        <p:sp>
          <p:nvSpPr>
            <p:cNvPr id="2163" name="Google Shape;2163;p37"/>
            <p:cNvSpPr/>
            <p:nvPr/>
          </p:nvSpPr>
          <p:spPr>
            <a:xfrm>
              <a:off x="2985" y="2026"/>
              <a:ext cx="2119" cy="476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7"/>
            <p:cNvSpPr txBox="1"/>
            <p:nvPr/>
          </p:nvSpPr>
          <p:spPr>
            <a:xfrm rot="1380000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  <p:sp>
          <p:nvSpPr>
            <p:cNvPr id="2165" name="Google Shape;2165;p37"/>
            <p:cNvSpPr txBox="1"/>
            <p:nvPr/>
          </p:nvSpPr>
          <p:spPr>
            <a:xfrm rot="-1440000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  <p:pic>
          <p:nvPicPr>
            <p:cNvPr id="2166" name="Google Shape;2166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" name="Google Shape;2167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8" name="Google Shape;216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187" y="4613275"/>
            <a:ext cx="527050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9" name="Google Shape;2169;p37"/>
          <p:cNvGrpSpPr/>
          <p:nvPr/>
        </p:nvGrpSpPr>
        <p:grpSpPr>
          <a:xfrm>
            <a:off x="8112125" y="4764087"/>
            <a:ext cx="433387" cy="715962"/>
            <a:chOff x="4140" y="429"/>
            <a:chExt cx="1425" cy="2396"/>
          </a:xfrm>
        </p:grpSpPr>
        <p:sp>
          <p:nvSpPr>
            <p:cNvPr id="2170" name="Google Shape;2170;p3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7"/>
            <p:cNvSpPr txBox="1"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7"/>
            <p:cNvSpPr txBox="1"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5" name="Google Shape;2175;p37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2176" name="Google Shape;2176;p37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3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8" name="Google Shape;2178;p37"/>
            <p:cNvSpPr txBox="1"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9" name="Google Shape;2179;p37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2180" name="Google Shape;2180;p37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3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2" name="Google Shape;2182;p37"/>
            <p:cNvSpPr txBox="1"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7"/>
            <p:cNvSpPr txBox="1"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4" name="Google Shape;2184;p37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2185" name="Google Shape;2185;p37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37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7" name="Google Shape;2187;p3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8" name="Google Shape;2188;p37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2189" name="Google Shape;2189;p37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37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1" name="Google Shape;2191;p37"/>
            <p:cNvSpPr txBox="1"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7"/>
            <p:cNvSpPr txBox="1"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208" name="Google Shape;2208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09" name="Google Shape;2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9366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38"/>
          <p:cNvSpPr txBox="1"/>
          <p:nvPr>
            <p:ph type="title"/>
          </p:nvPr>
        </p:nvSpPr>
        <p:spPr>
          <a:xfrm>
            <a:off x="477837" y="23495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More about Web caching</a:t>
            </a:r>
            <a:endParaRPr/>
          </a:p>
        </p:txBody>
      </p:sp>
      <p:sp>
        <p:nvSpPr>
          <p:cNvPr id="2211" name="Google Shape;2211;p38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cache acts as both client and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for original requesting client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to origin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typically cache is installed by ISP (university, company, residential ISP)</a:t>
            </a:r>
            <a:endParaRPr/>
          </a:p>
        </p:txBody>
      </p:sp>
      <p:sp>
        <p:nvSpPr>
          <p:cNvPr id="2212" name="Google Shape;2212;p38"/>
          <p:cNvSpPr txBox="1"/>
          <p:nvPr>
            <p:ph idx="1" type="body"/>
          </p:nvPr>
        </p:nvSpPr>
        <p:spPr>
          <a:xfrm>
            <a:off x="4495800" y="1611312"/>
            <a:ext cx="41592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why Web caching?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 response time for client request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 traffic on an institution’s access link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 dense with caches: enables “poor” content providers to effectively deliver content (so too does P2P file sharing)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219" name="Google Shape;2219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20" name="Google Shape;2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39"/>
          <p:cNvCxnSpPr/>
          <p:nvPr/>
        </p:nvCxnSpPr>
        <p:spPr>
          <a:xfrm>
            <a:off x="5373687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2" name="Google Shape;2222;p39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Caching example: </a:t>
            </a:r>
            <a:endParaRPr/>
          </a:p>
        </p:txBody>
      </p:sp>
      <p:sp>
        <p:nvSpPr>
          <p:cNvPr id="2223" name="Google Shape;2223;p39"/>
          <p:cNvSpPr txBox="1"/>
          <p:nvPr/>
        </p:nvSpPr>
        <p:spPr>
          <a:xfrm>
            <a:off x="7802562" y="1824037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224" name="Google Shape;2224;p39"/>
          <p:cNvCxnSpPr/>
          <p:nvPr/>
        </p:nvCxnSpPr>
        <p:spPr>
          <a:xfrm>
            <a:off x="6183312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5" name="Google Shape;2225;p39"/>
          <p:cNvCxnSpPr/>
          <p:nvPr/>
        </p:nvCxnSpPr>
        <p:spPr>
          <a:xfrm flipH="1">
            <a:off x="6811962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6" name="Google Shape;2226;p39"/>
          <p:cNvCxnSpPr/>
          <p:nvPr/>
        </p:nvCxnSpPr>
        <p:spPr>
          <a:xfrm flipH="1">
            <a:off x="7269162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7" name="Google Shape;2227;p39"/>
          <p:cNvCxnSpPr/>
          <p:nvPr/>
        </p:nvCxnSpPr>
        <p:spPr>
          <a:xfrm rot="10800000">
            <a:off x="7431087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8" name="Google Shape;2228;p39"/>
          <p:cNvSpPr/>
          <p:nvPr/>
        </p:nvSpPr>
        <p:spPr>
          <a:xfrm>
            <a:off x="5457825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39"/>
          <p:cNvSpPr txBox="1"/>
          <p:nvPr/>
        </p:nvSpPr>
        <p:spPr>
          <a:xfrm>
            <a:off x="6164262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sp>
        <p:nvSpPr>
          <p:cNvPr id="2230" name="Google Shape;2230;p39"/>
          <p:cNvSpPr/>
          <p:nvPr/>
        </p:nvSpPr>
        <p:spPr>
          <a:xfrm>
            <a:off x="5038725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1" name="Google Shape;2231;p39"/>
          <p:cNvCxnSpPr/>
          <p:nvPr/>
        </p:nvCxnSpPr>
        <p:spPr>
          <a:xfrm flipH="1">
            <a:off x="5487987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2" name="Google Shape;2232;p39"/>
          <p:cNvCxnSpPr/>
          <p:nvPr/>
        </p:nvCxnSpPr>
        <p:spPr>
          <a:xfrm flipH="1">
            <a:off x="5997575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3" name="Google Shape;2233;p39"/>
          <p:cNvCxnSpPr/>
          <p:nvPr/>
        </p:nvCxnSpPr>
        <p:spPr>
          <a:xfrm flipH="1">
            <a:off x="6535737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4" name="Google Shape;2234;p39"/>
          <p:cNvCxnSpPr/>
          <p:nvPr/>
        </p:nvCxnSpPr>
        <p:spPr>
          <a:xfrm>
            <a:off x="6902450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5" name="Google Shape;2235;p39"/>
          <p:cNvCxnSpPr/>
          <p:nvPr/>
        </p:nvCxnSpPr>
        <p:spPr>
          <a:xfrm>
            <a:off x="6697662" y="3467100"/>
            <a:ext cx="0" cy="1062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6" name="Google Shape;2236;p39"/>
          <p:cNvSpPr txBox="1"/>
          <p:nvPr/>
        </p:nvSpPr>
        <p:spPr>
          <a:xfrm>
            <a:off x="5065712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237" name="Google Shape;2237;p39"/>
          <p:cNvSpPr txBox="1"/>
          <p:nvPr/>
        </p:nvSpPr>
        <p:spPr>
          <a:xfrm>
            <a:off x="7073900" y="4660900"/>
            <a:ext cx="1290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/>
          </a:p>
        </p:txBody>
      </p:sp>
      <p:sp>
        <p:nvSpPr>
          <p:cNvPr id="2238" name="Google Shape;2238;p39"/>
          <p:cNvSpPr txBox="1"/>
          <p:nvPr/>
        </p:nvSpPr>
        <p:spPr>
          <a:xfrm>
            <a:off x="6699250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grpSp>
        <p:nvGrpSpPr>
          <p:cNvPr id="2239" name="Google Shape;2239;p39"/>
          <p:cNvGrpSpPr/>
          <p:nvPr/>
        </p:nvGrpSpPr>
        <p:grpSpPr>
          <a:xfrm>
            <a:off x="6281737" y="3165475"/>
            <a:ext cx="881062" cy="307975"/>
            <a:chOff x="2356" y="1300"/>
            <a:chExt cx="555" cy="194"/>
          </a:xfrm>
        </p:grpSpPr>
        <p:sp>
          <p:nvSpPr>
            <p:cNvPr id="2240" name="Google Shape;2240;p39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9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3" name="Google Shape;2243;p39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244" name="Google Shape;2244;p3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3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46" name="Google Shape;2246;p39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7" name="Google Shape;2247;p39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48" name="Google Shape;2248;p39"/>
          <p:cNvGrpSpPr/>
          <p:nvPr/>
        </p:nvGrpSpPr>
        <p:grpSpPr>
          <a:xfrm>
            <a:off x="6261100" y="4460875"/>
            <a:ext cx="881062" cy="307975"/>
            <a:chOff x="2356" y="1300"/>
            <a:chExt cx="555" cy="194"/>
          </a:xfrm>
        </p:grpSpPr>
        <p:sp>
          <p:nvSpPr>
            <p:cNvPr id="2249" name="Google Shape;2249;p39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9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2" name="Google Shape;2252;p39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253" name="Google Shape;2253;p3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3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55" name="Google Shape;2255;p39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39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57" name="Google Shape;2257;p39"/>
          <p:cNvSpPr txBox="1"/>
          <p:nvPr/>
        </p:nvSpPr>
        <p:spPr>
          <a:xfrm>
            <a:off x="398462" y="1335087"/>
            <a:ext cx="4370387" cy="51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request rate from browsers to origin servers:15/sec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data rate to browsers: 1.50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RTT from institutional router to any origin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consequences: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 utilization: 15%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utilization = </a:t>
            </a:r>
            <a:r>
              <a:rPr b="0" i="0" lang="en-US" sz="20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99%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total delay   = Internet delay + access delay + LAN delay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=  2 sec + minutes + usecs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8" name="Google Shape;2258;p39"/>
          <p:cNvSpPr/>
          <p:nvPr/>
        </p:nvSpPr>
        <p:spPr>
          <a:xfrm>
            <a:off x="3025775" y="4630737"/>
            <a:ext cx="838200" cy="392112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39"/>
          <p:cNvSpPr txBox="1"/>
          <p:nvPr/>
        </p:nvSpPr>
        <p:spPr>
          <a:xfrm>
            <a:off x="3379787" y="4276725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problem!</a:t>
            </a:r>
            <a:endParaRPr/>
          </a:p>
        </p:txBody>
      </p:sp>
      <p:grpSp>
        <p:nvGrpSpPr>
          <p:cNvPr id="2260" name="Google Shape;2260;p39"/>
          <p:cNvGrpSpPr/>
          <p:nvPr/>
        </p:nvGrpSpPr>
        <p:grpSpPr>
          <a:xfrm>
            <a:off x="5026025" y="1957387"/>
            <a:ext cx="377825" cy="576262"/>
            <a:chOff x="4140" y="429"/>
            <a:chExt cx="1425" cy="2396"/>
          </a:xfrm>
        </p:grpSpPr>
        <p:sp>
          <p:nvSpPr>
            <p:cNvPr id="2261" name="Google Shape;2261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6" name="Google Shape;2266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267" name="Google Shape;2267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69" name="Google Shape;2269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0" name="Google Shape;2270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271" name="Google Shape;2271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3" name="Google Shape;2273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5" name="Google Shape;2275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276" name="Google Shape;2276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8" name="Google Shape;2278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9" name="Google Shape;2279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280" name="Google Shape;2280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2" name="Google Shape;2282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3" name="Google Shape;2293;p39"/>
          <p:cNvGrpSpPr/>
          <p:nvPr/>
        </p:nvGrpSpPr>
        <p:grpSpPr>
          <a:xfrm>
            <a:off x="5175250" y="5070475"/>
            <a:ext cx="525462" cy="557212"/>
            <a:chOff x="-44" y="1473"/>
            <a:chExt cx="981" cy="1105"/>
          </a:xfrm>
        </p:grpSpPr>
        <p:pic>
          <p:nvPicPr>
            <p:cNvPr descr="desktop_computer_stylized_medium" id="2294" name="Google Shape;2294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5" name="Google Shape;2295;p3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6" name="Google Shape;2296;p39"/>
          <p:cNvGrpSpPr/>
          <p:nvPr/>
        </p:nvGrpSpPr>
        <p:grpSpPr>
          <a:xfrm>
            <a:off x="5940425" y="1479550"/>
            <a:ext cx="377825" cy="576262"/>
            <a:chOff x="4140" y="429"/>
            <a:chExt cx="1425" cy="2396"/>
          </a:xfrm>
        </p:grpSpPr>
        <p:sp>
          <p:nvSpPr>
            <p:cNvPr id="2297" name="Google Shape;2297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2" name="Google Shape;2302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03" name="Google Shape;2303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5" name="Google Shape;2305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6" name="Google Shape;2306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07" name="Google Shape;2307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9" name="Google Shape;2309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1" name="Google Shape;2311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12" name="Google Shape;2312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4" name="Google Shape;2314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5" name="Google Shape;2315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16" name="Google Shape;2316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8" name="Google Shape;2318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9" name="Google Shape;2329;p39"/>
          <p:cNvGrpSpPr/>
          <p:nvPr/>
        </p:nvGrpSpPr>
        <p:grpSpPr>
          <a:xfrm>
            <a:off x="6692900" y="1511300"/>
            <a:ext cx="377825" cy="576262"/>
            <a:chOff x="4140" y="429"/>
            <a:chExt cx="1425" cy="2396"/>
          </a:xfrm>
        </p:grpSpPr>
        <p:sp>
          <p:nvSpPr>
            <p:cNvPr id="2330" name="Google Shape;2330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5" name="Google Shape;2335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36" name="Google Shape;2336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8" name="Google Shape;2338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9" name="Google Shape;2339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40" name="Google Shape;2340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2" name="Google Shape;2342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4" name="Google Shape;2344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45" name="Google Shape;2345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7" name="Google Shape;2347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8" name="Google Shape;2348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49" name="Google Shape;2349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1" name="Google Shape;2351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2" name="Google Shape;2362;p39"/>
          <p:cNvGrpSpPr/>
          <p:nvPr/>
        </p:nvGrpSpPr>
        <p:grpSpPr>
          <a:xfrm>
            <a:off x="7302500" y="1663700"/>
            <a:ext cx="377825" cy="576262"/>
            <a:chOff x="4140" y="429"/>
            <a:chExt cx="1425" cy="2396"/>
          </a:xfrm>
        </p:grpSpPr>
        <p:sp>
          <p:nvSpPr>
            <p:cNvPr id="2363" name="Google Shape;2363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8" name="Google Shape;2368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69" name="Google Shape;2369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1" name="Google Shape;2371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2" name="Google Shape;2372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73" name="Google Shape;2373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5" name="Google Shape;2375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7" name="Google Shape;2377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78" name="Google Shape;2378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0" name="Google Shape;2380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1" name="Google Shape;2381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82" name="Google Shape;2382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4" name="Google Shape;2384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5" name="Google Shape;2395;p39"/>
          <p:cNvGrpSpPr/>
          <p:nvPr/>
        </p:nvGrpSpPr>
        <p:grpSpPr>
          <a:xfrm>
            <a:off x="7631112" y="2609850"/>
            <a:ext cx="377825" cy="576262"/>
            <a:chOff x="4140" y="429"/>
            <a:chExt cx="1425" cy="2396"/>
          </a:xfrm>
        </p:grpSpPr>
        <p:sp>
          <p:nvSpPr>
            <p:cNvPr id="2396" name="Google Shape;2396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1" name="Google Shape;2401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402" name="Google Shape;2402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4" name="Google Shape;2404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5" name="Google Shape;2405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406" name="Google Shape;2406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8" name="Google Shape;2408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0" name="Google Shape;2410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411" name="Google Shape;2411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3" name="Google Shape;2413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4" name="Google Shape;2414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415" name="Google Shape;2415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7" name="Google Shape;2417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8" name="Google Shape;2428;p39"/>
          <p:cNvGrpSpPr/>
          <p:nvPr/>
        </p:nvGrpSpPr>
        <p:grpSpPr>
          <a:xfrm>
            <a:off x="6891337" y="5027612"/>
            <a:ext cx="377825" cy="576262"/>
            <a:chOff x="4140" y="429"/>
            <a:chExt cx="1425" cy="2396"/>
          </a:xfrm>
        </p:grpSpPr>
        <p:sp>
          <p:nvSpPr>
            <p:cNvPr id="2429" name="Google Shape;2429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9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9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4" name="Google Shape;2434;p3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435" name="Google Shape;2435;p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3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7" name="Google Shape;2437;p39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8" name="Google Shape;2438;p3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439" name="Google Shape;2439;p3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1" name="Google Shape;2441;p39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9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3" name="Google Shape;2443;p3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444" name="Google Shape;2444;p3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3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6" name="Google Shape;2446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7" name="Google Shape;2447;p3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448" name="Google Shape;2448;p3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3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0" name="Google Shape;2450;p39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9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1" name="Google Shape;2461;p39"/>
          <p:cNvGrpSpPr/>
          <p:nvPr/>
        </p:nvGrpSpPr>
        <p:grpSpPr>
          <a:xfrm>
            <a:off x="5686425" y="5092700"/>
            <a:ext cx="525462" cy="557212"/>
            <a:chOff x="-44" y="1473"/>
            <a:chExt cx="981" cy="1105"/>
          </a:xfrm>
        </p:grpSpPr>
        <p:pic>
          <p:nvPicPr>
            <p:cNvPr descr="desktop_computer_stylized_medium" id="2462" name="Google Shape;2462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3" name="Google Shape;2463;p3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4" name="Google Shape;2464;p39"/>
          <p:cNvGrpSpPr/>
          <p:nvPr/>
        </p:nvGrpSpPr>
        <p:grpSpPr>
          <a:xfrm>
            <a:off x="6210300" y="5081587"/>
            <a:ext cx="525462" cy="557212"/>
            <a:chOff x="-44" y="1473"/>
            <a:chExt cx="981" cy="1105"/>
          </a:xfrm>
        </p:grpSpPr>
        <p:pic>
          <p:nvPicPr>
            <p:cNvPr descr="desktop_computer_stylized_medium" id="2465" name="Google Shape;2465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6" name="Google Shape;2466;p3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02552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Some network apps</a:t>
            </a:r>
            <a:endParaRPr/>
          </a:p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e-mail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messaging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remote login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P2P file sharing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multi-user network games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stored video (YouTube, Hulu, Netflix) 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voice over IP (e.g., Skype)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real-time video conferencing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social networking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search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473" name="Google Shape;2473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74" name="Google Shape;2474;p40"/>
          <p:cNvSpPr txBox="1"/>
          <p:nvPr/>
        </p:nvSpPr>
        <p:spPr>
          <a:xfrm>
            <a:off x="398462" y="1335087"/>
            <a:ext cx="43703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request rate from browsers to origin servers:15/sec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data rate to browsers: 1.50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RTT from institutional router to any origin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consequences: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 utilization: 15%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utilization = </a:t>
            </a:r>
            <a:r>
              <a:rPr b="0" i="0" lang="en-US" sz="1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99%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total delay   = Internet delay + access delay + LAN delay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=  2 sec + minutes + usecs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475" name="Google Shape;24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40"/>
          <p:cNvSpPr txBox="1"/>
          <p:nvPr>
            <p:ph idx="4294967295"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Caching example: </a:t>
            </a:r>
            <a:r>
              <a:rPr b="0" i="0" lang="en-US" sz="3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fatter access link</a:t>
            </a: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2477" name="Google Shape;2477;p40"/>
          <p:cNvSpPr txBox="1"/>
          <p:nvPr/>
        </p:nvSpPr>
        <p:spPr>
          <a:xfrm>
            <a:off x="7802562" y="1824037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sp>
        <p:nvSpPr>
          <p:cNvPr id="2478" name="Google Shape;2478;p40"/>
          <p:cNvSpPr txBox="1"/>
          <p:nvPr/>
        </p:nvSpPr>
        <p:spPr>
          <a:xfrm>
            <a:off x="6699250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cxnSp>
        <p:nvCxnSpPr>
          <p:cNvPr id="2479" name="Google Shape;2479;p40"/>
          <p:cNvCxnSpPr/>
          <p:nvPr/>
        </p:nvCxnSpPr>
        <p:spPr>
          <a:xfrm>
            <a:off x="2581275" y="3670300"/>
            <a:ext cx="990600" cy="150812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80" name="Google Shape;2480;p40"/>
          <p:cNvSpPr txBox="1"/>
          <p:nvPr/>
        </p:nvSpPr>
        <p:spPr>
          <a:xfrm>
            <a:off x="3509962" y="3659187"/>
            <a:ext cx="1200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154 Mbps</a:t>
            </a:r>
            <a:endParaRPr/>
          </a:p>
        </p:txBody>
      </p:sp>
      <p:cxnSp>
        <p:nvCxnSpPr>
          <p:cNvPr id="2481" name="Google Shape;2481;p40"/>
          <p:cNvCxnSpPr/>
          <p:nvPr/>
        </p:nvCxnSpPr>
        <p:spPr>
          <a:xfrm>
            <a:off x="6811962" y="3789362"/>
            <a:ext cx="1154112" cy="1746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82" name="Google Shape;2482;p40"/>
          <p:cNvSpPr txBox="1"/>
          <p:nvPr/>
        </p:nvSpPr>
        <p:spPr>
          <a:xfrm>
            <a:off x="7894637" y="3779837"/>
            <a:ext cx="1076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154 Mbps</a:t>
            </a:r>
            <a:endParaRPr/>
          </a:p>
        </p:txBody>
      </p:sp>
      <p:cxnSp>
        <p:nvCxnSpPr>
          <p:cNvPr id="2483" name="Google Shape;2483;p40"/>
          <p:cNvCxnSpPr/>
          <p:nvPr/>
        </p:nvCxnSpPr>
        <p:spPr>
          <a:xfrm>
            <a:off x="1716087" y="5541962"/>
            <a:ext cx="969962" cy="239712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84" name="Google Shape;2484;p40"/>
          <p:cNvSpPr txBox="1"/>
          <p:nvPr/>
        </p:nvSpPr>
        <p:spPr>
          <a:xfrm>
            <a:off x="2616200" y="5661025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msecs</a:t>
            </a:r>
            <a:endParaRPr/>
          </a:p>
        </p:txBody>
      </p:sp>
      <p:sp>
        <p:nvSpPr>
          <p:cNvPr id="2485" name="Google Shape;2485;p40"/>
          <p:cNvSpPr txBox="1"/>
          <p:nvPr/>
        </p:nvSpPr>
        <p:spPr>
          <a:xfrm>
            <a:off x="598487" y="6127750"/>
            <a:ext cx="6507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increased access link speed (not cheap!)</a:t>
            </a:r>
            <a:endParaRPr/>
          </a:p>
        </p:txBody>
      </p:sp>
      <p:cxnSp>
        <p:nvCxnSpPr>
          <p:cNvPr id="2486" name="Google Shape;2486;p40"/>
          <p:cNvCxnSpPr/>
          <p:nvPr/>
        </p:nvCxnSpPr>
        <p:spPr>
          <a:xfrm>
            <a:off x="2928937" y="4743450"/>
            <a:ext cx="706437" cy="1174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87" name="Google Shape;2487;p40"/>
          <p:cNvSpPr txBox="1"/>
          <p:nvPr/>
        </p:nvSpPr>
        <p:spPr>
          <a:xfrm>
            <a:off x="3529012" y="4600575"/>
            <a:ext cx="665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9.9%</a:t>
            </a:r>
            <a:endParaRPr/>
          </a:p>
        </p:txBody>
      </p:sp>
      <p:cxnSp>
        <p:nvCxnSpPr>
          <p:cNvPr id="2488" name="Google Shape;2488;p40"/>
          <p:cNvCxnSpPr/>
          <p:nvPr/>
        </p:nvCxnSpPr>
        <p:spPr>
          <a:xfrm>
            <a:off x="5373687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9" name="Google Shape;2489;p40"/>
          <p:cNvCxnSpPr/>
          <p:nvPr/>
        </p:nvCxnSpPr>
        <p:spPr>
          <a:xfrm>
            <a:off x="6183312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0" name="Google Shape;2490;p40"/>
          <p:cNvCxnSpPr/>
          <p:nvPr/>
        </p:nvCxnSpPr>
        <p:spPr>
          <a:xfrm flipH="1">
            <a:off x="6811962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1" name="Google Shape;2491;p40"/>
          <p:cNvCxnSpPr/>
          <p:nvPr/>
        </p:nvCxnSpPr>
        <p:spPr>
          <a:xfrm flipH="1">
            <a:off x="7269162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2" name="Google Shape;2492;p40"/>
          <p:cNvCxnSpPr/>
          <p:nvPr/>
        </p:nvCxnSpPr>
        <p:spPr>
          <a:xfrm rot="10800000">
            <a:off x="7431087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3" name="Google Shape;2493;p40"/>
          <p:cNvSpPr/>
          <p:nvPr/>
        </p:nvSpPr>
        <p:spPr>
          <a:xfrm>
            <a:off x="5457825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 txBox="1"/>
          <p:nvPr/>
        </p:nvSpPr>
        <p:spPr>
          <a:xfrm>
            <a:off x="6164262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grpSp>
        <p:nvGrpSpPr>
          <p:cNvPr id="2495" name="Google Shape;2495;p40"/>
          <p:cNvGrpSpPr/>
          <p:nvPr/>
        </p:nvGrpSpPr>
        <p:grpSpPr>
          <a:xfrm>
            <a:off x="6281737" y="3165475"/>
            <a:ext cx="881062" cy="307975"/>
            <a:chOff x="2356" y="1300"/>
            <a:chExt cx="555" cy="194"/>
          </a:xfrm>
        </p:grpSpPr>
        <p:sp>
          <p:nvSpPr>
            <p:cNvPr id="2496" name="Google Shape;2496;p40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40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9" name="Google Shape;2499;p40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500" name="Google Shape;2500;p4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4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02" name="Google Shape;2502;p40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3" name="Google Shape;2503;p40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04" name="Google Shape;2504;p40"/>
          <p:cNvGrpSpPr/>
          <p:nvPr/>
        </p:nvGrpSpPr>
        <p:grpSpPr>
          <a:xfrm>
            <a:off x="5026025" y="1957387"/>
            <a:ext cx="377825" cy="576262"/>
            <a:chOff x="4140" y="429"/>
            <a:chExt cx="1425" cy="2396"/>
          </a:xfrm>
        </p:grpSpPr>
        <p:sp>
          <p:nvSpPr>
            <p:cNvPr id="2505" name="Google Shape;2505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0" name="Google Shape;2510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11" name="Google Shape;2511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3" name="Google Shape;2513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4" name="Google Shape;2514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515" name="Google Shape;2515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7" name="Google Shape;2517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9" name="Google Shape;2519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520" name="Google Shape;2520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2" name="Google Shape;2522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3" name="Google Shape;2523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524" name="Google Shape;2524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6" name="Google Shape;2526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7" name="Google Shape;2537;p40"/>
          <p:cNvGrpSpPr/>
          <p:nvPr/>
        </p:nvGrpSpPr>
        <p:grpSpPr>
          <a:xfrm>
            <a:off x="5940425" y="1479550"/>
            <a:ext cx="377825" cy="576262"/>
            <a:chOff x="4140" y="429"/>
            <a:chExt cx="1425" cy="2396"/>
          </a:xfrm>
        </p:grpSpPr>
        <p:sp>
          <p:nvSpPr>
            <p:cNvPr id="2538" name="Google Shape;2538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3" name="Google Shape;2543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44" name="Google Shape;2544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6" name="Google Shape;2546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7" name="Google Shape;2547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548" name="Google Shape;2548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0" name="Google Shape;2550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2" name="Google Shape;2552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553" name="Google Shape;2553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5" name="Google Shape;2555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6" name="Google Shape;2556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557" name="Google Shape;2557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9" name="Google Shape;2559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0" name="Google Shape;2570;p40"/>
          <p:cNvGrpSpPr/>
          <p:nvPr/>
        </p:nvGrpSpPr>
        <p:grpSpPr>
          <a:xfrm>
            <a:off x="6692900" y="1511300"/>
            <a:ext cx="377825" cy="576262"/>
            <a:chOff x="4140" y="429"/>
            <a:chExt cx="1425" cy="2396"/>
          </a:xfrm>
        </p:grpSpPr>
        <p:sp>
          <p:nvSpPr>
            <p:cNvPr id="2571" name="Google Shape;2571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6" name="Google Shape;2576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77" name="Google Shape;2577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9" name="Google Shape;2579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0" name="Google Shape;2580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581" name="Google Shape;2581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3" name="Google Shape;2583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5" name="Google Shape;2585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586" name="Google Shape;2586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8" name="Google Shape;2588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9" name="Google Shape;2589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590" name="Google Shape;2590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2" name="Google Shape;2592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3" name="Google Shape;2603;p40"/>
          <p:cNvGrpSpPr/>
          <p:nvPr/>
        </p:nvGrpSpPr>
        <p:grpSpPr>
          <a:xfrm>
            <a:off x="7302500" y="1663700"/>
            <a:ext cx="377825" cy="576262"/>
            <a:chOff x="4140" y="429"/>
            <a:chExt cx="1425" cy="2396"/>
          </a:xfrm>
        </p:grpSpPr>
        <p:sp>
          <p:nvSpPr>
            <p:cNvPr id="2604" name="Google Shape;2604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9" name="Google Shape;2609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610" name="Google Shape;2610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2" name="Google Shape;2612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3" name="Google Shape;2613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14" name="Google Shape;2614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6" name="Google Shape;2616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8" name="Google Shape;2618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619" name="Google Shape;2619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1" name="Google Shape;2621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2" name="Google Shape;2622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623" name="Google Shape;2623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5" name="Google Shape;2625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6" name="Google Shape;2636;p40"/>
          <p:cNvGrpSpPr/>
          <p:nvPr/>
        </p:nvGrpSpPr>
        <p:grpSpPr>
          <a:xfrm>
            <a:off x="7631112" y="2609850"/>
            <a:ext cx="377825" cy="576262"/>
            <a:chOff x="4140" y="429"/>
            <a:chExt cx="1425" cy="2396"/>
          </a:xfrm>
        </p:grpSpPr>
        <p:sp>
          <p:nvSpPr>
            <p:cNvPr id="2637" name="Google Shape;2637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2" name="Google Shape;2642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643" name="Google Shape;2643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5" name="Google Shape;2645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6" name="Google Shape;2646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47" name="Google Shape;2647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9" name="Google Shape;2649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1" name="Google Shape;2651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652" name="Google Shape;2652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4" name="Google Shape;2654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5" name="Google Shape;2655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656" name="Google Shape;2656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8" name="Google Shape;2658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9" name="Google Shape;2669;p40"/>
          <p:cNvSpPr/>
          <p:nvPr/>
        </p:nvSpPr>
        <p:spPr>
          <a:xfrm>
            <a:off x="5038725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0" name="Google Shape;2670;p40"/>
          <p:cNvCxnSpPr/>
          <p:nvPr/>
        </p:nvCxnSpPr>
        <p:spPr>
          <a:xfrm flipH="1">
            <a:off x="5487987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1" name="Google Shape;2671;p40"/>
          <p:cNvCxnSpPr/>
          <p:nvPr/>
        </p:nvCxnSpPr>
        <p:spPr>
          <a:xfrm flipH="1">
            <a:off x="5997575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2" name="Google Shape;2672;p40"/>
          <p:cNvCxnSpPr/>
          <p:nvPr/>
        </p:nvCxnSpPr>
        <p:spPr>
          <a:xfrm flipH="1">
            <a:off x="6535737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3" name="Google Shape;2673;p40"/>
          <p:cNvCxnSpPr/>
          <p:nvPr/>
        </p:nvCxnSpPr>
        <p:spPr>
          <a:xfrm>
            <a:off x="6902450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4" name="Google Shape;2674;p40"/>
          <p:cNvSpPr txBox="1"/>
          <p:nvPr/>
        </p:nvSpPr>
        <p:spPr>
          <a:xfrm>
            <a:off x="5065712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675" name="Google Shape;2675;p40"/>
          <p:cNvSpPr txBox="1"/>
          <p:nvPr/>
        </p:nvSpPr>
        <p:spPr>
          <a:xfrm>
            <a:off x="7073900" y="4660900"/>
            <a:ext cx="1290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/>
          </a:p>
        </p:txBody>
      </p:sp>
      <p:grpSp>
        <p:nvGrpSpPr>
          <p:cNvPr id="2676" name="Google Shape;2676;p40"/>
          <p:cNvGrpSpPr/>
          <p:nvPr/>
        </p:nvGrpSpPr>
        <p:grpSpPr>
          <a:xfrm>
            <a:off x="6261100" y="4460875"/>
            <a:ext cx="881062" cy="307975"/>
            <a:chOff x="2356" y="1300"/>
            <a:chExt cx="555" cy="194"/>
          </a:xfrm>
        </p:grpSpPr>
        <p:sp>
          <p:nvSpPr>
            <p:cNvPr id="2677" name="Google Shape;2677;p40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40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0" name="Google Shape;2680;p40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681" name="Google Shape;2681;p4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4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83" name="Google Shape;2683;p40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4" name="Google Shape;2684;p40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85" name="Google Shape;2685;p40"/>
          <p:cNvGrpSpPr/>
          <p:nvPr/>
        </p:nvGrpSpPr>
        <p:grpSpPr>
          <a:xfrm>
            <a:off x="5175250" y="5070475"/>
            <a:ext cx="525462" cy="557212"/>
            <a:chOff x="-44" y="1473"/>
            <a:chExt cx="981" cy="1105"/>
          </a:xfrm>
        </p:grpSpPr>
        <p:pic>
          <p:nvPicPr>
            <p:cNvPr descr="desktop_computer_stylized_medium" id="2686" name="Google Shape;268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7" name="Google Shape;2687;p4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p40"/>
          <p:cNvGrpSpPr/>
          <p:nvPr/>
        </p:nvGrpSpPr>
        <p:grpSpPr>
          <a:xfrm>
            <a:off x="6891337" y="5027612"/>
            <a:ext cx="377825" cy="576262"/>
            <a:chOff x="4140" y="429"/>
            <a:chExt cx="1425" cy="2396"/>
          </a:xfrm>
        </p:grpSpPr>
        <p:sp>
          <p:nvSpPr>
            <p:cNvPr id="2689" name="Google Shape;2689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40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40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4" name="Google Shape;2694;p4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695" name="Google Shape;2695;p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7" name="Google Shape;2697;p40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8" name="Google Shape;2698;p4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99" name="Google Shape;2699;p4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4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1" name="Google Shape;2701;p40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40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3" name="Google Shape;2703;p4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704" name="Google Shape;2704;p4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4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6" name="Google Shape;2706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7" name="Google Shape;2707;p4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708" name="Google Shape;2708;p4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4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0" name="Google Shape;2710;p40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40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1" name="Google Shape;2721;p40"/>
          <p:cNvGrpSpPr/>
          <p:nvPr/>
        </p:nvGrpSpPr>
        <p:grpSpPr>
          <a:xfrm>
            <a:off x="5686425" y="5092700"/>
            <a:ext cx="525462" cy="557212"/>
            <a:chOff x="-44" y="1473"/>
            <a:chExt cx="981" cy="1105"/>
          </a:xfrm>
        </p:grpSpPr>
        <p:pic>
          <p:nvPicPr>
            <p:cNvPr descr="desktop_computer_stylized_medium" id="2722" name="Google Shape;272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3" name="Google Shape;2723;p4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4" name="Google Shape;2724;p40"/>
          <p:cNvGrpSpPr/>
          <p:nvPr/>
        </p:nvGrpSpPr>
        <p:grpSpPr>
          <a:xfrm>
            <a:off x="6210300" y="5081587"/>
            <a:ext cx="525462" cy="557212"/>
            <a:chOff x="-44" y="1473"/>
            <a:chExt cx="981" cy="1105"/>
          </a:xfrm>
        </p:grpSpPr>
        <p:pic>
          <p:nvPicPr>
            <p:cNvPr descr="desktop_computer_stylized_medium" id="2725" name="Google Shape;2725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6" name="Google Shape;2726;p4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27" name="Google Shape;2727;p40"/>
          <p:cNvCxnSpPr/>
          <p:nvPr/>
        </p:nvCxnSpPr>
        <p:spPr>
          <a:xfrm>
            <a:off x="6697662" y="3467100"/>
            <a:ext cx="19050" cy="9890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41"/>
          <p:cNvSpPr/>
          <p:nvPr/>
        </p:nvSpPr>
        <p:spPr>
          <a:xfrm>
            <a:off x="5038725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4" name="Google Shape;2734;p41"/>
          <p:cNvCxnSpPr/>
          <p:nvPr/>
        </p:nvCxnSpPr>
        <p:spPr>
          <a:xfrm flipH="1">
            <a:off x="5487987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5" name="Google Shape;2735;p41"/>
          <p:cNvCxnSpPr/>
          <p:nvPr/>
        </p:nvCxnSpPr>
        <p:spPr>
          <a:xfrm flipH="1">
            <a:off x="5997575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6" name="Google Shape;2736;p41"/>
          <p:cNvCxnSpPr/>
          <p:nvPr/>
        </p:nvCxnSpPr>
        <p:spPr>
          <a:xfrm flipH="1">
            <a:off x="6535737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7" name="Google Shape;2737;p41"/>
          <p:cNvCxnSpPr/>
          <p:nvPr/>
        </p:nvCxnSpPr>
        <p:spPr>
          <a:xfrm>
            <a:off x="6902450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8" name="Google Shape;2738;p41"/>
          <p:cNvSpPr txBox="1"/>
          <p:nvPr/>
        </p:nvSpPr>
        <p:spPr>
          <a:xfrm>
            <a:off x="5065712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739" name="Google Shape;2739;p41"/>
          <p:cNvSpPr txBox="1"/>
          <p:nvPr/>
        </p:nvSpPr>
        <p:spPr>
          <a:xfrm>
            <a:off x="7073900" y="4660900"/>
            <a:ext cx="1290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/>
          </a:p>
        </p:txBody>
      </p:sp>
      <p:grpSp>
        <p:nvGrpSpPr>
          <p:cNvPr id="2740" name="Google Shape;2740;p41"/>
          <p:cNvGrpSpPr/>
          <p:nvPr/>
        </p:nvGrpSpPr>
        <p:grpSpPr>
          <a:xfrm>
            <a:off x="6261100" y="4460875"/>
            <a:ext cx="881062" cy="307975"/>
            <a:chOff x="2356" y="1300"/>
            <a:chExt cx="555" cy="194"/>
          </a:xfrm>
        </p:grpSpPr>
        <p:sp>
          <p:nvSpPr>
            <p:cNvPr id="2741" name="Google Shape;2741;p41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41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4" name="Google Shape;2744;p41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745" name="Google Shape;2745;p4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4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7" name="Google Shape;2747;p41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8" name="Google Shape;2748;p41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49" name="Google Shape;2749;p41"/>
          <p:cNvGrpSpPr/>
          <p:nvPr/>
        </p:nvGrpSpPr>
        <p:grpSpPr>
          <a:xfrm>
            <a:off x="5175250" y="5070475"/>
            <a:ext cx="525462" cy="557212"/>
            <a:chOff x="-44" y="1473"/>
            <a:chExt cx="981" cy="1105"/>
          </a:xfrm>
        </p:grpSpPr>
        <p:pic>
          <p:nvPicPr>
            <p:cNvPr descr="desktop_computer_stylized_medium" id="2750" name="Google Shape;2750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1" name="Google Shape;2751;p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2" name="Google Shape;2752;p41"/>
          <p:cNvGrpSpPr/>
          <p:nvPr/>
        </p:nvGrpSpPr>
        <p:grpSpPr>
          <a:xfrm>
            <a:off x="5686425" y="5092700"/>
            <a:ext cx="525462" cy="557212"/>
            <a:chOff x="-44" y="1473"/>
            <a:chExt cx="981" cy="1105"/>
          </a:xfrm>
        </p:grpSpPr>
        <p:pic>
          <p:nvPicPr>
            <p:cNvPr descr="desktop_computer_stylized_medium" id="2753" name="Google Shape;2753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4" name="Google Shape;2754;p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5" name="Google Shape;2755;p41"/>
          <p:cNvGrpSpPr/>
          <p:nvPr/>
        </p:nvGrpSpPr>
        <p:grpSpPr>
          <a:xfrm>
            <a:off x="6210300" y="5081587"/>
            <a:ext cx="525462" cy="557212"/>
            <a:chOff x="-44" y="1473"/>
            <a:chExt cx="981" cy="1105"/>
          </a:xfrm>
        </p:grpSpPr>
        <p:pic>
          <p:nvPicPr>
            <p:cNvPr descr="desktop_computer_stylized_medium" id="2756" name="Google Shape;275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7" name="Google Shape;2757;p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8" name="Google Shape;2758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59" name="Google Shape;2759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60" name="Google Shape;27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41"/>
          <p:cNvSpPr txBox="1"/>
          <p:nvPr>
            <p:ph idx="4294967295"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Caching example: </a:t>
            </a:r>
            <a:r>
              <a:rPr b="0" i="0" lang="en-US" sz="3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install local cache</a:t>
            </a: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2762" name="Google Shape;2762;p41"/>
          <p:cNvSpPr txBox="1"/>
          <p:nvPr/>
        </p:nvSpPr>
        <p:spPr>
          <a:xfrm>
            <a:off x="7802562" y="1824037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763" name="Google Shape;2763;p41"/>
          <p:cNvCxnSpPr/>
          <p:nvPr/>
        </p:nvCxnSpPr>
        <p:spPr>
          <a:xfrm>
            <a:off x="6697662" y="3467100"/>
            <a:ext cx="0" cy="1062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64" name="Google Shape;2764;p41"/>
          <p:cNvSpPr txBox="1"/>
          <p:nvPr/>
        </p:nvSpPr>
        <p:spPr>
          <a:xfrm>
            <a:off x="6699250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grpSp>
        <p:nvGrpSpPr>
          <p:cNvPr id="2765" name="Google Shape;2765;p41"/>
          <p:cNvGrpSpPr/>
          <p:nvPr/>
        </p:nvGrpSpPr>
        <p:grpSpPr>
          <a:xfrm>
            <a:off x="6826250" y="4941887"/>
            <a:ext cx="1860550" cy="809625"/>
            <a:chOff x="4217" y="3611"/>
            <a:chExt cx="1172" cy="510"/>
          </a:xfrm>
        </p:grpSpPr>
        <p:sp>
          <p:nvSpPr>
            <p:cNvPr id="2766" name="Google Shape;2766;p41"/>
            <p:cNvSpPr txBox="1"/>
            <p:nvPr/>
          </p:nvSpPr>
          <p:spPr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41"/>
            <p:cNvSpPr txBox="1"/>
            <p:nvPr/>
          </p:nvSpPr>
          <p:spPr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local web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cache</a:t>
              </a:r>
              <a:endParaRPr/>
            </a:p>
          </p:txBody>
        </p:sp>
      </p:grpSp>
      <p:sp>
        <p:nvSpPr>
          <p:cNvPr id="2768" name="Google Shape;2768;p41"/>
          <p:cNvSpPr txBox="1"/>
          <p:nvPr/>
        </p:nvSpPr>
        <p:spPr>
          <a:xfrm>
            <a:off x="398462" y="1335087"/>
            <a:ext cx="43703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request rate from browsers to origin servers:15/sec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avg data rate to browsers: 1.50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RTT from institutional router to any origin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consequences: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 utilization: 15%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utilization = </a:t>
            </a:r>
            <a:r>
              <a:rPr b="0" i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100%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total delay   = Internet delay + access delay + LAN delay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=  2 sec + minutes + usecs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9" name="Google Shape;2769;p41"/>
          <p:cNvSpPr/>
          <p:nvPr/>
        </p:nvSpPr>
        <p:spPr>
          <a:xfrm>
            <a:off x="663575" y="4605337"/>
            <a:ext cx="3973512" cy="1163637"/>
          </a:xfrm>
          <a:custGeom>
            <a:rect b="b" l="l" r="r" t="t"/>
            <a:pathLst>
              <a:path extrusionOk="0" h="733" w="250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0" name="Google Shape;2770;p41"/>
          <p:cNvSpPr txBox="1"/>
          <p:nvPr/>
        </p:nvSpPr>
        <p:spPr>
          <a:xfrm>
            <a:off x="2986087" y="458946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71" name="Google Shape;2771;p41"/>
          <p:cNvSpPr txBox="1"/>
          <p:nvPr/>
        </p:nvSpPr>
        <p:spPr>
          <a:xfrm>
            <a:off x="2149475" y="486251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72" name="Google Shape;2772;p41"/>
          <p:cNvSpPr txBox="1"/>
          <p:nvPr/>
        </p:nvSpPr>
        <p:spPr>
          <a:xfrm>
            <a:off x="1123950" y="5262562"/>
            <a:ext cx="266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How to compute link 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utilization, delay?</a:t>
            </a:r>
            <a:endParaRPr/>
          </a:p>
        </p:txBody>
      </p:sp>
      <p:sp>
        <p:nvSpPr>
          <p:cNvPr id="2773" name="Google Shape;2773;p41"/>
          <p:cNvSpPr txBox="1"/>
          <p:nvPr/>
        </p:nvSpPr>
        <p:spPr>
          <a:xfrm>
            <a:off x="598487" y="6051550"/>
            <a:ext cx="3641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cache (cheap!)</a:t>
            </a:r>
            <a:endParaRPr/>
          </a:p>
        </p:txBody>
      </p:sp>
      <p:cxnSp>
        <p:nvCxnSpPr>
          <p:cNvPr id="2774" name="Google Shape;2774;p41"/>
          <p:cNvCxnSpPr/>
          <p:nvPr/>
        </p:nvCxnSpPr>
        <p:spPr>
          <a:xfrm>
            <a:off x="5373687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5" name="Google Shape;2775;p41"/>
          <p:cNvCxnSpPr/>
          <p:nvPr/>
        </p:nvCxnSpPr>
        <p:spPr>
          <a:xfrm>
            <a:off x="6183312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6" name="Google Shape;2776;p41"/>
          <p:cNvCxnSpPr/>
          <p:nvPr/>
        </p:nvCxnSpPr>
        <p:spPr>
          <a:xfrm flipH="1">
            <a:off x="6811962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7" name="Google Shape;2777;p41"/>
          <p:cNvCxnSpPr/>
          <p:nvPr/>
        </p:nvCxnSpPr>
        <p:spPr>
          <a:xfrm flipH="1">
            <a:off x="7269162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8" name="Google Shape;2778;p41"/>
          <p:cNvCxnSpPr/>
          <p:nvPr/>
        </p:nvCxnSpPr>
        <p:spPr>
          <a:xfrm rot="10800000">
            <a:off x="7431087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9" name="Google Shape;2779;p41"/>
          <p:cNvSpPr/>
          <p:nvPr/>
        </p:nvSpPr>
        <p:spPr>
          <a:xfrm>
            <a:off x="5457825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41"/>
          <p:cNvSpPr txBox="1"/>
          <p:nvPr/>
        </p:nvSpPr>
        <p:spPr>
          <a:xfrm>
            <a:off x="6164262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grpSp>
        <p:nvGrpSpPr>
          <p:cNvPr id="2781" name="Google Shape;2781;p41"/>
          <p:cNvGrpSpPr/>
          <p:nvPr/>
        </p:nvGrpSpPr>
        <p:grpSpPr>
          <a:xfrm>
            <a:off x="6281737" y="3165475"/>
            <a:ext cx="881062" cy="307975"/>
            <a:chOff x="2356" y="1300"/>
            <a:chExt cx="555" cy="194"/>
          </a:xfrm>
        </p:grpSpPr>
        <p:sp>
          <p:nvSpPr>
            <p:cNvPr id="2782" name="Google Shape;2782;p41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41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5" name="Google Shape;2785;p41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786" name="Google Shape;2786;p4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4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88" name="Google Shape;2788;p41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9" name="Google Shape;2789;p41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90" name="Google Shape;2790;p41"/>
          <p:cNvGrpSpPr/>
          <p:nvPr/>
        </p:nvGrpSpPr>
        <p:grpSpPr>
          <a:xfrm>
            <a:off x="5026025" y="1957387"/>
            <a:ext cx="377825" cy="576262"/>
            <a:chOff x="4140" y="429"/>
            <a:chExt cx="1425" cy="2396"/>
          </a:xfrm>
        </p:grpSpPr>
        <p:sp>
          <p:nvSpPr>
            <p:cNvPr id="2791" name="Google Shape;2791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6" name="Google Shape;2796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797" name="Google Shape;2797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9" name="Google Shape;2799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0" name="Google Shape;2800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01" name="Google Shape;2801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3" name="Google Shape;2803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5" name="Google Shape;2805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06" name="Google Shape;2806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8" name="Google Shape;2808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9" name="Google Shape;2809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10" name="Google Shape;2810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2" name="Google Shape;2812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3" name="Google Shape;2823;p41"/>
          <p:cNvGrpSpPr/>
          <p:nvPr/>
        </p:nvGrpSpPr>
        <p:grpSpPr>
          <a:xfrm>
            <a:off x="5940425" y="1479550"/>
            <a:ext cx="377825" cy="576262"/>
            <a:chOff x="4140" y="429"/>
            <a:chExt cx="1425" cy="2396"/>
          </a:xfrm>
        </p:grpSpPr>
        <p:sp>
          <p:nvSpPr>
            <p:cNvPr id="2824" name="Google Shape;2824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9" name="Google Shape;2829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830" name="Google Shape;2830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2" name="Google Shape;2832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3" name="Google Shape;2833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34" name="Google Shape;2834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6" name="Google Shape;2836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8" name="Google Shape;2838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39" name="Google Shape;2839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1" name="Google Shape;2841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2" name="Google Shape;2842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43" name="Google Shape;2843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5" name="Google Shape;2845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6" name="Google Shape;2856;p41"/>
          <p:cNvGrpSpPr/>
          <p:nvPr/>
        </p:nvGrpSpPr>
        <p:grpSpPr>
          <a:xfrm>
            <a:off x="6692900" y="1511300"/>
            <a:ext cx="377825" cy="576262"/>
            <a:chOff x="4140" y="429"/>
            <a:chExt cx="1425" cy="2396"/>
          </a:xfrm>
        </p:grpSpPr>
        <p:sp>
          <p:nvSpPr>
            <p:cNvPr id="2857" name="Google Shape;2857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2" name="Google Shape;2862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863" name="Google Shape;2863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5" name="Google Shape;2865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6" name="Google Shape;2866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67" name="Google Shape;2867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9" name="Google Shape;2869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1" name="Google Shape;2871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72" name="Google Shape;2872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4" name="Google Shape;2874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5" name="Google Shape;2875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76" name="Google Shape;2876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8" name="Google Shape;2878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9" name="Google Shape;2889;p41"/>
          <p:cNvGrpSpPr/>
          <p:nvPr/>
        </p:nvGrpSpPr>
        <p:grpSpPr>
          <a:xfrm>
            <a:off x="7302500" y="1663700"/>
            <a:ext cx="377825" cy="576262"/>
            <a:chOff x="4140" y="429"/>
            <a:chExt cx="1425" cy="2396"/>
          </a:xfrm>
        </p:grpSpPr>
        <p:sp>
          <p:nvSpPr>
            <p:cNvPr id="2890" name="Google Shape;2890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5" name="Google Shape;2895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896" name="Google Shape;2896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98" name="Google Shape;2898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9" name="Google Shape;2899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900" name="Google Shape;2900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2" name="Google Shape;2902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4" name="Google Shape;2904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905" name="Google Shape;2905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7" name="Google Shape;2907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8" name="Google Shape;2908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909" name="Google Shape;2909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1" name="Google Shape;2911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2" name="Google Shape;2922;p41"/>
          <p:cNvGrpSpPr/>
          <p:nvPr/>
        </p:nvGrpSpPr>
        <p:grpSpPr>
          <a:xfrm>
            <a:off x="7631112" y="2609850"/>
            <a:ext cx="377825" cy="576262"/>
            <a:chOff x="4140" y="429"/>
            <a:chExt cx="1425" cy="2396"/>
          </a:xfrm>
        </p:grpSpPr>
        <p:sp>
          <p:nvSpPr>
            <p:cNvPr id="2923" name="Google Shape;2923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8" name="Google Shape;2928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929" name="Google Shape;2929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1" name="Google Shape;2931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2" name="Google Shape;2932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933" name="Google Shape;2933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5" name="Google Shape;2935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7" name="Google Shape;2937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938" name="Google Shape;2938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0" name="Google Shape;2940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1" name="Google Shape;2941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942" name="Google Shape;2942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4" name="Google Shape;2944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5" name="Google Shape;2955;p41"/>
          <p:cNvGrpSpPr/>
          <p:nvPr/>
        </p:nvGrpSpPr>
        <p:grpSpPr>
          <a:xfrm>
            <a:off x="6891337" y="5027612"/>
            <a:ext cx="377825" cy="576262"/>
            <a:chOff x="4140" y="429"/>
            <a:chExt cx="1425" cy="2396"/>
          </a:xfrm>
        </p:grpSpPr>
        <p:sp>
          <p:nvSpPr>
            <p:cNvPr id="2956" name="Google Shape;2956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41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41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1" name="Google Shape;2961;p4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962" name="Google Shape;2962;p4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4" name="Google Shape;2964;p41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5" name="Google Shape;2965;p4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966" name="Google Shape;2966;p4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4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8" name="Google Shape;2968;p41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41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0" name="Google Shape;2970;p4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971" name="Google Shape;2971;p4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p4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3" name="Google Shape;2973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4" name="Google Shape;2974;p4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975" name="Google Shape;2975;p4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4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7" name="Google Shape;2977;p41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41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994" name="Google Shape;2994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995" name="Google Shape;29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Google Shape;2996;p42"/>
          <p:cNvSpPr txBox="1"/>
          <p:nvPr>
            <p:ph idx="4294967295"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Caching example: </a:t>
            </a:r>
            <a:r>
              <a:rPr b="0" i="0" lang="en-US" sz="3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install local cache</a:t>
            </a: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2997" name="Google Shape;2997;p42"/>
          <p:cNvSpPr txBox="1"/>
          <p:nvPr>
            <p:ph idx="4294967295" type="body"/>
          </p:nvPr>
        </p:nvSpPr>
        <p:spPr>
          <a:xfrm>
            <a:off x="509587" y="1200150"/>
            <a:ext cx="4459287" cy="188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Calculating access link utilization, delay with cache: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suppose cache hit rate is 0.4</a:t>
            </a:r>
            <a:endParaRPr/>
          </a:p>
          <a:p>
            <a:pPr indent="-233362" lvl="1" marL="576262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40% requests satisfied at cache, 60% requests satisfied at origin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</p:txBody>
      </p:sp>
      <p:sp>
        <p:nvSpPr>
          <p:cNvPr id="2998" name="Google Shape;2998;p42"/>
          <p:cNvSpPr txBox="1"/>
          <p:nvPr/>
        </p:nvSpPr>
        <p:spPr>
          <a:xfrm>
            <a:off x="7802562" y="1824037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999" name="Google Shape;2999;p42"/>
          <p:cNvCxnSpPr/>
          <p:nvPr/>
        </p:nvCxnSpPr>
        <p:spPr>
          <a:xfrm>
            <a:off x="6697662" y="3467100"/>
            <a:ext cx="0" cy="1062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00" name="Google Shape;3000;p42"/>
          <p:cNvSpPr txBox="1"/>
          <p:nvPr/>
        </p:nvSpPr>
        <p:spPr>
          <a:xfrm>
            <a:off x="6699250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sp>
        <p:nvSpPr>
          <p:cNvPr id="3001" name="Google Shape;3001;p42"/>
          <p:cNvSpPr txBox="1"/>
          <p:nvPr/>
        </p:nvSpPr>
        <p:spPr>
          <a:xfrm>
            <a:off x="506412" y="3057525"/>
            <a:ext cx="498157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link utilization: </a:t>
            </a:r>
            <a:endParaRPr/>
          </a:p>
          <a:p>
            <a:pPr indent="-285750" lvl="1" marL="6286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60% of requests use access link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rate to browsers 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 access link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= 0.6*1.50 Mbps = .9 Mbps </a:t>
            </a:r>
            <a:endParaRPr/>
          </a:p>
          <a:p>
            <a:pPr indent="-285750" lvl="1" marL="6286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utilization = 0.9/1.54 = .58</a:t>
            </a:r>
            <a:endParaRPr/>
          </a:p>
        </p:txBody>
      </p:sp>
      <p:sp>
        <p:nvSpPr>
          <p:cNvPr id="3002" name="Google Shape;3002;p42"/>
          <p:cNvSpPr txBox="1"/>
          <p:nvPr/>
        </p:nvSpPr>
        <p:spPr>
          <a:xfrm>
            <a:off x="538162" y="4768850"/>
            <a:ext cx="4541837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total delay</a:t>
            </a:r>
            <a:endParaRPr/>
          </a:p>
          <a:p>
            <a:pPr indent="-233362" lvl="1" marL="57626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0.6 * (delay from origin servers) +0.4 * (delay when satisfied at cache)</a:t>
            </a:r>
            <a:endParaRPr/>
          </a:p>
          <a:p>
            <a:pPr indent="-233362" lvl="1" marL="57626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0.6 (2.01) + 0.4 (~msecs) = ~ 1.2 secs</a:t>
            </a:r>
            <a:endParaRPr/>
          </a:p>
          <a:p>
            <a:pPr indent="-233362" lvl="1" marL="57626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less than with 154 Mbps link (and cheaper too!)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</p:txBody>
      </p:sp>
      <p:cxnSp>
        <p:nvCxnSpPr>
          <p:cNvPr id="3003" name="Google Shape;3003;p42"/>
          <p:cNvCxnSpPr/>
          <p:nvPr/>
        </p:nvCxnSpPr>
        <p:spPr>
          <a:xfrm>
            <a:off x="5373687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4" name="Google Shape;3004;p42"/>
          <p:cNvCxnSpPr/>
          <p:nvPr/>
        </p:nvCxnSpPr>
        <p:spPr>
          <a:xfrm>
            <a:off x="6183312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5" name="Google Shape;3005;p42"/>
          <p:cNvCxnSpPr/>
          <p:nvPr/>
        </p:nvCxnSpPr>
        <p:spPr>
          <a:xfrm flipH="1">
            <a:off x="6811962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6" name="Google Shape;3006;p42"/>
          <p:cNvCxnSpPr/>
          <p:nvPr/>
        </p:nvCxnSpPr>
        <p:spPr>
          <a:xfrm flipH="1">
            <a:off x="7269162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7" name="Google Shape;3007;p42"/>
          <p:cNvCxnSpPr/>
          <p:nvPr/>
        </p:nvCxnSpPr>
        <p:spPr>
          <a:xfrm rot="10800000">
            <a:off x="7431087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08" name="Google Shape;3008;p42"/>
          <p:cNvSpPr/>
          <p:nvPr/>
        </p:nvSpPr>
        <p:spPr>
          <a:xfrm>
            <a:off x="5457825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2"/>
          <p:cNvSpPr txBox="1"/>
          <p:nvPr/>
        </p:nvSpPr>
        <p:spPr>
          <a:xfrm>
            <a:off x="6164262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grpSp>
        <p:nvGrpSpPr>
          <p:cNvPr id="3010" name="Google Shape;3010;p42"/>
          <p:cNvGrpSpPr/>
          <p:nvPr/>
        </p:nvGrpSpPr>
        <p:grpSpPr>
          <a:xfrm>
            <a:off x="6281737" y="3165475"/>
            <a:ext cx="881062" cy="307975"/>
            <a:chOff x="2356" y="1300"/>
            <a:chExt cx="555" cy="194"/>
          </a:xfrm>
        </p:grpSpPr>
        <p:sp>
          <p:nvSpPr>
            <p:cNvPr id="3011" name="Google Shape;3011;p42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42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4" name="Google Shape;3014;p4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15" name="Google Shape;3015;p4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4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17" name="Google Shape;3017;p42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8" name="Google Shape;3018;p42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19" name="Google Shape;3019;p42"/>
          <p:cNvGrpSpPr/>
          <p:nvPr/>
        </p:nvGrpSpPr>
        <p:grpSpPr>
          <a:xfrm>
            <a:off x="5026025" y="1957387"/>
            <a:ext cx="377825" cy="576262"/>
            <a:chOff x="4140" y="429"/>
            <a:chExt cx="1425" cy="2396"/>
          </a:xfrm>
        </p:grpSpPr>
        <p:sp>
          <p:nvSpPr>
            <p:cNvPr id="3020" name="Google Shape;3020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5" name="Google Shape;3025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26" name="Google Shape;3026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8" name="Google Shape;3028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9" name="Google Shape;3029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30" name="Google Shape;3030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2" name="Google Shape;3032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4" name="Google Shape;3034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035" name="Google Shape;3035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7" name="Google Shape;3037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8" name="Google Shape;3038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039" name="Google Shape;3039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1" name="Google Shape;3041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2" name="Google Shape;3052;p42"/>
          <p:cNvGrpSpPr/>
          <p:nvPr/>
        </p:nvGrpSpPr>
        <p:grpSpPr>
          <a:xfrm>
            <a:off x="5940425" y="1479550"/>
            <a:ext cx="377825" cy="576262"/>
            <a:chOff x="4140" y="429"/>
            <a:chExt cx="1425" cy="2396"/>
          </a:xfrm>
        </p:grpSpPr>
        <p:sp>
          <p:nvSpPr>
            <p:cNvPr id="3053" name="Google Shape;3053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8" name="Google Shape;3058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59" name="Google Shape;3059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1" name="Google Shape;3061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2" name="Google Shape;3062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63" name="Google Shape;3063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5" name="Google Shape;3065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7" name="Google Shape;3067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068" name="Google Shape;3068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0" name="Google Shape;3070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1" name="Google Shape;3071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072" name="Google Shape;3072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4" name="Google Shape;3074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5" name="Google Shape;3085;p42"/>
          <p:cNvGrpSpPr/>
          <p:nvPr/>
        </p:nvGrpSpPr>
        <p:grpSpPr>
          <a:xfrm>
            <a:off x="6692900" y="1511300"/>
            <a:ext cx="377825" cy="576262"/>
            <a:chOff x="4140" y="429"/>
            <a:chExt cx="1425" cy="2396"/>
          </a:xfrm>
        </p:grpSpPr>
        <p:sp>
          <p:nvSpPr>
            <p:cNvPr id="3086" name="Google Shape;3086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1" name="Google Shape;3091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92" name="Google Shape;3092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4" name="Google Shape;3094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5" name="Google Shape;3095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96" name="Google Shape;3096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8" name="Google Shape;3098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0" name="Google Shape;3100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101" name="Google Shape;3101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3" name="Google Shape;3103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4" name="Google Shape;3104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105" name="Google Shape;3105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7" name="Google Shape;3107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8" name="Google Shape;3118;p42"/>
          <p:cNvGrpSpPr/>
          <p:nvPr/>
        </p:nvGrpSpPr>
        <p:grpSpPr>
          <a:xfrm>
            <a:off x="7302500" y="1663700"/>
            <a:ext cx="377825" cy="576262"/>
            <a:chOff x="4140" y="429"/>
            <a:chExt cx="1425" cy="2396"/>
          </a:xfrm>
        </p:grpSpPr>
        <p:sp>
          <p:nvSpPr>
            <p:cNvPr id="3119" name="Google Shape;3119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4" name="Google Shape;3124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125" name="Google Shape;3125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27" name="Google Shape;3127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8" name="Google Shape;3128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129" name="Google Shape;3129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1" name="Google Shape;3131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3" name="Google Shape;3133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134" name="Google Shape;3134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6" name="Google Shape;3136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7" name="Google Shape;3137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138" name="Google Shape;3138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0" name="Google Shape;3140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1" name="Google Shape;3151;p42"/>
          <p:cNvGrpSpPr/>
          <p:nvPr/>
        </p:nvGrpSpPr>
        <p:grpSpPr>
          <a:xfrm>
            <a:off x="7631112" y="2609850"/>
            <a:ext cx="377825" cy="576262"/>
            <a:chOff x="4140" y="429"/>
            <a:chExt cx="1425" cy="2396"/>
          </a:xfrm>
        </p:grpSpPr>
        <p:sp>
          <p:nvSpPr>
            <p:cNvPr id="3152" name="Google Shape;3152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7" name="Google Shape;3157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158" name="Google Shape;3158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0" name="Google Shape;3160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1" name="Google Shape;3161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162" name="Google Shape;3162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4" name="Google Shape;3164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6" name="Google Shape;3166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167" name="Google Shape;3167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9" name="Google Shape;3169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0" name="Google Shape;3170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171" name="Google Shape;3171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3" name="Google Shape;3173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4" name="Google Shape;3184;p42"/>
          <p:cNvSpPr/>
          <p:nvPr/>
        </p:nvSpPr>
        <p:spPr>
          <a:xfrm>
            <a:off x="5038725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5" name="Google Shape;3185;p42"/>
          <p:cNvCxnSpPr/>
          <p:nvPr/>
        </p:nvCxnSpPr>
        <p:spPr>
          <a:xfrm flipH="1">
            <a:off x="5487987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6" name="Google Shape;3186;p42"/>
          <p:cNvCxnSpPr/>
          <p:nvPr/>
        </p:nvCxnSpPr>
        <p:spPr>
          <a:xfrm flipH="1">
            <a:off x="5997575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7" name="Google Shape;3187;p42"/>
          <p:cNvCxnSpPr/>
          <p:nvPr/>
        </p:nvCxnSpPr>
        <p:spPr>
          <a:xfrm flipH="1">
            <a:off x="6535737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8" name="Google Shape;3188;p42"/>
          <p:cNvCxnSpPr/>
          <p:nvPr/>
        </p:nvCxnSpPr>
        <p:spPr>
          <a:xfrm>
            <a:off x="6902450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89" name="Google Shape;3189;p42"/>
          <p:cNvSpPr txBox="1"/>
          <p:nvPr/>
        </p:nvSpPr>
        <p:spPr>
          <a:xfrm>
            <a:off x="5065712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3190" name="Google Shape;3190;p42"/>
          <p:cNvSpPr txBox="1"/>
          <p:nvPr/>
        </p:nvSpPr>
        <p:spPr>
          <a:xfrm>
            <a:off x="7073900" y="4660900"/>
            <a:ext cx="1290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/>
          </a:p>
        </p:txBody>
      </p:sp>
      <p:grpSp>
        <p:nvGrpSpPr>
          <p:cNvPr id="3191" name="Google Shape;3191;p42"/>
          <p:cNvGrpSpPr/>
          <p:nvPr/>
        </p:nvGrpSpPr>
        <p:grpSpPr>
          <a:xfrm>
            <a:off x="6261100" y="4460875"/>
            <a:ext cx="881062" cy="307975"/>
            <a:chOff x="2356" y="1300"/>
            <a:chExt cx="555" cy="194"/>
          </a:xfrm>
        </p:grpSpPr>
        <p:sp>
          <p:nvSpPr>
            <p:cNvPr id="3192" name="Google Shape;3192;p42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42"/>
            <p:cNvSpPr txBox="1"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42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5" name="Google Shape;3195;p4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196" name="Google Shape;3196;p4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4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98" name="Google Shape;3198;p42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9" name="Google Shape;3199;p42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00" name="Google Shape;3200;p42"/>
          <p:cNvGrpSpPr/>
          <p:nvPr/>
        </p:nvGrpSpPr>
        <p:grpSpPr>
          <a:xfrm>
            <a:off x="5175250" y="5070475"/>
            <a:ext cx="525462" cy="557212"/>
            <a:chOff x="-44" y="1473"/>
            <a:chExt cx="981" cy="1105"/>
          </a:xfrm>
        </p:grpSpPr>
        <p:pic>
          <p:nvPicPr>
            <p:cNvPr descr="desktop_computer_stylized_medium" id="3201" name="Google Shape;3201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2" name="Google Shape;3202;p4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3" name="Google Shape;3203;p42"/>
          <p:cNvGrpSpPr/>
          <p:nvPr/>
        </p:nvGrpSpPr>
        <p:grpSpPr>
          <a:xfrm>
            <a:off x="5686425" y="5092700"/>
            <a:ext cx="525462" cy="557212"/>
            <a:chOff x="-44" y="1473"/>
            <a:chExt cx="981" cy="1105"/>
          </a:xfrm>
        </p:grpSpPr>
        <p:pic>
          <p:nvPicPr>
            <p:cNvPr descr="desktop_computer_stylized_medium" id="3204" name="Google Shape;3204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5" name="Google Shape;3205;p4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6" name="Google Shape;3206;p42"/>
          <p:cNvGrpSpPr/>
          <p:nvPr/>
        </p:nvGrpSpPr>
        <p:grpSpPr>
          <a:xfrm>
            <a:off x="6210300" y="5081587"/>
            <a:ext cx="525462" cy="557212"/>
            <a:chOff x="-44" y="1473"/>
            <a:chExt cx="981" cy="1105"/>
          </a:xfrm>
        </p:grpSpPr>
        <p:pic>
          <p:nvPicPr>
            <p:cNvPr descr="desktop_computer_stylized_medium" id="3207" name="Google Shape;320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8" name="Google Shape;3208;p4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9" name="Google Shape;3209;p42"/>
          <p:cNvGrpSpPr/>
          <p:nvPr/>
        </p:nvGrpSpPr>
        <p:grpSpPr>
          <a:xfrm>
            <a:off x="6826250" y="4941887"/>
            <a:ext cx="1860550" cy="809625"/>
            <a:chOff x="4217" y="3611"/>
            <a:chExt cx="1172" cy="510"/>
          </a:xfrm>
        </p:grpSpPr>
        <p:sp>
          <p:nvSpPr>
            <p:cNvPr id="3210" name="Google Shape;3210;p42"/>
            <p:cNvSpPr txBox="1"/>
            <p:nvPr/>
          </p:nvSpPr>
          <p:spPr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42"/>
            <p:cNvSpPr txBox="1"/>
            <p:nvPr/>
          </p:nvSpPr>
          <p:spPr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local web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cache</a:t>
              </a:r>
              <a:endParaRPr/>
            </a:p>
          </p:txBody>
        </p:sp>
      </p:grpSp>
      <p:grpSp>
        <p:nvGrpSpPr>
          <p:cNvPr id="3212" name="Google Shape;3212;p42"/>
          <p:cNvGrpSpPr/>
          <p:nvPr/>
        </p:nvGrpSpPr>
        <p:grpSpPr>
          <a:xfrm>
            <a:off x="6891337" y="5027612"/>
            <a:ext cx="377825" cy="576262"/>
            <a:chOff x="4140" y="429"/>
            <a:chExt cx="1425" cy="2396"/>
          </a:xfrm>
        </p:grpSpPr>
        <p:sp>
          <p:nvSpPr>
            <p:cNvPr id="3213" name="Google Shape;3213;p4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42"/>
            <p:cNvSpPr txBox="1"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4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4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42"/>
            <p:cNvSpPr txBox="1"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8" name="Google Shape;3218;p4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219" name="Google Shape;3219;p4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4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1" name="Google Shape;3221;p42"/>
            <p:cNvSpPr txBox="1"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2" name="Google Shape;3222;p4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223" name="Google Shape;3223;p4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4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5" name="Google Shape;3225;p42"/>
            <p:cNvSpPr txBox="1"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42"/>
            <p:cNvSpPr txBox="1"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7" name="Google Shape;3227;p4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228" name="Google Shape;3228;p4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4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0" name="Google Shape;3230;p4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1" name="Google Shape;3231;p4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232" name="Google Shape;3232;p4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4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4" name="Google Shape;3234;p42"/>
            <p:cNvSpPr txBox="1"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4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4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4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4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4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4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4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42"/>
            <p:cNvSpPr txBox="1"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251" name="Google Shape;3251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52" name="Google Shape;3252;p43"/>
          <p:cNvSpPr txBox="1"/>
          <p:nvPr>
            <p:ph type="title"/>
          </p:nvPr>
        </p:nvSpPr>
        <p:spPr>
          <a:xfrm>
            <a:off x="287337" y="193675"/>
            <a:ext cx="79629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Conditional GET </a:t>
            </a:r>
            <a:endParaRPr/>
          </a:p>
        </p:txBody>
      </p:sp>
      <p:sp>
        <p:nvSpPr>
          <p:cNvPr id="3253" name="Google Shape;3253;p43"/>
          <p:cNvSpPr txBox="1"/>
          <p:nvPr>
            <p:ph idx="1" type="body"/>
          </p:nvPr>
        </p:nvSpPr>
        <p:spPr>
          <a:xfrm>
            <a:off x="268287" y="1403350"/>
            <a:ext cx="3743325" cy="513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don’t send object if cache has up-to-date cached version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object transmission delay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lower link utilization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0"/>
                </a:solidFill>
                <a:latin typeface="Gill Sans"/>
                <a:ea typeface="Gill Sans"/>
                <a:cs typeface="Gill Sans"/>
                <a:sym typeface="Gill Sans"/>
              </a:rPr>
              <a:t>cache:</a:t>
            </a:r>
            <a:r>
              <a:rPr b="0" i="0" lang="en-US" sz="2400" u="none">
                <a:solidFill>
                  <a:srgbClr val="00009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specify date of cached copy in HTTP request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If-modified-since: &lt;date&gt;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0"/>
                </a:solidFill>
                <a:latin typeface="Gill Sans"/>
                <a:ea typeface="Gill Sans"/>
                <a:cs typeface="Gill Sans"/>
                <a:sym typeface="Gill Sans"/>
              </a:rPr>
              <a:t>server:</a:t>
            </a:r>
            <a:r>
              <a:rPr b="0" i="0" lang="en-US" sz="2400" u="none">
                <a:solidFill>
                  <a:srgbClr val="00009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response contains no object if cached copy is up-to-date: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HTTP/1.0 304 Not Modified</a:t>
            </a:r>
            <a:endParaRPr/>
          </a:p>
        </p:txBody>
      </p:sp>
      <p:cxnSp>
        <p:nvCxnSpPr>
          <p:cNvPr id="3254" name="Google Shape;3254;p43"/>
          <p:cNvCxnSpPr/>
          <p:nvPr/>
        </p:nvCxnSpPr>
        <p:spPr>
          <a:xfrm>
            <a:off x="4521200" y="211455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55" name="Google Shape;3255;p43"/>
          <p:cNvSpPr txBox="1"/>
          <p:nvPr/>
        </p:nvSpPr>
        <p:spPr>
          <a:xfrm>
            <a:off x="4827587" y="1998662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/>
          </a:p>
        </p:txBody>
      </p:sp>
      <p:cxnSp>
        <p:nvCxnSpPr>
          <p:cNvPr id="3256" name="Google Shape;3256;p43"/>
          <p:cNvCxnSpPr/>
          <p:nvPr/>
        </p:nvCxnSpPr>
        <p:spPr>
          <a:xfrm flipH="1">
            <a:off x="4540250" y="286067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257" name="Google Shape;3257;p43"/>
          <p:cNvGrpSpPr/>
          <p:nvPr/>
        </p:nvGrpSpPr>
        <p:grpSpPr>
          <a:xfrm>
            <a:off x="4808537" y="2854325"/>
            <a:ext cx="2643187" cy="865187"/>
            <a:chOff x="2698" y="2036"/>
            <a:chExt cx="1665" cy="545"/>
          </a:xfrm>
        </p:grpSpPr>
        <p:sp>
          <p:nvSpPr>
            <p:cNvPr id="3258" name="Google Shape;3258;p43"/>
            <p:cNvSpPr txBox="1"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43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HTTP/1.0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 Not Modified</a:t>
              </a:r>
              <a:endParaRPr/>
            </a:p>
          </p:txBody>
        </p:sp>
      </p:grpSp>
      <p:sp>
        <p:nvSpPr>
          <p:cNvPr id="3260" name="Google Shape;3260;p43"/>
          <p:cNvSpPr txBox="1"/>
          <p:nvPr/>
        </p:nvSpPr>
        <p:spPr>
          <a:xfrm>
            <a:off x="7905750" y="2149475"/>
            <a:ext cx="10477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cxnSp>
        <p:nvCxnSpPr>
          <p:cNvPr id="3261" name="Google Shape;3261;p43"/>
          <p:cNvCxnSpPr/>
          <p:nvPr/>
        </p:nvCxnSpPr>
        <p:spPr>
          <a:xfrm>
            <a:off x="4278312" y="4079875"/>
            <a:ext cx="39052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2" name="Google Shape;3262;p43"/>
          <p:cNvCxnSpPr/>
          <p:nvPr/>
        </p:nvCxnSpPr>
        <p:spPr>
          <a:xfrm>
            <a:off x="4587875" y="4678362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63" name="Google Shape;3263;p43"/>
          <p:cNvSpPr txBox="1"/>
          <p:nvPr/>
        </p:nvSpPr>
        <p:spPr>
          <a:xfrm>
            <a:off x="4832350" y="4562475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/>
          </a:p>
        </p:txBody>
      </p:sp>
      <p:cxnSp>
        <p:nvCxnSpPr>
          <p:cNvPr id="3264" name="Google Shape;3264;p43"/>
          <p:cNvCxnSpPr/>
          <p:nvPr/>
        </p:nvCxnSpPr>
        <p:spPr>
          <a:xfrm flipH="1">
            <a:off x="4606925" y="545782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65" name="Google Shape;3265;p43"/>
          <p:cNvSpPr txBox="1"/>
          <p:nvPr/>
        </p:nvSpPr>
        <p:spPr>
          <a:xfrm>
            <a:off x="4851400" y="5402262"/>
            <a:ext cx="2643187" cy="925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HTTP/1.0 200 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&lt;data&gt;</a:t>
            </a:r>
            <a:endParaRPr/>
          </a:p>
        </p:txBody>
      </p:sp>
      <p:sp>
        <p:nvSpPr>
          <p:cNvPr id="3266" name="Google Shape;3266;p43"/>
          <p:cNvSpPr txBox="1"/>
          <p:nvPr/>
        </p:nvSpPr>
        <p:spPr>
          <a:xfrm>
            <a:off x="7985125" y="4808537"/>
            <a:ext cx="1047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3267" name="Google Shape;3267;p43"/>
          <p:cNvSpPr txBox="1"/>
          <p:nvPr/>
        </p:nvSpPr>
        <p:spPr>
          <a:xfrm>
            <a:off x="3797300" y="1062037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268" name="Google Shape;3268;p43"/>
          <p:cNvSpPr txBox="1"/>
          <p:nvPr/>
        </p:nvSpPr>
        <p:spPr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descr="underline_base" id="3269" name="Google Shape;32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762000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0" name="Google Shape;3270;p43"/>
          <p:cNvGrpSpPr/>
          <p:nvPr/>
        </p:nvGrpSpPr>
        <p:grpSpPr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3271" name="Google Shape;3271;p4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43"/>
            <p:cNvSpPr txBox="1"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4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4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43"/>
            <p:cNvSpPr txBox="1"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6" name="Google Shape;3276;p43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3277" name="Google Shape;3277;p43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43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9" name="Google Shape;3279;p43"/>
            <p:cNvSpPr txBox="1"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0" name="Google Shape;3280;p43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3281" name="Google Shape;3281;p43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43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3" name="Google Shape;3283;p43"/>
            <p:cNvSpPr txBox="1"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43"/>
            <p:cNvSpPr txBox="1"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5" name="Google Shape;3285;p43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3286" name="Google Shape;3286;p43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43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8" name="Google Shape;3288;p4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9" name="Google Shape;3289;p43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3290" name="Google Shape;3290;p43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43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2" name="Google Shape;3292;p43"/>
            <p:cNvSpPr txBox="1"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4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4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43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4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43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43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43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43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43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43"/>
            <p:cNvSpPr txBox="1"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3" name="Google Shape;3303;p43"/>
          <p:cNvGrpSpPr/>
          <p:nvPr/>
        </p:nvGrpSpPr>
        <p:grpSpPr>
          <a:xfrm>
            <a:off x="4373562" y="1022350"/>
            <a:ext cx="742950" cy="742950"/>
            <a:chOff x="-44" y="1473"/>
            <a:chExt cx="981" cy="1105"/>
          </a:xfrm>
        </p:grpSpPr>
        <p:pic>
          <p:nvPicPr>
            <p:cNvPr descr="desktop_computer_stylized_medium" id="3304" name="Google Shape;3304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5" name="Google Shape;3305;p4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311" name="Google Shape;3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683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12" name="Google Shape;3312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313" name="Google Shape;3313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4" name="Google Shape;3314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outline</a:t>
            </a:r>
            <a:endParaRPr/>
          </a:p>
        </p:txBody>
      </p:sp>
      <p:sp>
        <p:nvSpPr>
          <p:cNvPr id="3315" name="Google Shape;3315;p44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2.1 principles of network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2.2 Web and HTTP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2.3 electronic mail</a:t>
            </a:r>
            <a:endParaRPr/>
          </a:p>
          <a:p>
            <a:pPr indent="-287337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SMTP, POP3, IMAP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2.4 DNS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6" name="Google Shape;3316;p44"/>
          <p:cNvSpPr txBox="1"/>
          <p:nvPr>
            <p:ph idx="1" type="body"/>
          </p:nvPr>
        </p:nvSpPr>
        <p:spPr>
          <a:xfrm>
            <a:off x="4673600" y="1600200"/>
            <a:ext cx="38766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2.5 P2P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2.6 video streaming and content distribution networks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2.7 socket programming with UDP and TCP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323" name="Google Shape;3323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24" name="Google Shape;3324;p45"/>
          <p:cNvSpPr txBox="1"/>
          <p:nvPr>
            <p:ph type="title"/>
          </p:nvPr>
        </p:nvSpPr>
        <p:spPr>
          <a:xfrm>
            <a:off x="466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Electronic mail</a:t>
            </a:r>
            <a:endParaRPr/>
          </a:p>
        </p:txBody>
      </p:sp>
      <p:sp>
        <p:nvSpPr>
          <p:cNvPr id="3325" name="Google Shape;3325;p45"/>
          <p:cNvSpPr txBox="1"/>
          <p:nvPr>
            <p:ph idx="1" type="body"/>
          </p:nvPr>
        </p:nvSpPr>
        <p:spPr>
          <a:xfrm>
            <a:off x="544512" y="1366837"/>
            <a:ext cx="39338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Three major components:</a:t>
            </a: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 agents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mail servers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simple mail transfer protocol: SMTP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2440"/>
              </a:spcBef>
              <a:spcAft>
                <a:spcPts val="0"/>
              </a:spcAft>
              <a:buSzPts val="3200"/>
              <a:buNone/>
            </a:pPr>
            <a:r>
              <a:rPr b="0" i="1" lang="en-US" sz="3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User Agent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a.k.a. “mail reader”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composing, editing, reading mail messages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 Outlook, Thunderbird, iPhone mail client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outgoing, incoming messages stored on server</a:t>
            </a:r>
            <a:endParaRPr/>
          </a:p>
        </p:txBody>
      </p:sp>
      <p:sp>
        <p:nvSpPr>
          <p:cNvPr id="3326" name="Google Shape;3326;p45"/>
          <p:cNvSpPr txBox="1"/>
          <p:nvPr/>
        </p:nvSpPr>
        <p:spPr>
          <a:xfrm>
            <a:off x="6962775" y="628650"/>
            <a:ext cx="1828800" cy="981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7" name="Google Shape;3327;p45"/>
          <p:cNvGrpSpPr/>
          <p:nvPr/>
        </p:nvGrpSpPr>
        <p:grpSpPr>
          <a:xfrm>
            <a:off x="7059612" y="576262"/>
            <a:ext cx="1736725" cy="955675"/>
            <a:chOff x="4458" y="3335"/>
            <a:chExt cx="1094" cy="602"/>
          </a:xfrm>
        </p:grpSpPr>
        <p:sp>
          <p:nvSpPr>
            <p:cNvPr id="3328" name="Google Shape;3328;p45"/>
            <p:cNvSpPr txBox="1"/>
            <p:nvPr/>
          </p:nvSpPr>
          <p:spPr>
            <a:xfrm>
              <a:off x="4680" y="3725"/>
              <a:ext cx="84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mailbox</a:t>
              </a:r>
              <a:endParaRPr/>
            </a:p>
          </p:txBody>
        </p:sp>
        <p:grpSp>
          <p:nvGrpSpPr>
            <p:cNvPr id="3329" name="Google Shape;3329;p45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3330" name="Google Shape;3330;p45"/>
              <p:cNvSpPr txBox="1"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1" name="Google Shape;3331;p45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2" name="Google Shape;3332;p45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3" name="Google Shape;3333;p45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4" name="Google Shape;3334;p45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5" name="Google Shape;3335;p45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6" name="Google Shape;3336;p45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7" name="Google Shape;3337;p45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338" name="Google Shape;3338;p45"/>
            <p:cNvSpPr txBox="1"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45"/>
            <p:cNvSpPr txBox="1"/>
            <p:nvPr/>
          </p:nvSpPr>
          <p:spPr>
            <a:xfrm>
              <a:off x="4526" y="3335"/>
              <a:ext cx="102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 queue</a:t>
              </a:r>
              <a:endParaRPr/>
            </a:p>
          </p:txBody>
        </p:sp>
      </p:grpSp>
      <p:pic>
        <p:nvPicPr>
          <p:cNvPr descr="underline_base" id="3340" name="Google Shape;33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947737"/>
            <a:ext cx="3194050" cy="19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p45"/>
          <p:cNvGrpSpPr/>
          <p:nvPr/>
        </p:nvGrpSpPr>
        <p:grpSpPr>
          <a:xfrm>
            <a:off x="4662487" y="1406525"/>
            <a:ext cx="4318000" cy="5118100"/>
            <a:chOff x="2937" y="886"/>
            <a:chExt cx="2720" cy="3224"/>
          </a:xfrm>
        </p:grpSpPr>
        <p:grpSp>
          <p:nvGrpSpPr>
            <p:cNvPr id="3342" name="Google Shape;3342;p45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3343" name="Google Shape;3343;p4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45"/>
              <p:cNvSpPr txBox="1"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4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p45"/>
              <p:cNvSpPr txBox="1"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48" name="Google Shape;3348;p45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3349" name="Google Shape;3349;p45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Google Shape;3350;p45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51" name="Google Shape;3351;p45"/>
              <p:cNvSpPr txBox="1"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2" name="Google Shape;3352;p45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3353" name="Google Shape;3353;p45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4" name="Google Shape;3354;p45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55" name="Google Shape;3355;p45"/>
              <p:cNvSpPr txBox="1"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p45"/>
              <p:cNvSpPr txBox="1"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7" name="Google Shape;3357;p45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3358" name="Google Shape;3358;p45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9" name="Google Shape;3359;p45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60" name="Google Shape;3360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61" name="Google Shape;3361;p45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3362" name="Google Shape;3362;p45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3" name="Google Shape;3363;p45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64" name="Google Shape;3364;p45"/>
              <p:cNvSpPr txBox="1"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5" name="Google Shape;3365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7" name="Google Shape;3367;p45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45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45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p45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p45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p45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p45"/>
              <p:cNvSpPr txBox="1"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5" name="Google Shape;3375;p45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376" name="Google Shape;3376;p4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Google Shape;3377;p45"/>
              <p:cNvSpPr txBox="1"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4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45"/>
              <p:cNvSpPr txBox="1"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1" name="Google Shape;3381;p45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3382" name="Google Shape;3382;p45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3" name="Google Shape;3383;p45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84" name="Google Shape;3384;p45"/>
              <p:cNvSpPr txBox="1"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5" name="Google Shape;3385;p45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3386" name="Google Shape;3386;p45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7" name="Google Shape;3387;p45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88" name="Google Shape;3388;p45"/>
              <p:cNvSpPr txBox="1"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45"/>
              <p:cNvSpPr txBox="1"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90" name="Google Shape;3390;p45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3391" name="Google Shape;3391;p45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2" name="Google Shape;3392;p45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93" name="Google Shape;3393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94" name="Google Shape;3394;p45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3395" name="Google Shape;3395;p45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6" name="Google Shape;3396;p45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97" name="Google Shape;3397;p45"/>
              <p:cNvSpPr txBox="1"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45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45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45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45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45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45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45"/>
              <p:cNvSpPr txBox="1"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8" name="Google Shape;3408;p45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409" name="Google Shape;3409;p4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45"/>
              <p:cNvSpPr txBox="1"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4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45"/>
              <p:cNvSpPr txBox="1"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4" name="Google Shape;3414;p45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3415" name="Google Shape;3415;p45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6" name="Google Shape;3416;p45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17" name="Google Shape;3417;p45"/>
              <p:cNvSpPr txBox="1"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8" name="Google Shape;3418;p45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3419" name="Google Shape;3419;p45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0" name="Google Shape;3420;p45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21" name="Google Shape;3421;p45"/>
              <p:cNvSpPr txBox="1"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45"/>
              <p:cNvSpPr txBox="1"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23" name="Google Shape;3423;p45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3424" name="Google Shape;3424;p45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5" name="Google Shape;3425;p45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26" name="Google Shape;3426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27" name="Google Shape;3427;p45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3428" name="Google Shape;3428;p45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9" name="Google Shape;3429;p45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30" name="Google Shape;3430;p45"/>
              <p:cNvSpPr txBox="1"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45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45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45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45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45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45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45"/>
              <p:cNvSpPr txBox="1"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41" name="Google Shape;3441;p45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3442" name="Google Shape;3442;p45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443" name="Google Shape;3443;p45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45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3445" name="Google Shape;3445;p45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6" name="Google Shape;3446;p45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7" name="Google Shape;3447;p45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8" name="Google Shape;3448;p45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9" name="Google Shape;3449;p45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50" name="Google Shape;3450;p45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51" name="Google Shape;3451;p45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52" name="Google Shape;3452;p45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53" name="Google Shape;3453;p45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45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45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45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45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8" name="Google Shape;3458;p45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459" name="Google Shape;3459;p45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45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3461" name="Google Shape;3461;p45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62" name="Google Shape;3462;p45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3" name="Google Shape;3463;p45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4" name="Google Shape;3464;p45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5" name="Google Shape;3465;p45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6" name="Google Shape;3466;p45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7" name="Google Shape;3467;p45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8" name="Google Shape;3468;p45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69" name="Google Shape;3469;p45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45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45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45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45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4" name="Google Shape;3474;p45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3475" name="Google Shape;3475;p45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45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3477" name="Google Shape;3477;p45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78" name="Google Shape;3478;p45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9" name="Google Shape;3479;p45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0" name="Google Shape;3480;p45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1" name="Google Shape;3481;p45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2" name="Google Shape;3482;p45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3" name="Google Shape;3483;p45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4" name="Google Shape;3484;p45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85" name="Google Shape;3485;p45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45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45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45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45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90" name="Google Shape;3490;p45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3491" name="Google Shape;3491;p45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3492" name="Google Shape;3492;p45"/>
            <p:cNvGrpSpPr/>
            <p:nvPr/>
          </p:nvGrpSpPr>
          <p:grpSpPr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3493" name="Google Shape;3493;p45"/>
              <p:cNvSpPr txBox="1"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45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SMTP</a:t>
                </a:r>
                <a:endParaRPr/>
              </a:p>
            </p:txBody>
          </p:sp>
        </p:grpSp>
        <p:grpSp>
          <p:nvGrpSpPr>
            <p:cNvPr id="3495" name="Google Shape;3495;p45"/>
            <p:cNvGrpSpPr/>
            <p:nvPr/>
          </p:nvGrpSpPr>
          <p:grpSpPr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3496" name="Google Shape;3496;p45"/>
              <p:cNvSpPr txBox="1"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45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SMTP</a:t>
                </a:r>
                <a:endParaRPr/>
              </a:p>
            </p:txBody>
          </p:sp>
        </p:grpSp>
        <p:grpSp>
          <p:nvGrpSpPr>
            <p:cNvPr id="3498" name="Google Shape;3498;p45"/>
            <p:cNvGrpSpPr/>
            <p:nvPr/>
          </p:nvGrpSpPr>
          <p:grpSpPr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3499" name="Google Shape;3499;p45"/>
              <p:cNvSpPr txBox="1"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45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SMTP</a:t>
                </a:r>
                <a:endParaRPr/>
              </a:p>
            </p:txBody>
          </p:sp>
        </p:grpSp>
        <p:grpSp>
          <p:nvGrpSpPr>
            <p:cNvPr id="3501" name="Google Shape;3501;p45"/>
            <p:cNvGrpSpPr/>
            <p:nvPr/>
          </p:nvGrpSpPr>
          <p:grpSpPr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3502" name="Google Shape;3502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03" name="Google Shape;3503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04" name="Google Shape;3504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05" name="Google Shape;3505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3507" name="Google Shape;3507;p45"/>
            <p:cNvGrpSpPr/>
            <p:nvPr/>
          </p:nvGrpSpPr>
          <p:grpSpPr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3508" name="Google Shape;3508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09" name="Google Shape;3509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10" name="Google Shape;3510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11" name="Google Shape;3511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3513" name="Google Shape;3513;p45"/>
            <p:cNvGrpSpPr/>
            <p:nvPr/>
          </p:nvGrpSpPr>
          <p:grpSpPr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3514" name="Google Shape;3514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15" name="Google Shape;3515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16" name="Google Shape;3516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17" name="Google Shape;3517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3519" name="Google Shape;3519;p45"/>
            <p:cNvGrpSpPr/>
            <p:nvPr/>
          </p:nvGrpSpPr>
          <p:grpSpPr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3520" name="Google Shape;3520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21" name="Google Shape;3521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22" name="Google Shape;3522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23" name="Google Shape;3523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3525" name="Google Shape;3525;p45"/>
            <p:cNvGrpSpPr/>
            <p:nvPr/>
          </p:nvGrpSpPr>
          <p:grpSpPr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3526" name="Google Shape;3526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27" name="Google Shape;3527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28" name="Google Shape;3528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29" name="Google Shape;3529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3531" name="Google Shape;3531;p45"/>
            <p:cNvGrpSpPr/>
            <p:nvPr/>
          </p:nvGrpSpPr>
          <p:grpSpPr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3532" name="Google Shape;3532;p4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33" name="Google Shape;3533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34" name="Google Shape;3534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000099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35" name="Google Shape;3535;p45"/>
              <p:cNvSpPr txBox="1"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45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543" name="Google Shape;3543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44" name="Google Shape;3544;p46"/>
          <p:cNvSpPr txBox="1"/>
          <p:nvPr>
            <p:ph type="title"/>
          </p:nvPr>
        </p:nvSpPr>
        <p:spPr>
          <a:xfrm>
            <a:off x="376237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Electronic mail: mail servers</a:t>
            </a:r>
            <a:endParaRPr/>
          </a:p>
        </p:txBody>
      </p:sp>
      <p:sp>
        <p:nvSpPr>
          <p:cNvPr id="3545" name="Google Shape;3545;p46"/>
          <p:cNvSpPr txBox="1"/>
          <p:nvPr>
            <p:ph idx="1" type="body"/>
          </p:nvPr>
        </p:nvSpPr>
        <p:spPr>
          <a:xfrm>
            <a:off x="457200" y="1398587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mail servers: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mailbox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contains incoming messages for user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 queue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outgoing (to be sent) mail messages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SMTP protocol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between mail servers to send email messages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client: sending mail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“server”: receiving mail server</a:t>
            </a:r>
            <a:endParaRPr/>
          </a:p>
        </p:txBody>
      </p:sp>
      <p:pic>
        <p:nvPicPr>
          <p:cNvPr descr="underline_base" id="3546" name="Google Shape;35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87" y="882650"/>
            <a:ext cx="5942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7" name="Google Shape;3547;p46"/>
          <p:cNvGrpSpPr/>
          <p:nvPr/>
        </p:nvGrpSpPr>
        <p:grpSpPr>
          <a:xfrm>
            <a:off x="6899275" y="2787650"/>
            <a:ext cx="477837" cy="715962"/>
            <a:chOff x="4140" y="429"/>
            <a:chExt cx="1425" cy="2396"/>
          </a:xfrm>
        </p:grpSpPr>
        <p:sp>
          <p:nvSpPr>
            <p:cNvPr id="3548" name="Google Shape;3548;p4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46"/>
            <p:cNvSpPr txBox="1"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4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4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46"/>
            <p:cNvSpPr txBox="1"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3" name="Google Shape;3553;p46"/>
            <p:cNvGrpSpPr/>
            <p:nvPr/>
          </p:nvGrpSpPr>
          <p:grpSpPr>
            <a:xfrm>
              <a:off x="4751" y="668"/>
              <a:ext cx="578" cy="144"/>
              <a:chOff x="616" y="2568"/>
              <a:chExt cx="721" cy="138"/>
            </a:xfrm>
          </p:grpSpPr>
          <p:sp>
            <p:nvSpPr>
              <p:cNvPr id="3554" name="Google Shape;3554;p46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46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6" name="Google Shape;3556;p46"/>
            <p:cNvSpPr txBox="1"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7" name="Google Shape;3557;p46"/>
            <p:cNvGrpSpPr/>
            <p:nvPr/>
          </p:nvGrpSpPr>
          <p:grpSpPr>
            <a:xfrm>
              <a:off x="4746" y="992"/>
              <a:ext cx="583" cy="138"/>
              <a:chOff x="613" y="2566"/>
              <a:chExt cx="727" cy="143"/>
            </a:xfrm>
          </p:grpSpPr>
          <p:sp>
            <p:nvSpPr>
              <p:cNvPr id="3558" name="Google Shape;3558;p46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9" name="Google Shape;3559;p46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0" name="Google Shape;3560;p46"/>
            <p:cNvSpPr txBox="1"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46"/>
            <p:cNvSpPr txBox="1"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2" name="Google Shape;3562;p46"/>
            <p:cNvGrpSpPr/>
            <p:nvPr/>
          </p:nvGrpSpPr>
          <p:grpSpPr>
            <a:xfrm>
              <a:off x="4737" y="1629"/>
              <a:ext cx="582" cy="149"/>
              <a:chOff x="616" y="2570"/>
              <a:chExt cx="725" cy="137"/>
            </a:xfrm>
          </p:grpSpPr>
          <p:sp>
            <p:nvSpPr>
              <p:cNvPr id="3563" name="Google Shape;3563;p46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4" name="Google Shape;3564;p46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5" name="Google Shape;3565;p4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6" name="Google Shape;3566;p46"/>
            <p:cNvGrpSpPr/>
            <p:nvPr/>
          </p:nvGrpSpPr>
          <p:grpSpPr>
            <a:xfrm>
              <a:off x="4751" y="1327"/>
              <a:ext cx="564" cy="138"/>
              <a:chOff x="629" y="2568"/>
              <a:chExt cx="702" cy="138"/>
            </a:xfrm>
          </p:grpSpPr>
          <p:sp>
            <p:nvSpPr>
              <p:cNvPr id="3567" name="Google Shape;3567;p46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8" name="Google Shape;3568;p46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9" name="Google Shape;3569;p46"/>
            <p:cNvSpPr txBox="1"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4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4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46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4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46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46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46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46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46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46"/>
            <p:cNvSpPr txBox="1"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0" name="Google Shape;3580;p46"/>
          <p:cNvGrpSpPr/>
          <p:nvPr/>
        </p:nvGrpSpPr>
        <p:grpSpPr>
          <a:xfrm>
            <a:off x="4906962" y="4181475"/>
            <a:ext cx="477837" cy="715962"/>
            <a:chOff x="4140" y="429"/>
            <a:chExt cx="1425" cy="2396"/>
          </a:xfrm>
        </p:grpSpPr>
        <p:sp>
          <p:nvSpPr>
            <p:cNvPr id="3581" name="Google Shape;3581;p4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46"/>
            <p:cNvSpPr txBox="1"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4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4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6"/>
            <p:cNvSpPr txBox="1"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6" name="Google Shape;3586;p46"/>
            <p:cNvGrpSpPr/>
            <p:nvPr/>
          </p:nvGrpSpPr>
          <p:grpSpPr>
            <a:xfrm>
              <a:off x="4751" y="668"/>
              <a:ext cx="578" cy="144"/>
              <a:chOff x="616" y="2568"/>
              <a:chExt cx="721" cy="138"/>
            </a:xfrm>
          </p:grpSpPr>
          <p:sp>
            <p:nvSpPr>
              <p:cNvPr id="3587" name="Google Shape;3587;p46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8" name="Google Shape;3588;p46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9" name="Google Shape;3589;p46"/>
            <p:cNvSpPr txBox="1"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0" name="Google Shape;3590;p46"/>
            <p:cNvGrpSpPr/>
            <p:nvPr/>
          </p:nvGrpSpPr>
          <p:grpSpPr>
            <a:xfrm>
              <a:off x="4746" y="992"/>
              <a:ext cx="583" cy="138"/>
              <a:chOff x="613" y="2566"/>
              <a:chExt cx="727" cy="143"/>
            </a:xfrm>
          </p:grpSpPr>
          <p:sp>
            <p:nvSpPr>
              <p:cNvPr id="3591" name="Google Shape;3591;p46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2" name="Google Shape;3592;p46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3" name="Google Shape;3593;p46"/>
            <p:cNvSpPr txBox="1"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46"/>
            <p:cNvSpPr txBox="1"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5" name="Google Shape;3595;p46"/>
            <p:cNvGrpSpPr/>
            <p:nvPr/>
          </p:nvGrpSpPr>
          <p:grpSpPr>
            <a:xfrm>
              <a:off x="4737" y="1629"/>
              <a:ext cx="582" cy="149"/>
              <a:chOff x="616" y="2570"/>
              <a:chExt cx="725" cy="137"/>
            </a:xfrm>
          </p:grpSpPr>
          <p:sp>
            <p:nvSpPr>
              <p:cNvPr id="3596" name="Google Shape;3596;p46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7" name="Google Shape;3597;p46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8" name="Google Shape;3598;p4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9" name="Google Shape;3599;p46"/>
            <p:cNvGrpSpPr/>
            <p:nvPr/>
          </p:nvGrpSpPr>
          <p:grpSpPr>
            <a:xfrm>
              <a:off x="4751" y="1327"/>
              <a:ext cx="564" cy="138"/>
              <a:chOff x="629" y="2568"/>
              <a:chExt cx="702" cy="138"/>
            </a:xfrm>
          </p:grpSpPr>
          <p:sp>
            <p:nvSpPr>
              <p:cNvPr id="3600" name="Google Shape;3600;p46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1" name="Google Shape;3601;p46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02" name="Google Shape;3602;p46"/>
            <p:cNvSpPr txBox="1"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4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4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46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4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46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46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46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46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46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46"/>
            <p:cNvSpPr txBox="1"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3" name="Google Shape;3613;p46"/>
          <p:cNvGrpSpPr/>
          <p:nvPr/>
        </p:nvGrpSpPr>
        <p:grpSpPr>
          <a:xfrm>
            <a:off x="4929187" y="1839912"/>
            <a:ext cx="477837" cy="715962"/>
            <a:chOff x="4140" y="429"/>
            <a:chExt cx="1425" cy="2396"/>
          </a:xfrm>
        </p:grpSpPr>
        <p:sp>
          <p:nvSpPr>
            <p:cNvPr id="3614" name="Google Shape;3614;p4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46"/>
            <p:cNvSpPr txBox="1"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4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4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46"/>
            <p:cNvSpPr txBox="1"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9" name="Google Shape;3619;p46"/>
            <p:cNvGrpSpPr/>
            <p:nvPr/>
          </p:nvGrpSpPr>
          <p:grpSpPr>
            <a:xfrm>
              <a:off x="4751" y="668"/>
              <a:ext cx="578" cy="144"/>
              <a:chOff x="616" y="2568"/>
              <a:chExt cx="721" cy="138"/>
            </a:xfrm>
          </p:grpSpPr>
          <p:sp>
            <p:nvSpPr>
              <p:cNvPr id="3620" name="Google Shape;3620;p46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46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2" name="Google Shape;3622;p46"/>
            <p:cNvSpPr txBox="1"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3" name="Google Shape;3623;p46"/>
            <p:cNvGrpSpPr/>
            <p:nvPr/>
          </p:nvGrpSpPr>
          <p:grpSpPr>
            <a:xfrm>
              <a:off x="4746" y="992"/>
              <a:ext cx="583" cy="138"/>
              <a:chOff x="613" y="2566"/>
              <a:chExt cx="727" cy="143"/>
            </a:xfrm>
          </p:grpSpPr>
          <p:sp>
            <p:nvSpPr>
              <p:cNvPr id="3624" name="Google Shape;3624;p46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5" name="Google Shape;3625;p46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6" name="Google Shape;3626;p46"/>
            <p:cNvSpPr txBox="1"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46"/>
            <p:cNvSpPr txBox="1"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8" name="Google Shape;3628;p46"/>
            <p:cNvGrpSpPr/>
            <p:nvPr/>
          </p:nvGrpSpPr>
          <p:grpSpPr>
            <a:xfrm>
              <a:off x="4737" y="1629"/>
              <a:ext cx="582" cy="149"/>
              <a:chOff x="616" y="2570"/>
              <a:chExt cx="725" cy="137"/>
            </a:xfrm>
          </p:grpSpPr>
          <p:sp>
            <p:nvSpPr>
              <p:cNvPr id="3629" name="Google Shape;3629;p46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0" name="Google Shape;3630;p46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1" name="Google Shape;3631;p4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2" name="Google Shape;3632;p46"/>
            <p:cNvGrpSpPr/>
            <p:nvPr/>
          </p:nvGrpSpPr>
          <p:grpSpPr>
            <a:xfrm>
              <a:off x="4751" y="1327"/>
              <a:ext cx="564" cy="138"/>
              <a:chOff x="629" y="2568"/>
              <a:chExt cx="702" cy="138"/>
            </a:xfrm>
          </p:grpSpPr>
          <p:sp>
            <p:nvSpPr>
              <p:cNvPr id="3633" name="Google Shape;3633;p46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4" name="Google Shape;3634;p46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5" name="Google Shape;3635;p46"/>
            <p:cNvSpPr txBox="1"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4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4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46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4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46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46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46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46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46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46"/>
            <p:cNvSpPr txBox="1"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46" name="Google Shape;3646;p46"/>
          <p:cNvCxnSpPr/>
          <p:nvPr/>
        </p:nvCxnSpPr>
        <p:spPr>
          <a:xfrm>
            <a:off x="5927725" y="2606675"/>
            <a:ext cx="1123950" cy="7905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3647" name="Google Shape;3647;p46"/>
          <p:cNvGrpSpPr/>
          <p:nvPr/>
        </p:nvGrpSpPr>
        <p:grpSpPr>
          <a:xfrm>
            <a:off x="7089775" y="2986087"/>
            <a:ext cx="809625" cy="1049337"/>
            <a:chOff x="4296" y="2627"/>
            <a:chExt cx="510" cy="661"/>
          </a:xfrm>
        </p:grpSpPr>
        <p:sp>
          <p:nvSpPr>
            <p:cNvPr id="3648" name="Google Shape;3648;p46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4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3650" name="Google Shape;3650;p46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1" name="Google Shape;3651;p4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2" name="Google Shape;3652;p4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3" name="Google Shape;3653;p4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4" name="Google Shape;3654;p4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5" name="Google Shape;3655;p4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6" name="Google Shape;3656;p4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7" name="Google Shape;3657;p4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58" name="Google Shape;3658;p46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46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46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46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46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3" name="Google Shape;3663;p46"/>
          <p:cNvGrpSpPr/>
          <p:nvPr/>
        </p:nvGrpSpPr>
        <p:grpSpPr>
          <a:xfrm>
            <a:off x="5089525" y="4386262"/>
            <a:ext cx="809625" cy="1049337"/>
            <a:chOff x="4296" y="2627"/>
            <a:chExt cx="510" cy="661"/>
          </a:xfrm>
        </p:grpSpPr>
        <p:sp>
          <p:nvSpPr>
            <p:cNvPr id="3664" name="Google Shape;3664;p46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4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3666" name="Google Shape;3666;p46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7" name="Google Shape;3667;p4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8" name="Google Shape;3668;p4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9" name="Google Shape;3669;p4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0" name="Google Shape;3670;p4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1" name="Google Shape;3671;p4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2" name="Google Shape;3672;p4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3" name="Google Shape;3673;p4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74" name="Google Shape;3674;p46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46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46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46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46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46"/>
          <p:cNvGrpSpPr/>
          <p:nvPr/>
        </p:nvGrpSpPr>
        <p:grpSpPr>
          <a:xfrm>
            <a:off x="5089525" y="2138362"/>
            <a:ext cx="809625" cy="1049337"/>
            <a:chOff x="4296" y="2627"/>
            <a:chExt cx="510" cy="661"/>
          </a:xfrm>
        </p:grpSpPr>
        <p:sp>
          <p:nvSpPr>
            <p:cNvPr id="3680" name="Google Shape;3680;p46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4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3682" name="Google Shape;3682;p46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3" name="Google Shape;3683;p4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4" name="Google Shape;3684;p4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5" name="Google Shape;3685;p4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6" name="Google Shape;3686;p4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7" name="Google Shape;3687;p4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8" name="Google Shape;3688;p4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9" name="Google Shape;3689;p4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90" name="Google Shape;3690;p46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46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46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46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46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95" name="Google Shape;3695;p46"/>
          <p:cNvCxnSpPr/>
          <p:nvPr/>
        </p:nvCxnSpPr>
        <p:spPr>
          <a:xfrm flipH="1" rot="10800000">
            <a:off x="5927725" y="3730625"/>
            <a:ext cx="1123950" cy="10858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696" name="Google Shape;3696;p46"/>
          <p:cNvCxnSpPr/>
          <p:nvPr/>
        </p:nvCxnSpPr>
        <p:spPr>
          <a:xfrm rot="10800000">
            <a:off x="5184775" y="3206750"/>
            <a:ext cx="0" cy="12477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3697" name="Google Shape;3697;p46"/>
          <p:cNvGrpSpPr/>
          <p:nvPr/>
        </p:nvGrpSpPr>
        <p:grpSpPr>
          <a:xfrm>
            <a:off x="6024562" y="4024312"/>
            <a:ext cx="1031875" cy="457200"/>
            <a:chOff x="3745" y="2537"/>
            <a:chExt cx="650" cy="288"/>
          </a:xfrm>
        </p:grpSpPr>
        <p:sp>
          <p:nvSpPr>
            <p:cNvPr id="3698" name="Google Shape;3698;p46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46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SMTP</a:t>
              </a:r>
              <a:endParaRPr/>
            </a:p>
          </p:txBody>
        </p:sp>
      </p:grpSp>
      <p:grpSp>
        <p:nvGrpSpPr>
          <p:cNvPr id="3700" name="Google Shape;3700;p46"/>
          <p:cNvGrpSpPr/>
          <p:nvPr/>
        </p:nvGrpSpPr>
        <p:grpSpPr>
          <a:xfrm>
            <a:off x="5986462" y="2767012"/>
            <a:ext cx="1031875" cy="457200"/>
            <a:chOff x="3745" y="2537"/>
            <a:chExt cx="650" cy="288"/>
          </a:xfrm>
        </p:grpSpPr>
        <p:sp>
          <p:nvSpPr>
            <p:cNvPr id="3701" name="Google Shape;3701;p46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46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SMTP</a:t>
              </a:r>
              <a:endParaRPr/>
            </a:p>
          </p:txBody>
        </p:sp>
      </p:grpSp>
      <p:grpSp>
        <p:nvGrpSpPr>
          <p:cNvPr id="3703" name="Google Shape;3703;p46"/>
          <p:cNvGrpSpPr/>
          <p:nvPr/>
        </p:nvGrpSpPr>
        <p:grpSpPr>
          <a:xfrm>
            <a:off x="4662487" y="3481387"/>
            <a:ext cx="1031875" cy="457200"/>
            <a:chOff x="3745" y="2537"/>
            <a:chExt cx="650" cy="288"/>
          </a:xfrm>
        </p:grpSpPr>
        <p:sp>
          <p:nvSpPr>
            <p:cNvPr id="3704" name="Google Shape;3704;p46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46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SMTP</a:t>
              </a:r>
              <a:endParaRPr/>
            </a:p>
          </p:txBody>
        </p:sp>
      </p:grpSp>
      <p:grpSp>
        <p:nvGrpSpPr>
          <p:cNvPr id="3706" name="Google Shape;3706;p46"/>
          <p:cNvGrpSpPr/>
          <p:nvPr/>
        </p:nvGrpSpPr>
        <p:grpSpPr>
          <a:xfrm>
            <a:off x="5694362" y="1406525"/>
            <a:ext cx="912812" cy="1054100"/>
            <a:chOff x="3574" y="550"/>
            <a:chExt cx="575" cy="664"/>
          </a:xfrm>
        </p:grpSpPr>
        <p:grpSp>
          <p:nvGrpSpPr>
            <p:cNvPr id="3707" name="Google Shape;3707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08" name="Google Shape;3708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9" name="Google Shape;3709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0" name="Google Shape;3710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12" name="Google Shape;3712;p46"/>
          <p:cNvGrpSpPr/>
          <p:nvPr/>
        </p:nvGrpSpPr>
        <p:grpSpPr>
          <a:xfrm>
            <a:off x="7731125" y="2222500"/>
            <a:ext cx="912812" cy="1054100"/>
            <a:chOff x="3574" y="550"/>
            <a:chExt cx="575" cy="664"/>
          </a:xfrm>
        </p:grpSpPr>
        <p:grpSp>
          <p:nvGrpSpPr>
            <p:cNvPr id="3713" name="Google Shape;3713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14" name="Google Shape;3714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15" name="Google Shape;3715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6" name="Google Shape;3716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18" name="Google Shape;3718;p46"/>
          <p:cNvGrpSpPr/>
          <p:nvPr/>
        </p:nvGrpSpPr>
        <p:grpSpPr>
          <a:xfrm>
            <a:off x="8067675" y="2984500"/>
            <a:ext cx="912812" cy="1054100"/>
            <a:chOff x="3574" y="550"/>
            <a:chExt cx="575" cy="664"/>
          </a:xfrm>
        </p:grpSpPr>
        <p:grpSp>
          <p:nvGrpSpPr>
            <p:cNvPr id="3719" name="Google Shape;3719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20" name="Google Shape;3720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1" name="Google Shape;3721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2" name="Google Shape;3722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24" name="Google Shape;3724;p46"/>
          <p:cNvGrpSpPr/>
          <p:nvPr/>
        </p:nvGrpSpPr>
        <p:grpSpPr>
          <a:xfrm>
            <a:off x="7935912" y="4032250"/>
            <a:ext cx="912812" cy="1054100"/>
            <a:chOff x="3574" y="550"/>
            <a:chExt cx="575" cy="664"/>
          </a:xfrm>
        </p:grpSpPr>
        <p:grpSp>
          <p:nvGrpSpPr>
            <p:cNvPr id="3725" name="Google Shape;3725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26" name="Google Shape;3726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7" name="Google Shape;3727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8" name="Google Shape;3728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30" name="Google Shape;3730;p46"/>
          <p:cNvGrpSpPr/>
          <p:nvPr/>
        </p:nvGrpSpPr>
        <p:grpSpPr>
          <a:xfrm>
            <a:off x="5324475" y="5470525"/>
            <a:ext cx="912812" cy="1054100"/>
            <a:chOff x="3574" y="550"/>
            <a:chExt cx="575" cy="664"/>
          </a:xfrm>
        </p:grpSpPr>
        <p:grpSp>
          <p:nvGrpSpPr>
            <p:cNvPr id="3731" name="Google Shape;3731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32" name="Google Shape;3732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3" name="Google Shape;3733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4" name="Google Shape;3734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36" name="Google Shape;3736;p46"/>
          <p:cNvGrpSpPr/>
          <p:nvPr/>
        </p:nvGrpSpPr>
        <p:grpSpPr>
          <a:xfrm>
            <a:off x="6053137" y="4851400"/>
            <a:ext cx="912812" cy="1054100"/>
            <a:chOff x="3574" y="550"/>
            <a:chExt cx="575" cy="664"/>
          </a:xfrm>
        </p:grpSpPr>
        <p:grpSp>
          <p:nvGrpSpPr>
            <p:cNvPr id="3737" name="Google Shape;3737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38" name="Google Shape;3738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9" name="Google Shape;3739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40" name="Google Shape;3740;p46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4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748" name="Google Shape;3748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749" name="Google Shape;37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9429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50" name="Google Shape;3750;p47"/>
          <p:cNvSpPr txBox="1"/>
          <p:nvPr>
            <p:ph type="title"/>
          </p:nvPr>
        </p:nvSpPr>
        <p:spPr>
          <a:xfrm>
            <a:off x="466725" y="234950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Electronic Mail: SMTP </a:t>
            </a: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[RFC 2821]</a:t>
            </a:r>
            <a:endParaRPr/>
          </a:p>
        </p:txBody>
      </p:sp>
      <p:sp>
        <p:nvSpPr>
          <p:cNvPr id="3751" name="Google Shape;3751;p47"/>
          <p:cNvSpPr txBox="1"/>
          <p:nvPr>
            <p:ph idx="1" type="body"/>
          </p:nvPr>
        </p:nvSpPr>
        <p:spPr>
          <a:xfrm>
            <a:off x="588962" y="1422400"/>
            <a:ext cx="76295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uses TCP to reliably transfer email message from client to server, port 25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direct transfer: sending server to receiving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three phases of transfer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handshaking (greeting)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 of messages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closure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command/response interaction (like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2800" u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commands: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ASCII text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response: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status code and phrase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messages must be in 7-bit ASCI</a:t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97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758" name="Google Shape;3758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3759" name="Google Shape;3759;p48"/>
          <p:cNvGrpSpPr/>
          <p:nvPr/>
        </p:nvGrpSpPr>
        <p:grpSpPr>
          <a:xfrm>
            <a:off x="1143000" y="4881562"/>
            <a:ext cx="912812" cy="1054100"/>
            <a:chOff x="3574" y="550"/>
            <a:chExt cx="575" cy="664"/>
          </a:xfrm>
        </p:grpSpPr>
        <p:grpSp>
          <p:nvGrpSpPr>
            <p:cNvPr id="3760" name="Google Shape;3760;p48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61" name="Google Shape;3761;p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2" name="Google Shape;3762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3" name="Google Shape;3763;p48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48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3765" name="Google Shape;3765;p48"/>
          <p:cNvGrpSpPr/>
          <p:nvPr/>
        </p:nvGrpSpPr>
        <p:grpSpPr>
          <a:xfrm>
            <a:off x="4852987" y="4613275"/>
            <a:ext cx="511175" cy="693737"/>
            <a:chOff x="4140" y="429"/>
            <a:chExt cx="1425" cy="2396"/>
          </a:xfrm>
        </p:grpSpPr>
        <p:sp>
          <p:nvSpPr>
            <p:cNvPr id="3766" name="Google Shape;3766;p4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48"/>
            <p:cNvSpPr txBox="1"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4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4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48"/>
            <p:cNvSpPr txBox="1"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1" name="Google Shape;3771;p48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3772" name="Google Shape;3772;p48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3" name="Google Shape;3773;p48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4" name="Google Shape;3774;p48"/>
            <p:cNvSpPr txBox="1"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5" name="Google Shape;3775;p48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3776" name="Google Shape;3776;p48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7" name="Google Shape;3777;p48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8" name="Google Shape;3778;p48"/>
            <p:cNvSpPr txBox="1"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48"/>
            <p:cNvSpPr txBox="1"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0" name="Google Shape;3780;p48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3781" name="Google Shape;3781;p48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2" name="Google Shape;3782;p48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3" name="Google Shape;3783;p4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4" name="Google Shape;3784;p48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3785" name="Google Shape;3785;p48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786;p48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7" name="Google Shape;3787;p48"/>
            <p:cNvSpPr txBox="1"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4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4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48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4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4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48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48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48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48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48"/>
            <p:cNvSpPr txBox="1"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8" name="Google Shape;3798;p48"/>
          <p:cNvGrpSpPr/>
          <p:nvPr/>
        </p:nvGrpSpPr>
        <p:grpSpPr>
          <a:xfrm>
            <a:off x="2674937" y="4668837"/>
            <a:ext cx="511175" cy="693737"/>
            <a:chOff x="4140" y="429"/>
            <a:chExt cx="1425" cy="2396"/>
          </a:xfrm>
        </p:grpSpPr>
        <p:sp>
          <p:nvSpPr>
            <p:cNvPr id="3799" name="Google Shape;3799;p4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48"/>
            <p:cNvSpPr txBox="1"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4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4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48"/>
            <p:cNvSpPr txBox="1"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4" name="Google Shape;3804;p48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3805" name="Google Shape;3805;p48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6" name="Google Shape;3806;p48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7" name="Google Shape;3807;p48"/>
            <p:cNvSpPr txBox="1"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8" name="Google Shape;3808;p48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3809" name="Google Shape;3809;p48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48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1" name="Google Shape;3811;p48"/>
            <p:cNvSpPr txBox="1"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48"/>
            <p:cNvSpPr txBox="1"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3" name="Google Shape;3813;p48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3814" name="Google Shape;3814;p48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5" name="Google Shape;3815;p48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6" name="Google Shape;3816;p4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7" name="Google Shape;3817;p48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3818" name="Google Shape;3818;p48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9" name="Google Shape;3819;p48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0" name="Google Shape;3820;p48"/>
            <p:cNvSpPr txBox="1"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4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4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48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4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4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48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48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48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48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48"/>
            <p:cNvSpPr txBox="1"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3831" name="Google Shape;383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8016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8"/>
          <p:cNvSpPr txBox="1"/>
          <p:nvPr>
            <p:ph type="title"/>
          </p:nvPr>
        </p:nvSpPr>
        <p:spPr>
          <a:xfrm>
            <a:off x="444500" y="22225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Scenario: Alice sends message to Bob</a:t>
            </a:r>
            <a:endParaRPr/>
          </a:p>
        </p:txBody>
      </p:sp>
      <p:sp>
        <p:nvSpPr>
          <p:cNvPr id="3833" name="Google Shape;3833;p48"/>
          <p:cNvSpPr txBox="1"/>
          <p:nvPr>
            <p:ph idx="1" type="body"/>
          </p:nvPr>
        </p:nvSpPr>
        <p:spPr>
          <a:xfrm>
            <a:off x="533400" y="1371600"/>
            <a:ext cx="38100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Alice uses UA to compose message “to”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bob@someschool.edu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Alice’s UA sends message to her mail server; message placed in message queue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client side of SMTP opens TCP connection with Bob’s mail server</a:t>
            </a:r>
            <a:endParaRPr/>
          </a:p>
        </p:txBody>
      </p:sp>
      <p:sp>
        <p:nvSpPr>
          <p:cNvPr id="3834" name="Google Shape;3834;p48"/>
          <p:cNvSpPr txBox="1"/>
          <p:nvPr>
            <p:ph idx="1" type="body"/>
          </p:nvPr>
        </p:nvSpPr>
        <p:spPr>
          <a:xfrm>
            <a:off x="4508500" y="1335087"/>
            <a:ext cx="3810000" cy="326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SMTP client sends Alice’s message over the TCP connection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5) Bob’s mail server places the message in Bob’s mailbox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6) Bob invokes his user agent to read message</a:t>
            </a:r>
            <a:endParaRPr/>
          </a:p>
          <a:p>
            <a:pPr indent="-2032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835" name="Google Shape;3835;p48"/>
          <p:cNvGrpSpPr/>
          <p:nvPr/>
        </p:nvGrpSpPr>
        <p:grpSpPr>
          <a:xfrm>
            <a:off x="2808287" y="4956175"/>
            <a:ext cx="809625" cy="1049337"/>
            <a:chOff x="4296" y="2627"/>
            <a:chExt cx="510" cy="661"/>
          </a:xfrm>
        </p:grpSpPr>
        <p:sp>
          <p:nvSpPr>
            <p:cNvPr id="3836" name="Google Shape;3836;p48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48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3838" name="Google Shape;3838;p48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9" name="Google Shape;3839;p48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0" name="Google Shape;3840;p48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1" name="Google Shape;3841;p48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2" name="Google Shape;3842;p48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3" name="Google Shape;3843;p48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4" name="Google Shape;3844;p48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5" name="Google Shape;3845;p48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46" name="Google Shape;3846;p48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48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48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48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48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3851" name="Google Shape;385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225" y="51212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3852" name="Google Shape;385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3037" y="5026025"/>
            <a:ext cx="676275" cy="690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3" name="Google Shape;3853;p48"/>
          <p:cNvGrpSpPr/>
          <p:nvPr/>
        </p:nvGrpSpPr>
        <p:grpSpPr>
          <a:xfrm>
            <a:off x="4999037" y="4902200"/>
            <a:ext cx="809625" cy="1049337"/>
            <a:chOff x="4296" y="2627"/>
            <a:chExt cx="510" cy="661"/>
          </a:xfrm>
        </p:grpSpPr>
        <p:sp>
          <p:nvSpPr>
            <p:cNvPr id="3854" name="Google Shape;3854;p48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48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3856" name="Google Shape;3856;p48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7" name="Google Shape;3857;p48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8" name="Google Shape;3858;p48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9" name="Google Shape;3859;p48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0" name="Google Shape;3860;p48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1" name="Google Shape;3861;p48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2" name="Google Shape;3862;p48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3" name="Google Shape;3863;p48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64" name="Google Shape;3864;p48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48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48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48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48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69" name="Google Shape;3869;p48"/>
          <p:cNvCxnSpPr/>
          <p:nvPr/>
        </p:nvCxnSpPr>
        <p:spPr>
          <a:xfrm>
            <a:off x="1928812" y="5494337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0" name="Google Shape;3870;p48"/>
          <p:cNvCxnSpPr/>
          <p:nvPr/>
        </p:nvCxnSpPr>
        <p:spPr>
          <a:xfrm>
            <a:off x="3614737" y="5629275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1" name="Google Shape;3871;p48"/>
          <p:cNvCxnSpPr/>
          <p:nvPr/>
        </p:nvCxnSpPr>
        <p:spPr>
          <a:xfrm flipH="1" rot="10800000">
            <a:off x="5845175" y="5408612"/>
            <a:ext cx="1027112" cy="42703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72" name="Google Shape;3872;p48"/>
          <p:cNvSpPr/>
          <p:nvPr/>
        </p:nvSpPr>
        <p:spPr>
          <a:xfrm>
            <a:off x="1058862" y="49434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73" name="Google Shape;3873;p48"/>
          <p:cNvSpPr/>
          <p:nvPr/>
        </p:nvSpPr>
        <p:spPr>
          <a:xfrm>
            <a:off x="2168525" y="54387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4" name="Google Shape;3874;p48"/>
          <p:cNvSpPr/>
          <p:nvPr/>
        </p:nvSpPr>
        <p:spPr>
          <a:xfrm>
            <a:off x="3040062" y="55181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75" name="Google Shape;3875;p48"/>
          <p:cNvSpPr/>
          <p:nvPr/>
        </p:nvSpPr>
        <p:spPr>
          <a:xfrm>
            <a:off x="4151312" y="56038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76" name="Google Shape;3876;p48"/>
          <p:cNvSpPr/>
          <p:nvPr/>
        </p:nvSpPr>
        <p:spPr>
          <a:xfrm>
            <a:off x="5256212" y="5935662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877" name="Google Shape;3877;p48"/>
          <p:cNvSpPr/>
          <p:nvPr/>
        </p:nvSpPr>
        <p:spPr>
          <a:xfrm>
            <a:off x="6178550" y="55054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878" name="Google Shape;3878;p48"/>
          <p:cNvSpPr txBox="1"/>
          <p:nvPr/>
        </p:nvSpPr>
        <p:spPr>
          <a:xfrm>
            <a:off x="2324100" y="6069012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/>
          </a:p>
        </p:txBody>
      </p:sp>
      <p:sp>
        <p:nvSpPr>
          <p:cNvPr id="3879" name="Google Shape;3879;p48"/>
          <p:cNvSpPr txBox="1"/>
          <p:nvPr/>
        </p:nvSpPr>
        <p:spPr>
          <a:xfrm>
            <a:off x="4598987" y="6132512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/>
          </a:p>
        </p:txBody>
      </p:sp>
      <p:grpSp>
        <p:nvGrpSpPr>
          <p:cNvPr id="3880" name="Google Shape;3880;p48"/>
          <p:cNvGrpSpPr/>
          <p:nvPr/>
        </p:nvGrpSpPr>
        <p:grpSpPr>
          <a:xfrm>
            <a:off x="6672262" y="4808537"/>
            <a:ext cx="912812" cy="1054100"/>
            <a:chOff x="3574" y="550"/>
            <a:chExt cx="575" cy="664"/>
          </a:xfrm>
        </p:grpSpPr>
        <p:grpSp>
          <p:nvGrpSpPr>
            <p:cNvPr id="3881" name="Google Shape;3881;p48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882" name="Google Shape;3882;p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3" name="Google Shape;3883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4" name="Google Shape;3884;p48"/>
            <p:cNvSpPr txBox="1"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48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892" name="Google Shape;3892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893" name="Google Shape;38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5407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p49"/>
          <p:cNvSpPr txBox="1"/>
          <p:nvPr>
            <p:ph type="title"/>
          </p:nvPr>
        </p:nvSpPr>
        <p:spPr>
          <a:xfrm>
            <a:off x="533400" y="201612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Sample SMTP interaction</a:t>
            </a:r>
            <a:endParaRPr/>
          </a:p>
        </p:txBody>
      </p:sp>
      <p:sp>
        <p:nvSpPr>
          <p:cNvPr id="3895" name="Google Shape;3895;p49"/>
          <p:cNvSpPr txBox="1"/>
          <p:nvPr/>
        </p:nvSpPr>
        <p:spPr>
          <a:xfrm>
            <a:off x="0" y="1273175"/>
            <a:ext cx="887095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5124450" y="1257300"/>
            <a:ext cx="3540125" cy="4545012"/>
            <a:chOff x="3277" y="974"/>
            <a:chExt cx="2230" cy="2863"/>
          </a:xfrm>
        </p:grpSpPr>
        <p:sp>
          <p:nvSpPr>
            <p:cNvPr id="167" name="Google Shape;167;p5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5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69" name="Google Shape;169;p5"/>
              <p:cNvSpPr txBox="1"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5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5"/>
            <p:cNvCxnSpPr/>
            <p:nvPr/>
          </p:nvCxnSpPr>
          <p:spPr>
            <a:xfrm rot="-5400000">
              <a:off x="4942" y="3252"/>
              <a:ext cx="330" cy="88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 rot="10800000">
              <a:off x="5151" y="3225"/>
              <a:ext cx="0" cy="7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3843" y="3009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 rot="10800000">
              <a:off x="3680" y="3155"/>
              <a:ext cx="248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 flipH="1">
              <a:off x="3948" y="3208"/>
              <a:ext cx="96" cy="11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 rot="10800000">
              <a:off x="4144" y="3212"/>
              <a:ext cx="53" cy="11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98" y="3025"/>
              <a:ext cx="56" cy="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83" name="Google Shape;183;p5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184" name="Google Shape;18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85" name="Google Shape;185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" name="Google Shape;186;p5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5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05" name="Google Shape;205;p5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206" name="Google Shape;206;p5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1" name="Google Shape;221;p5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222" name="Google Shape;222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" name="Google Shape;223;p5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224" name="Google Shape;224;p5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5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 txBox="1"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8" name="Google Shape;228;p5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29" name="Google Shape;229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1" name="Google Shape;231;p5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3" name="Google Shape;233;p5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7" name="Google Shape;237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8" name="Google Shape;238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0" name="Google Shape;240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2" name="Google Shape;242;p5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" name="Google Shape;246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7" name="Google Shape;247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9" name="Google Shape;249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1" name="Google Shape;251;p5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5" name="Google Shape;255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" name="Google Shape;256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8" name="Google Shape;258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5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0" name="Google Shape;260;p5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" name="Google Shape;264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5" name="Google Shape;265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7" name="Google Shape;267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9" name="Google Shape;269;p5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4" name="Google Shape;274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6" name="Google Shape;276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78" name="Google Shape;278;p5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79" name="Google Shape;279;p5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80" name="Google Shape;280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3" name="Google Shape;283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4" name="Google Shape;284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6" name="Google Shape;286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8" name="Google Shape;288;p5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2" name="Google Shape;292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3" name="Google Shape;293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5" name="Google Shape;295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5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7" name="Google Shape;297;p5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8" name="Google Shape;298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2" name="Google Shape;302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4" name="Google Shape;304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6" name="Google Shape;306;p5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07" name="Google Shape;307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" name="Google Shape;310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1" name="Google Shape;311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3" name="Google Shape;313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5" name="Google Shape;315;p5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16" name="Google Shape;316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" name="Google Shape;319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" name="Google Shape;320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2" name="Google Shape;322;p5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24" name="Google Shape;324;p5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8" name="Google Shape;328;p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9" name="Google Shape;329;p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1" name="Google Shape;331;p5"/>
              <p:cNvCxnSpPr/>
              <p:nvPr/>
            </p:nvCxnSpPr>
            <p:spPr>
              <a:xfrm>
                <a:off x="4335" y="1503"/>
                <a:ext cx="0" cy="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>
                <a:off x="4578" y="1505"/>
                <a:ext cx="0" cy="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3" name="Google Shape;333;p5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34" name="Google Shape;334;p5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35" name="Google Shape;335;p5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5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47" name="Google Shape;347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8" name="Google Shape;348;p5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49" name="Google Shape;349;p5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50" name="Google Shape;350;p5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5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5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5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62" name="Google Shape;362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63" name="Google Shape;363;p5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64" name="Google Shape;364;p5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365" name="Google Shape;365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" name="Google Shape;366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5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368" name="Google Shape;368;p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9" name="Google Shape;369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" name="Google Shape;370;p5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371" name="Google Shape;371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" name="Google Shape;372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5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374" name="Google Shape;374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5" name="Google Shape;375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376" name="Google Shape;376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7" name="Google Shape;377;p5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378" name="Google Shape;378;p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79" name="Google Shape;379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0" name="Google Shape;380;p5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381" name="Google Shape;381;p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6" name="Google Shape;386;p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387" name="Google Shape;387;p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9" name="Google Shape;389;p5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0" name="Google Shape;390;p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391" name="Google Shape;391;p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3" name="Google Shape;393;p5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" name="Google Shape;395;p5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396" name="Google Shape;396;p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8" name="Google Shape;398;p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" name="Google Shape;399;p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00" name="Google Shape;400;p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Google Shape;402;p5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" name="Google Shape;413;p5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14" name="Google Shape;414;p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20" name="Google Shape;420;p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2" name="Google Shape;422;p5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3" name="Google Shape;423;p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24" name="Google Shape;424;p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6" name="Google Shape;426;p5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1" name="Google Shape;431;p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2" name="Google Shape;432;p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33" name="Google Shape;433;p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5" name="Google Shape;435;p5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5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30"/>
            </a:xfrm>
          </p:grpSpPr>
          <p:pic>
            <p:nvPicPr>
              <p:cNvPr descr="antenna_stylized" id="447" name="Google Shape;447;p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48" name="Google Shape;448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9" name="Google Shape;449;p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50" name="Google Shape;450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1" name="Google Shape;451;p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7" name="Google Shape;457;p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58" name="Google Shape;458;p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4" name="Google Shape;464;p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30"/>
            </a:xfrm>
          </p:grpSpPr>
          <p:pic>
            <p:nvPicPr>
              <p:cNvPr descr="antenna_stylized" id="471" name="Google Shape;471;p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72" name="Google Shape;472;p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74" name="Google Shape;474;p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5" name="Google Shape;475;p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1" name="Google Shape;481;p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8" name="Google Shape;488;p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5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30"/>
            </a:xfrm>
          </p:grpSpPr>
          <p:pic>
            <p:nvPicPr>
              <p:cNvPr descr="antenna_stylized" id="495" name="Google Shape;495;p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96" name="Google Shape;496;p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" name="Google Shape;497;p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98" name="Google Shape;498;p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5" name="Google Shape;505;p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06" name="Google Shape;506;p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2" name="Google Shape;512;p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5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519" name="Google Shape;519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0" name="Google Shape;520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5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30"/>
            </a:xfrm>
          </p:grpSpPr>
          <p:pic>
            <p:nvPicPr>
              <p:cNvPr descr="antenna_stylized" id="522" name="Google Shape;522;p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23" name="Google Shape;523;p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25" name="Google Shape;525;p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6" name="Google Shape;526;p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" name="Google Shape;532;p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9" name="Google Shape;539;p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45" name="Google Shape;545;p5"/>
          <p:cNvCxnSpPr/>
          <p:nvPr/>
        </p:nvCxnSpPr>
        <p:spPr>
          <a:xfrm>
            <a:off x="6850062" y="3786187"/>
            <a:ext cx="1290637" cy="5413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underline_base" id="546" name="Google Shape;546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17512" y="766762"/>
            <a:ext cx="5027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" name="Google Shape;547;p5"/>
          <p:cNvCxnSpPr/>
          <p:nvPr/>
        </p:nvCxnSpPr>
        <p:spPr>
          <a:xfrm>
            <a:off x="6945312" y="660400"/>
            <a:ext cx="1700212" cy="33861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48" name="Google Shape;548;p5"/>
          <p:cNvSpPr txBox="1"/>
          <p:nvPr>
            <p:ph idx="4294967295" type="title"/>
          </p:nvPr>
        </p:nvSpPr>
        <p:spPr>
          <a:xfrm>
            <a:off x="295275" y="0"/>
            <a:ext cx="83820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Creating a network app</a:t>
            </a:r>
            <a:endParaRPr/>
          </a:p>
        </p:txBody>
      </p:sp>
      <p:sp>
        <p:nvSpPr>
          <p:cNvPr id="549" name="Google Shape;549;p5"/>
          <p:cNvSpPr txBox="1"/>
          <p:nvPr>
            <p:ph idx="4294967295" type="body"/>
          </p:nvPr>
        </p:nvSpPr>
        <p:spPr>
          <a:xfrm>
            <a:off x="477837" y="1206500"/>
            <a:ext cx="430053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write programs that: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run on (different)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 systems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communicate over network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e.g., web server software communicates with browser software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22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 need to write software for network-core devices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network-core devices do not run user applications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applications on end systems  allows for rapid app development, propagation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0" name="Google Shape;550;p5"/>
          <p:cNvGrpSpPr/>
          <p:nvPr/>
        </p:nvGrpSpPr>
        <p:grpSpPr>
          <a:xfrm>
            <a:off x="5857875" y="503237"/>
            <a:ext cx="1044575" cy="965200"/>
            <a:chOff x="4047" y="420"/>
            <a:chExt cx="658" cy="608"/>
          </a:xfrm>
        </p:grpSpPr>
        <p:sp>
          <p:nvSpPr>
            <p:cNvPr id="551" name="Google Shape;551;p5"/>
            <p:cNvSpPr txBox="1"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 txBox="1"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 txBox="1"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55" name="Google Shape;555;p5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" name="Google Shape;556;p5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5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8" name="Google Shape;558;p5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5"/>
          <p:cNvGrpSpPr/>
          <p:nvPr/>
        </p:nvGrpSpPr>
        <p:grpSpPr>
          <a:xfrm>
            <a:off x="7956550" y="4087812"/>
            <a:ext cx="1044575" cy="965200"/>
            <a:chOff x="4047" y="420"/>
            <a:chExt cx="658" cy="608"/>
          </a:xfrm>
        </p:grpSpPr>
        <p:sp>
          <p:nvSpPr>
            <p:cNvPr id="560" name="Google Shape;560;p5"/>
            <p:cNvSpPr txBox="1"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 txBox="1"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 txBox="1"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64" name="Google Shape;564;p5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5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5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7" name="Google Shape;567;p5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5"/>
          <p:cNvGrpSpPr/>
          <p:nvPr/>
        </p:nvGrpSpPr>
        <p:grpSpPr>
          <a:xfrm>
            <a:off x="5815012" y="3651250"/>
            <a:ext cx="1044575" cy="965200"/>
            <a:chOff x="4047" y="420"/>
            <a:chExt cx="658" cy="608"/>
          </a:xfrm>
        </p:grpSpPr>
        <p:sp>
          <p:nvSpPr>
            <p:cNvPr id="569" name="Google Shape;569;p5"/>
            <p:cNvSpPr txBox="1"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 txBox="1"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 txBox="1"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73" name="Google Shape;573;p5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4" name="Google Shape;574;p5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" name="Google Shape;575;p5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6" name="Google Shape;576;p5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902" name="Google Shape;3902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903" name="Google Shape;390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03028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04" name="Google Shape;3904;p50"/>
          <p:cNvSpPr txBox="1"/>
          <p:nvPr>
            <p:ph type="title"/>
          </p:nvPr>
        </p:nvSpPr>
        <p:spPr>
          <a:xfrm>
            <a:off x="373062" y="414337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Try SMTP interaction for yourself:</a:t>
            </a:r>
            <a:endParaRPr/>
          </a:p>
        </p:txBody>
      </p:sp>
      <p:sp>
        <p:nvSpPr>
          <p:cNvPr id="3905" name="Google Shape;3905;p50"/>
          <p:cNvSpPr txBox="1"/>
          <p:nvPr>
            <p:ph idx="1" type="body"/>
          </p:nvPr>
        </p:nvSpPr>
        <p:spPr>
          <a:xfrm>
            <a:off x="598487" y="157956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telnet servername 25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see 220 reply from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enter HELO, MAIL FROM, RCPT TO, DATA, QUIT commands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above lets you send email without using email client (reader)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912" name="Google Shape;3912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13" name="Google Shape;3913;p51"/>
          <p:cNvSpPr txBox="1"/>
          <p:nvPr>
            <p:ph type="title"/>
          </p:nvPr>
        </p:nvSpPr>
        <p:spPr>
          <a:xfrm>
            <a:off x="533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SMTP: final words</a:t>
            </a:r>
            <a:endParaRPr/>
          </a:p>
        </p:txBody>
      </p:sp>
      <p:sp>
        <p:nvSpPr>
          <p:cNvPr id="3914" name="Google Shape;3914;p51"/>
          <p:cNvSpPr txBox="1"/>
          <p:nvPr>
            <p:ph idx="1" type="body"/>
          </p:nvPr>
        </p:nvSpPr>
        <p:spPr>
          <a:xfrm>
            <a:off x="501650" y="155575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 uses persistent connections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 requires message (header &amp; body) to be in 7-bit ASCII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 server uses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CRLF.CRLF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 determine end of message</a:t>
            </a:r>
            <a:endParaRPr/>
          </a:p>
        </p:txBody>
      </p:sp>
      <p:sp>
        <p:nvSpPr>
          <p:cNvPr id="3915" name="Google Shape;3915;p51"/>
          <p:cNvSpPr txBox="1"/>
          <p:nvPr>
            <p:ph idx="1" type="body"/>
          </p:nvPr>
        </p:nvSpPr>
        <p:spPr>
          <a:xfrm>
            <a:off x="4495800" y="15113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comparison with HTTP: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 pull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SMTP: push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both have ASCII command/response interaction, status codes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 each object encapsulated in its own response message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SMTP: multiple objects sent in multipart message</a:t>
            </a:r>
            <a:endParaRPr/>
          </a:p>
        </p:txBody>
      </p:sp>
      <p:pic>
        <p:nvPicPr>
          <p:cNvPr descr="underline_base" id="3916" name="Google Shape;39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68375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923" name="Google Shape;3923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24" name="Google Shape;3924;p52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Mail message format</a:t>
            </a:r>
            <a:endParaRPr/>
          </a:p>
        </p:txBody>
      </p:sp>
      <p:sp>
        <p:nvSpPr>
          <p:cNvPr id="3925" name="Google Shape;3925;p52"/>
          <p:cNvSpPr txBox="1"/>
          <p:nvPr>
            <p:ph idx="1" type="body"/>
          </p:nvPr>
        </p:nvSpPr>
        <p:spPr>
          <a:xfrm>
            <a:off x="533400" y="1611312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SMTP: protocol for exchanging email messages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RFC 822: standard for text message format: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header lines, e.g.,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Subject: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different</a:t>
            </a:r>
            <a:r>
              <a:rPr b="0" i="1" lang="en-US" sz="2400" u="none">
                <a:solidFill>
                  <a:srgbClr val="66FFCC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</a:t>
            </a: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 MAIL FROM, RCPT TO: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commands!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Body: the “message”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ASCII characters only</a:t>
            </a:r>
            <a:endParaRPr/>
          </a:p>
        </p:txBody>
      </p:sp>
      <p:sp>
        <p:nvSpPr>
          <p:cNvPr id="3926" name="Google Shape;3926;p52"/>
          <p:cNvSpPr txBox="1"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</p:txBody>
      </p:sp>
      <p:sp>
        <p:nvSpPr>
          <p:cNvPr id="3927" name="Google Shape;3927;p52"/>
          <p:cNvSpPr txBox="1"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3928" name="Google Shape;3928;p52"/>
          <p:cNvSpPr txBox="1"/>
          <p:nvPr/>
        </p:nvSpPr>
        <p:spPr>
          <a:xfrm>
            <a:off x="4775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9" name="Google Shape;3929;p52"/>
          <p:cNvCxnSpPr/>
          <p:nvPr/>
        </p:nvCxnSpPr>
        <p:spPr>
          <a:xfrm flipH="1" rot="10800000">
            <a:off x="3162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30" name="Google Shape;3930;p52"/>
          <p:cNvCxnSpPr/>
          <p:nvPr/>
        </p:nvCxnSpPr>
        <p:spPr>
          <a:xfrm flipH="1" rot="10800000">
            <a:off x="3009900" y="3327400"/>
            <a:ext cx="1905000" cy="187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31" name="Google Shape;3931;p52"/>
          <p:cNvSpPr txBox="1"/>
          <p:nvPr/>
        </p:nvSpPr>
        <p:spPr>
          <a:xfrm>
            <a:off x="8139112" y="2112962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3932" name="Google Shape;3932;p52"/>
          <p:cNvCxnSpPr/>
          <p:nvPr/>
        </p:nvCxnSpPr>
        <p:spPr>
          <a:xfrm rot="10800000">
            <a:off x="7251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3933" name="Google Shape;393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12812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53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940" name="Google Shape;3940;p53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3941" name="Google Shape;3941;p53"/>
          <p:cNvGrpSpPr/>
          <p:nvPr/>
        </p:nvGrpSpPr>
        <p:grpSpPr>
          <a:xfrm>
            <a:off x="2962275" y="1577975"/>
            <a:ext cx="509008" cy="694895"/>
            <a:chOff x="4140" y="429"/>
            <a:chExt cx="1419" cy="2400"/>
          </a:xfrm>
        </p:grpSpPr>
        <p:sp>
          <p:nvSpPr>
            <p:cNvPr id="3942" name="Google Shape;3942;p5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53"/>
            <p:cNvSpPr txBox="1"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5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5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53"/>
            <p:cNvSpPr txBox="1"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7" name="Google Shape;3947;p53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948" name="Google Shape;3948;p53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53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50" name="Google Shape;3950;p53"/>
            <p:cNvSpPr txBox="1"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1" name="Google Shape;3951;p53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952" name="Google Shape;3952;p53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3" name="Google Shape;3953;p5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54" name="Google Shape;3954;p53"/>
            <p:cNvSpPr txBox="1"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53"/>
            <p:cNvSpPr txBox="1"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6" name="Google Shape;3956;p53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957" name="Google Shape;3957;p53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8" name="Google Shape;3958;p53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59" name="Google Shape;3959;p5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0" name="Google Shape;3960;p53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961" name="Google Shape;3961;p53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2" name="Google Shape;3962;p53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3" name="Google Shape;3963;p53"/>
            <p:cNvSpPr txBox="1"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5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5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53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5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5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53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53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53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53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53"/>
            <p:cNvSpPr txBox="1"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4" name="Google Shape;3974;p53"/>
          <p:cNvGrpSpPr/>
          <p:nvPr/>
        </p:nvGrpSpPr>
        <p:grpSpPr>
          <a:xfrm>
            <a:off x="4648200" y="1587500"/>
            <a:ext cx="509008" cy="694895"/>
            <a:chOff x="4140" y="429"/>
            <a:chExt cx="1419" cy="2400"/>
          </a:xfrm>
        </p:grpSpPr>
        <p:sp>
          <p:nvSpPr>
            <p:cNvPr id="3975" name="Google Shape;3975;p5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53"/>
            <p:cNvSpPr txBox="1"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5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5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53"/>
            <p:cNvSpPr txBox="1"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0" name="Google Shape;3980;p53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981" name="Google Shape;3981;p53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2" name="Google Shape;3982;p53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3" name="Google Shape;3983;p53"/>
            <p:cNvSpPr txBox="1"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4" name="Google Shape;3984;p53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985" name="Google Shape;3985;p53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6" name="Google Shape;3986;p5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7" name="Google Shape;3987;p53"/>
            <p:cNvSpPr txBox="1"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53"/>
            <p:cNvSpPr txBox="1"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9" name="Google Shape;3989;p53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990" name="Google Shape;3990;p53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1" name="Google Shape;3991;p53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2" name="Google Shape;3992;p5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3" name="Google Shape;3993;p53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994" name="Google Shape;3994;p53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5" name="Google Shape;3995;p53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6" name="Google Shape;3996;p53"/>
            <p:cNvSpPr txBox="1"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5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5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53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5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5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53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53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53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53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53"/>
            <p:cNvSpPr txBox="1"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4007" name="Google Shape;40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9636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8" name="Google Shape;4008;p53"/>
          <p:cNvSpPr txBox="1"/>
          <p:nvPr>
            <p:ph type="title"/>
          </p:nvPr>
        </p:nvSpPr>
        <p:spPr>
          <a:xfrm>
            <a:off x="500062" y="255587"/>
            <a:ext cx="7772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Mail access protocols</a:t>
            </a:r>
            <a:endParaRPr/>
          </a:p>
        </p:txBody>
      </p:sp>
      <p:sp>
        <p:nvSpPr>
          <p:cNvPr id="4009" name="Google Shape;4009;p53"/>
          <p:cNvSpPr txBox="1"/>
          <p:nvPr>
            <p:ph idx="1" type="body"/>
          </p:nvPr>
        </p:nvSpPr>
        <p:spPr>
          <a:xfrm>
            <a:off x="581025" y="3230562"/>
            <a:ext cx="7381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SMTP: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delivery/storage to receiver’s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mail access protocol: retrieval from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POP:</a:t>
            </a: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Post Office Protocol [RFC 1939]: authorization, download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IMAP:</a:t>
            </a: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HTTP:</a:t>
            </a: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gmail, Hotmail, Yahoo! Mail, etc.</a:t>
            </a:r>
            <a:endParaRPr/>
          </a:p>
          <a:p>
            <a:pPr indent="-2032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10" name="Google Shape;4010;p53"/>
          <p:cNvGrpSpPr/>
          <p:nvPr/>
        </p:nvGrpSpPr>
        <p:grpSpPr>
          <a:xfrm>
            <a:off x="2797175" y="1987550"/>
            <a:ext cx="1428749" cy="1074737"/>
            <a:chOff x="1796" y="1206"/>
            <a:chExt cx="900" cy="677"/>
          </a:xfrm>
        </p:grpSpPr>
        <p:sp>
          <p:nvSpPr>
            <p:cNvPr id="4011" name="Google Shape;4011;p53"/>
            <p:cNvSpPr txBox="1"/>
            <p:nvPr/>
          </p:nvSpPr>
          <p:spPr>
            <a:xfrm>
              <a:off x="1796" y="158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4012" name="Google Shape;4012;p53"/>
            <p:cNvGrpSpPr/>
            <p:nvPr/>
          </p:nvGrpSpPr>
          <p:grpSpPr>
            <a:xfrm>
              <a:off x="1992" y="1206"/>
              <a:ext cx="600" cy="300"/>
              <a:chOff x="2070" y="2004"/>
              <a:chExt cx="600" cy="300"/>
            </a:xfrm>
          </p:grpSpPr>
          <p:sp>
            <p:nvSpPr>
              <p:cNvPr id="4013" name="Google Shape;4013;p53"/>
              <p:cNvSpPr txBox="1"/>
              <p:nvPr/>
            </p:nvSpPr>
            <p:spPr>
              <a:xfrm>
                <a:off x="2070" y="2004"/>
                <a:ext cx="600" cy="30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4" name="Google Shape;4014;p53"/>
              <p:cNvSpPr txBox="1"/>
              <p:nvPr/>
            </p:nvSpPr>
            <p:spPr>
              <a:xfrm>
                <a:off x="2094" y="2076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15" name="Google Shape;4015;p53"/>
              <p:cNvCxnSpPr/>
              <p:nvPr/>
            </p:nvCxnSpPr>
            <p:spPr>
              <a:xfrm>
                <a:off x="2143" y="210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6" name="Google Shape;4016;p53"/>
              <p:cNvCxnSpPr/>
              <p:nvPr/>
            </p:nvCxnSpPr>
            <p:spPr>
              <a:xfrm>
                <a:off x="2252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7" name="Google Shape;4017;p53"/>
              <p:cNvCxnSpPr/>
              <p:nvPr/>
            </p:nvCxnSpPr>
            <p:spPr>
              <a:xfrm>
                <a:off x="2307" y="210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8" name="Google Shape;4018;p53"/>
              <p:cNvCxnSpPr/>
              <p:nvPr/>
            </p:nvCxnSpPr>
            <p:spPr>
              <a:xfrm>
                <a:off x="2364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9" name="Google Shape;4019;p53"/>
              <p:cNvCxnSpPr/>
              <p:nvPr/>
            </p:nvCxnSpPr>
            <p:spPr>
              <a:xfrm>
                <a:off x="2425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20" name="Google Shape;4020;p53"/>
              <p:cNvCxnSpPr/>
              <p:nvPr/>
            </p:nvCxnSpPr>
            <p:spPr>
              <a:xfrm>
                <a:off x="2481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21" name="Google Shape;4021;p53"/>
              <p:cNvCxnSpPr/>
              <p:nvPr/>
            </p:nvCxnSpPr>
            <p:spPr>
              <a:xfrm>
                <a:off x="2196" y="210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22" name="Google Shape;4022;p53"/>
              <p:cNvSpPr txBox="1"/>
              <p:nvPr/>
            </p:nvSpPr>
            <p:spPr>
              <a:xfrm>
                <a:off x="2102" y="224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3" name="Google Shape;4023;p53"/>
              <p:cNvSpPr txBox="1"/>
              <p:nvPr/>
            </p:nvSpPr>
            <p:spPr>
              <a:xfrm>
                <a:off x="2188" y="224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53"/>
              <p:cNvSpPr txBox="1"/>
              <p:nvPr/>
            </p:nvSpPr>
            <p:spPr>
              <a:xfrm>
                <a:off x="2274" y="2242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5" name="Google Shape;4025;p53"/>
              <p:cNvSpPr txBox="1"/>
              <p:nvPr/>
            </p:nvSpPr>
            <p:spPr>
              <a:xfrm>
                <a:off x="2371" y="224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6" name="Google Shape;4026;p53"/>
              <p:cNvSpPr txBox="1"/>
              <p:nvPr/>
            </p:nvSpPr>
            <p:spPr>
              <a:xfrm>
                <a:off x="2467" y="224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27" name="Google Shape;4027;p53"/>
          <p:cNvSpPr txBox="1"/>
          <p:nvPr/>
        </p:nvSpPr>
        <p:spPr>
          <a:xfrm>
            <a:off x="2020887" y="1466850"/>
            <a:ext cx="890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4028" name="Google Shape;4028;p53"/>
          <p:cNvSpPr txBox="1"/>
          <p:nvPr/>
        </p:nvSpPr>
        <p:spPr>
          <a:xfrm>
            <a:off x="3781425" y="1457325"/>
            <a:ext cx="8574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9" name="Google Shape;4029;p53"/>
          <p:cNvSpPr txBox="1"/>
          <p:nvPr/>
        </p:nvSpPr>
        <p:spPr>
          <a:xfrm>
            <a:off x="3622675" y="1477962"/>
            <a:ext cx="890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4030" name="Google Shape;4030;p53"/>
          <p:cNvSpPr txBox="1"/>
          <p:nvPr/>
        </p:nvSpPr>
        <p:spPr>
          <a:xfrm>
            <a:off x="5484812" y="1308100"/>
            <a:ext cx="151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mail access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/>
          </a:p>
        </p:txBody>
      </p:sp>
      <p:sp>
        <p:nvSpPr>
          <p:cNvPr id="4031" name="Google Shape;4031;p53"/>
          <p:cNvSpPr txBox="1"/>
          <p:nvPr/>
        </p:nvSpPr>
        <p:spPr>
          <a:xfrm>
            <a:off x="4371975" y="2598737"/>
            <a:ext cx="15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receiver’s 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4032" name="Google Shape;4032;p53"/>
          <p:cNvGrpSpPr/>
          <p:nvPr/>
        </p:nvGrpSpPr>
        <p:grpSpPr>
          <a:xfrm>
            <a:off x="4800600" y="2000250"/>
            <a:ext cx="952500" cy="476250"/>
            <a:chOff x="2070" y="2004"/>
            <a:chExt cx="600" cy="300"/>
          </a:xfrm>
        </p:grpSpPr>
        <p:sp>
          <p:nvSpPr>
            <p:cNvPr id="4033" name="Google Shape;4033;p53"/>
            <p:cNvSpPr txBox="1"/>
            <p:nvPr/>
          </p:nvSpPr>
          <p:spPr>
            <a:xfrm>
              <a:off x="2070" y="2004"/>
              <a:ext cx="600" cy="30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53"/>
            <p:cNvSpPr txBox="1"/>
            <p:nvPr/>
          </p:nvSpPr>
          <p:spPr>
            <a:xfrm>
              <a:off x="2094" y="2076"/>
              <a:ext cx="300" cy="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5" name="Google Shape;4035;p53"/>
            <p:cNvCxnSpPr/>
            <p:nvPr/>
          </p:nvCxnSpPr>
          <p:spPr>
            <a:xfrm>
              <a:off x="2143" y="210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6" name="Google Shape;4036;p53"/>
            <p:cNvCxnSpPr/>
            <p:nvPr/>
          </p:nvCxnSpPr>
          <p:spPr>
            <a:xfrm>
              <a:off x="2252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7" name="Google Shape;4037;p53"/>
            <p:cNvCxnSpPr/>
            <p:nvPr/>
          </p:nvCxnSpPr>
          <p:spPr>
            <a:xfrm>
              <a:off x="2307" y="210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8" name="Google Shape;4038;p53"/>
            <p:cNvCxnSpPr/>
            <p:nvPr/>
          </p:nvCxnSpPr>
          <p:spPr>
            <a:xfrm>
              <a:off x="2364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9" name="Google Shape;4039;p53"/>
            <p:cNvCxnSpPr/>
            <p:nvPr/>
          </p:nvCxnSpPr>
          <p:spPr>
            <a:xfrm>
              <a:off x="2425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0" name="Google Shape;4040;p53"/>
            <p:cNvCxnSpPr/>
            <p:nvPr/>
          </p:nvCxnSpPr>
          <p:spPr>
            <a:xfrm>
              <a:off x="2481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1" name="Google Shape;4041;p53"/>
            <p:cNvCxnSpPr/>
            <p:nvPr/>
          </p:nvCxnSpPr>
          <p:spPr>
            <a:xfrm>
              <a:off x="2196" y="210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42" name="Google Shape;4042;p53"/>
            <p:cNvSpPr txBox="1"/>
            <p:nvPr/>
          </p:nvSpPr>
          <p:spPr>
            <a:xfrm>
              <a:off x="2102" y="224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53"/>
            <p:cNvSpPr txBox="1"/>
            <p:nvPr/>
          </p:nvSpPr>
          <p:spPr>
            <a:xfrm>
              <a:off x="2188" y="224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53"/>
            <p:cNvSpPr txBox="1"/>
            <p:nvPr/>
          </p:nvSpPr>
          <p:spPr>
            <a:xfrm>
              <a:off x="2274" y="2242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53"/>
            <p:cNvSpPr txBox="1"/>
            <p:nvPr/>
          </p:nvSpPr>
          <p:spPr>
            <a:xfrm>
              <a:off x="2371" y="224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53"/>
            <p:cNvSpPr txBox="1"/>
            <p:nvPr/>
          </p:nvSpPr>
          <p:spPr>
            <a:xfrm>
              <a:off x="2467" y="224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4047" name="Google Shape;404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0" y="155733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4048" name="Google Shape;404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700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9" name="Google Shape;4049;p53"/>
          <p:cNvCxnSpPr/>
          <p:nvPr/>
        </p:nvCxnSpPr>
        <p:spPr>
          <a:xfrm>
            <a:off x="2003425" y="1905000"/>
            <a:ext cx="903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50" name="Google Shape;4050;p53"/>
          <p:cNvCxnSpPr/>
          <p:nvPr/>
        </p:nvCxnSpPr>
        <p:spPr>
          <a:xfrm>
            <a:off x="3633787" y="1901825"/>
            <a:ext cx="903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51" name="Google Shape;4051;p53"/>
          <p:cNvCxnSpPr/>
          <p:nvPr/>
        </p:nvCxnSpPr>
        <p:spPr>
          <a:xfrm>
            <a:off x="5253037" y="1898650"/>
            <a:ext cx="1697100" cy="1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52" name="Google Shape;4052;p53"/>
          <p:cNvSpPr txBox="1"/>
          <p:nvPr/>
        </p:nvSpPr>
        <p:spPr>
          <a:xfrm>
            <a:off x="5710237" y="1927225"/>
            <a:ext cx="131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(e.g., </a:t>
            </a: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POP,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IMAP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4053" name="Google Shape;4053;p53"/>
          <p:cNvGrpSpPr/>
          <p:nvPr/>
        </p:nvGrpSpPr>
        <p:grpSpPr>
          <a:xfrm>
            <a:off x="1066800" y="1419225"/>
            <a:ext cx="912864" cy="1054139"/>
            <a:chOff x="3574" y="550"/>
            <a:chExt cx="575" cy="664"/>
          </a:xfrm>
        </p:grpSpPr>
        <p:grpSp>
          <p:nvGrpSpPr>
            <p:cNvPr id="4054" name="Google Shape;4054;p53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4055" name="Google Shape;4055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6" name="Google Shape;4056;p5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7" name="Google Shape;4057;p53"/>
            <p:cNvSpPr txBox="1"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53"/>
            <p:cNvSpPr txBox="1"/>
            <p:nvPr/>
          </p:nvSpPr>
          <p:spPr>
            <a:xfrm>
              <a:off x="3574" y="55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059" name="Google Shape;4059;p53"/>
          <p:cNvGrpSpPr/>
          <p:nvPr/>
        </p:nvGrpSpPr>
        <p:grpSpPr>
          <a:xfrm>
            <a:off x="6967537" y="1422400"/>
            <a:ext cx="912864" cy="1054139"/>
            <a:chOff x="3574" y="550"/>
            <a:chExt cx="575" cy="664"/>
          </a:xfrm>
        </p:grpSpPr>
        <p:grpSp>
          <p:nvGrpSpPr>
            <p:cNvPr id="4060" name="Google Shape;4060;p53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4061" name="Google Shape;4061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2" name="Google Shape;4062;p5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3" name="Google Shape;4063;p53"/>
            <p:cNvSpPr txBox="1"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53"/>
            <p:cNvSpPr txBox="1"/>
            <p:nvPr/>
          </p:nvSpPr>
          <p:spPr>
            <a:xfrm>
              <a:off x="3574" y="55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p54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071" name="Google Shape;4071;p54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072" name="Google Shape;407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58837"/>
            <a:ext cx="3317875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073" name="Google Shape;4073;p54"/>
          <p:cNvSpPr txBox="1"/>
          <p:nvPr>
            <p:ph type="title"/>
          </p:nvPr>
        </p:nvSpPr>
        <p:spPr>
          <a:xfrm>
            <a:off x="403225" y="131762"/>
            <a:ext cx="7772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POP3 protocol</a:t>
            </a:r>
            <a:endParaRPr/>
          </a:p>
        </p:txBody>
      </p:sp>
      <p:sp>
        <p:nvSpPr>
          <p:cNvPr id="4074" name="Google Shape;4074;p54"/>
          <p:cNvSpPr txBox="1"/>
          <p:nvPr>
            <p:ph idx="1" type="body"/>
          </p:nvPr>
        </p:nvSpPr>
        <p:spPr>
          <a:xfrm>
            <a:off x="495300" y="1438275"/>
            <a:ext cx="397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authorization phase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commands: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declare username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password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responses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-ERR</a:t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transaction phase,</a:t>
            </a:r>
            <a:r>
              <a:rPr b="0" i="0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client:</a:t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list message numbers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retrieve message by number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delete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/>
          </a:p>
        </p:txBody>
      </p:sp>
      <p:sp>
        <p:nvSpPr>
          <p:cNvPr id="4075" name="Google Shape;4075;p54"/>
          <p:cNvSpPr txBox="1"/>
          <p:nvPr/>
        </p:nvSpPr>
        <p:spPr>
          <a:xfrm>
            <a:off x="4340225" y="2309812"/>
            <a:ext cx="43242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list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+OK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  <a:endParaRPr/>
          </a:p>
        </p:txBody>
      </p:sp>
      <p:sp>
        <p:nvSpPr>
          <p:cNvPr id="4076" name="Google Shape;4076;p54"/>
          <p:cNvSpPr txBox="1"/>
          <p:nvPr/>
        </p:nvSpPr>
        <p:spPr>
          <a:xfrm>
            <a:off x="4989512" y="590550"/>
            <a:ext cx="3981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POP3 server ready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user bob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pass hungry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 successfully logged on</a:t>
            </a:r>
            <a:endParaRPr/>
          </a:p>
        </p:txBody>
      </p:sp>
      <p:sp>
        <p:nvSpPr>
          <p:cNvPr id="4077" name="Google Shape;4077;p54"/>
          <p:cNvSpPr/>
          <p:nvPr/>
        </p:nvSpPr>
        <p:spPr>
          <a:xfrm>
            <a:off x="4972050" y="847725"/>
            <a:ext cx="371475" cy="14573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8" name="Google Shape;4078;p54"/>
          <p:cNvCxnSpPr/>
          <p:nvPr/>
        </p:nvCxnSpPr>
        <p:spPr>
          <a:xfrm flipH="1" rot="10800000">
            <a:off x="3486150" y="1449312"/>
            <a:ext cx="1400100" cy="238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79" name="Google Shape;4079;p54"/>
          <p:cNvSpPr/>
          <p:nvPr/>
        </p:nvSpPr>
        <p:spPr>
          <a:xfrm>
            <a:off x="4973637" y="2428875"/>
            <a:ext cx="371475" cy="3895726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0" name="Google Shape;4080;p54"/>
          <p:cNvCxnSpPr/>
          <p:nvPr/>
        </p:nvCxnSpPr>
        <p:spPr>
          <a:xfrm flipH="1" rot="10800000">
            <a:off x="3152775" y="3941912"/>
            <a:ext cx="1733700" cy="323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55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087" name="Google Shape;4087;p55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088" name="Google Shape;40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57262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89" name="Google Shape;4089;p55"/>
          <p:cNvSpPr txBox="1"/>
          <p:nvPr>
            <p:ph type="title"/>
          </p:nvPr>
        </p:nvSpPr>
        <p:spPr>
          <a:xfrm>
            <a:off x="381000" y="293687"/>
            <a:ext cx="7772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POP3 (more) and IMAP</a:t>
            </a:r>
            <a:endParaRPr/>
          </a:p>
        </p:txBody>
      </p:sp>
      <p:sp>
        <p:nvSpPr>
          <p:cNvPr id="4090" name="Google Shape;4090;p55"/>
          <p:cNvSpPr txBox="1"/>
          <p:nvPr>
            <p:ph idx="1" type="body"/>
          </p:nvPr>
        </p:nvSpPr>
        <p:spPr>
          <a:xfrm>
            <a:off x="520700" y="13430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more about POP3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previous example uses POP3 “download and delete” mode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Bob cannot re-read e-mail if he changes client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POP3 “download-and-keep”: copies of messages on different clients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POP3 is stateless across sessions</a:t>
            </a:r>
            <a:endParaRPr/>
          </a:p>
        </p:txBody>
      </p:sp>
      <p:sp>
        <p:nvSpPr>
          <p:cNvPr id="4091" name="Google Shape;4091;p55"/>
          <p:cNvSpPr txBox="1"/>
          <p:nvPr>
            <p:ph idx="1" type="body"/>
          </p:nvPr>
        </p:nvSpPr>
        <p:spPr>
          <a:xfrm>
            <a:off x="4483100" y="13811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IMAP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keeps all messages in one place: at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user to organize messages in folders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keeps user state across sessions: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names of folders and mappings between message IDs and folder name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097" name="Google Shape;409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683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98" name="Google Shape;4098;p56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099" name="Google Shape;4099;p56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00" name="Google Shape;4100;p5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outline</a:t>
            </a:r>
            <a:endParaRPr/>
          </a:p>
        </p:txBody>
      </p:sp>
      <p:sp>
        <p:nvSpPr>
          <p:cNvPr id="4101" name="Google Shape;4101;p56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2.1 principles of network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2.2 Web and HTTP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2.3 electronic mail</a:t>
            </a:r>
            <a:endParaRPr/>
          </a:p>
          <a:p>
            <a:pPr indent="-287337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SMTP, POP3, IMAP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2.4 DNS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2" name="Google Shape;4102;p56"/>
          <p:cNvSpPr txBox="1"/>
          <p:nvPr>
            <p:ph idx="1" type="body"/>
          </p:nvPr>
        </p:nvSpPr>
        <p:spPr>
          <a:xfrm>
            <a:off x="4673600" y="1600200"/>
            <a:ext cx="3876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2.5 P2P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2.6 video streaming and content distribution networks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2.7 socket programming with UDP and TCP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57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09" name="Google Shape;4109;p57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110" name="Google Shape;41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990600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11" name="Google Shape;4111;p57"/>
          <p:cNvSpPr txBox="1"/>
          <p:nvPr>
            <p:ph type="title"/>
          </p:nvPr>
        </p:nvSpPr>
        <p:spPr>
          <a:xfrm>
            <a:off x="533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DNS: domain name system</a:t>
            </a:r>
            <a:endParaRPr/>
          </a:p>
        </p:txBody>
      </p:sp>
      <p:sp>
        <p:nvSpPr>
          <p:cNvPr id="4112" name="Google Shape;4112;p57"/>
          <p:cNvSpPr txBox="1"/>
          <p:nvPr>
            <p:ph idx="1" type="body"/>
          </p:nvPr>
        </p:nvSpPr>
        <p:spPr>
          <a:xfrm>
            <a:off x="468312" y="15113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people: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many identifiers: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SSN, name, passport #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hosts, routers: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IP address (32 bit) - used for addressing datagrams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“name”, e.g., www.yahoo.com - used by humans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how to map between IP address and name, and vice versa ?</a:t>
            </a:r>
            <a:endParaRPr/>
          </a:p>
        </p:txBody>
      </p:sp>
      <p:sp>
        <p:nvSpPr>
          <p:cNvPr id="4113" name="Google Shape;4113;p57"/>
          <p:cNvSpPr txBox="1"/>
          <p:nvPr>
            <p:ph idx="1" type="body"/>
          </p:nvPr>
        </p:nvSpPr>
        <p:spPr>
          <a:xfrm>
            <a:off x="4495800" y="1489075"/>
            <a:ext cx="4283100" cy="5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Domain Name System: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distributed database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implemented in hierarchy of many </a:t>
            </a: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name servers</a:t>
            </a:r>
            <a:endParaRPr b="0" i="0" sz="2400" u="none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application-layer protocol: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hosts, name servers communicate to </a:t>
            </a: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resolve</a:t>
            </a:r>
            <a:r>
              <a:rPr b="0" i="0" lang="en-US" sz="24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names (address/name translation)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core Internet function, implemented as application-layer protocol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complexity at network’s “edge”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p58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20" name="Google Shape;4120;p58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21" name="Google Shape;4121;p58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DNS: services, structure </a:t>
            </a:r>
            <a:endParaRPr/>
          </a:p>
        </p:txBody>
      </p:sp>
      <p:sp>
        <p:nvSpPr>
          <p:cNvPr id="4122" name="Google Shape;4122;p58"/>
          <p:cNvSpPr txBox="1"/>
          <p:nvPr>
            <p:ph idx="1" type="body"/>
          </p:nvPr>
        </p:nvSpPr>
        <p:spPr>
          <a:xfrm>
            <a:off x="4572000" y="1271587"/>
            <a:ext cx="41910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why not centralize DNS?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single point of failure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traffic volume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distant centralized database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maintenance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23" name="Google Shape;4123;p58"/>
          <p:cNvSpPr txBox="1"/>
          <p:nvPr>
            <p:ph idx="1" type="body"/>
          </p:nvPr>
        </p:nvSpPr>
        <p:spPr>
          <a:xfrm>
            <a:off x="731837" y="130016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DNS services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hostname to IP address translation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 aliasing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canonical, alias names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mail server aliasing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load distribution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replicated Web servers: many IP addresses correspond to one name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124" name="Google Shape;41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15987"/>
            <a:ext cx="5484811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5" name="Google Shape;4125;p58"/>
          <p:cNvSpPr txBox="1"/>
          <p:nvPr/>
        </p:nvSpPr>
        <p:spPr>
          <a:xfrm>
            <a:off x="5208587" y="3429000"/>
            <a:ext cx="2906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b="0" i="1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doesn‘t scale!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59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32" name="Google Shape;4132;p59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133" name="Google Shape;4133;p59"/>
          <p:cNvGrpSpPr/>
          <p:nvPr/>
        </p:nvGrpSpPr>
        <p:grpSpPr>
          <a:xfrm>
            <a:off x="438150" y="1193800"/>
            <a:ext cx="8068626" cy="2638159"/>
            <a:chOff x="230" y="576"/>
            <a:chExt cx="5412" cy="1896"/>
          </a:xfrm>
        </p:grpSpPr>
        <p:sp>
          <p:nvSpPr>
            <p:cNvPr id="4134" name="Google Shape;4134;p59"/>
            <p:cNvSpPr txBox="1"/>
            <p:nvPr/>
          </p:nvSpPr>
          <p:spPr>
            <a:xfrm>
              <a:off x="2256" y="57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4135" name="Google Shape;4135;p59"/>
            <p:cNvSpPr txBox="1"/>
            <p:nvPr/>
          </p:nvSpPr>
          <p:spPr>
            <a:xfrm>
              <a:off x="528" y="13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4136" name="Google Shape;4136;p59"/>
            <p:cNvSpPr txBox="1"/>
            <p:nvPr/>
          </p:nvSpPr>
          <p:spPr>
            <a:xfrm>
              <a:off x="2304" y="129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4137" name="Google Shape;4137;p59"/>
            <p:cNvSpPr txBox="1"/>
            <p:nvPr/>
          </p:nvSpPr>
          <p:spPr>
            <a:xfrm>
              <a:off x="4032" y="129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4138" name="Google Shape;4138;p59"/>
            <p:cNvCxnSpPr/>
            <p:nvPr/>
          </p:nvCxnSpPr>
          <p:spPr>
            <a:xfrm flipH="1">
              <a:off x="1236" y="864"/>
              <a:ext cx="1500" cy="30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9" name="Google Shape;4139;p59"/>
            <p:cNvCxnSpPr/>
            <p:nvPr/>
          </p:nvCxnSpPr>
          <p:spPr>
            <a:xfrm>
              <a:off x="2928" y="816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0" name="Google Shape;4140;p59"/>
            <p:cNvCxnSpPr/>
            <p:nvPr/>
          </p:nvCxnSpPr>
          <p:spPr>
            <a:xfrm>
              <a:off x="3168" y="864"/>
              <a:ext cx="150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41" name="Google Shape;4141;p59"/>
            <p:cNvSpPr txBox="1"/>
            <p:nvPr/>
          </p:nvSpPr>
          <p:spPr>
            <a:xfrm>
              <a:off x="3878" y="1752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42" name="Google Shape;4142;p59"/>
            <p:cNvSpPr txBox="1"/>
            <p:nvPr/>
          </p:nvSpPr>
          <p:spPr>
            <a:xfrm>
              <a:off x="4742" y="1752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43" name="Google Shape;4143;p59"/>
            <p:cNvCxnSpPr/>
            <p:nvPr/>
          </p:nvCxnSpPr>
          <p:spPr>
            <a:xfrm flipH="1">
              <a:off x="4260" y="1536"/>
              <a:ext cx="30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4" name="Google Shape;4144;p59"/>
            <p:cNvCxnSpPr/>
            <p:nvPr/>
          </p:nvCxnSpPr>
          <p:spPr>
            <a:xfrm>
              <a:off x="4848" y="1536"/>
              <a:ext cx="30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45" name="Google Shape;4145;p59"/>
            <p:cNvSpPr txBox="1"/>
            <p:nvPr/>
          </p:nvSpPr>
          <p:spPr>
            <a:xfrm>
              <a:off x="230" y="184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46" name="Google Shape;4146;p59"/>
            <p:cNvSpPr txBox="1"/>
            <p:nvPr/>
          </p:nvSpPr>
          <p:spPr>
            <a:xfrm>
              <a:off x="1248" y="1872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47" name="Google Shape;4147;p59"/>
            <p:cNvCxnSpPr/>
            <p:nvPr/>
          </p:nvCxnSpPr>
          <p:spPr>
            <a:xfrm flipH="1">
              <a:off x="660" y="1584"/>
              <a:ext cx="30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8" name="Google Shape;4148;p59"/>
            <p:cNvCxnSpPr/>
            <p:nvPr/>
          </p:nvCxnSpPr>
          <p:spPr>
            <a:xfrm>
              <a:off x="1392" y="1584"/>
              <a:ext cx="30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49" name="Google Shape;4149;p59"/>
            <p:cNvSpPr txBox="1"/>
            <p:nvPr/>
          </p:nvSpPr>
          <p:spPr>
            <a:xfrm>
              <a:off x="2534" y="1799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50" name="Google Shape;4150;p59"/>
            <p:cNvCxnSpPr/>
            <p:nvPr/>
          </p:nvCxnSpPr>
          <p:spPr>
            <a:xfrm>
              <a:off x="2928" y="1536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51" name="Google Shape;4151;p59"/>
          <p:cNvSpPr txBox="1"/>
          <p:nvPr>
            <p:ph type="title"/>
          </p:nvPr>
        </p:nvSpPr>
        <p:spPr>
          <a:xfrm>
            <a:off x="468312" y="161925"/>
            <a:ext cx="80232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DNS: a distributed, hierarchical database</a:t>
            </a:r>
            <a:endParaRPr/>
          </a:p>
        </p:txBody>
      </p:sp>
      <p:sp>
        <p:nvSpPr>
          <p:cNvPr id="4152" name="Google Shape;4152;p59"/>
          <p:cNvSpPr txBox="1"/>
          <p:nvPr>
            <p:ph idx="1" type="body"/>
          </p:nvPr>
        </p:nvSpPr>
        <p:spPr>
          <a:xfrm>
            <a:off x="520700" y="3971925"/>
            <a:ext cx="8172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client wants IP for www.amazon.com; 1</a:t>
            </a:r>
            <a:r>
              <a:rPr b="0" baseline="3000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st</a:t>
            </a:r>
            <a:r>
              <a:rPr b="0" i="1" lang="en-US" sz="2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approximation: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queries root server to find com DNS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queries .com DNS server to get amazon.com DNS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queries amazon.com DNS server to get  IP address for www.amazon.com</a:t>
            </a:r>
            <a:endParaRPr/>
          </a:p>
        </p:txBody>
      </p:sp>
      <p:pic>
        <p:nvPicPr>
          <p:cNvPr descr="underline_base" id="4153" name="Google Shape;415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849312"/>
            <a:ext cx="8043862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4154" name="Google Shape;4154;p59"/>
          <p:cNvSpPr txBox="1"/>
          <p:nvPr/>
        </p:nvSpPr>
        <p:spPr>
          <a:xfrm>
            <a:off x="3957637" y="1687512"/>
            <a:ext cx="438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155" name="Google Shape;4155;p59"/>
          <p:cNvSpPr txBox="1"/>
          <p:nvPr/>
        </p:nvSpPr>
        <p:spPr>
          <a:xfrm>
            <a:off x="4521200" y="1685925"/>
            <a:ext cx="438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83" name="Google Shape;583;p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84" name="Google Shape;5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9604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"/>
          <p:cNvSpPr txBox="1"/>
          <p:nvPr>
            <p:ph type="title"/>
          </p:nvPr>
        </p:nvSpPr>
        <p:spPr>
          <a:xfrm>
            <a:off x="444500" y="207962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Application architectures</a:t>
            </a:r>
            <a:endParaRPr/>
          </a:p>
        </p:txBody>
      </p:sp>
      <p:sp>
        <p:nvSpPr>
          <p:cNvPr id="586" name="Google Shape;586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possible structure of applications: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client-server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peer-to-peer (P2P)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60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62" name="Google Shape;4162;p60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63" name="Google Shape;4163;p60"/>
          <p:cNvSpPr txBox="1"/>
          <p:nvPr>
            <p:ph type="title"/>
          </p:nvPr>
        </p:nvSpPr>
        <p:spPr>
          <a:xfrm>
            <a:off x="533400" y="222250"/>
            <a:ext cx="7772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DNS: root name servers</a:t>
            </a:r>
            <a:endParaRPr/>
          </a:p>
        </p:txBody>
      </p:sp>
      <p:sp>
        <p:nvSpPr>
          <p:cNvPr id="4164" name="Google Shape;4164;p60"/>
          <p:cNvSpPr txBox="1"/>
          <p:nvPr>
            <p:ph idx="1" type="body"/>
          </p:nvPr>
        </p:nvSpPr>
        <p:spPr>
          <a:xfrm>
            <a:off x="484187" y="1362075"/>
            <a:ext cx="8478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contacted by local name server that can not resolve name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root name server: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contacts authoritative name server if name mapping not known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gets mapping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returns mapping to local name server</a:t>
            </a:r>
            <a:endParaRPr/>
          </a:p>
        </p:txBody>
      </p:sp>
      <p:sp>
        <p:nvSpPr>
          <p:cNvPr id="4165" name="Google Shape;4165;p60"/>
          <p:cNvSpPr txBox="1"/>
          <p:nvPr/>
        </p:nvSpPr>
        <p:spPr>
          <a:xfrm>
            <a:off x="6096000" y="4992687"/>
            <a:ext cx="29574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 logical root name “servers” worldwide</a:t>
            </a:r>
            <a:endParaRPr/>
          </a:p>
          <a:p>
            <a:pPr indent="-114300" lvl="0" marL="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“server” replicated many times</a:t>
            </a:r>
            <a:endParaRPr/>
          </a:p>
        </p:txBody>
      </p:sp>
      <p:sp>
        <p:nvSpPr>
          <p:cNvPr id="4166" name="Google Shape;4166;p60"/>
          <p:cNvSpPr txBox="1"/>
          <p:nvPr/>
        </p:nvSpPr>
        <p:spPr>
          <a:xfrm>
            <a:off x="481012" y="3581400"/>
            <a:ext cx="57849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orldf" id="4167" name="Google Shape;41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2" y="4378325"/>
            <a:ext cx="4319586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8" name="Google Shape;4168;p60"/>
          <p:cNvSpPr txBox="1"/>
          <p:nvPr/>
        </p:nvSpPr>
        <p:spPr>
          <a:xfrm>
            <a:off x="207962" y="5160962"/>
            <a:ext cx="209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/>
          </a:p>
        </p:txBody>
      </p:sp>
      <p:sp>
        <p:nvSpPr>
          <p:cNvPr id="4169" name="Google Shape;4169;p60"/>
          <p:cNvSpPr/>
          <p:nvPr/>
        </p:nvSpPr>
        <p:spPr>
          <a:xfrm>
            <a:off x="1757362" y="5113337"/>
            <a:ext cx="531813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0" name="Google Shape;4170;p60"/>
          <p:cNvSpPr txBox="1"/>
          <p:nvPr/>
        </p:nvSpPr>
        <p:spPr>
          <a:xfrm>
            <a:off x="204787" y="4333875"/>
            <a:ext cx="194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/>
          </a:p>
        </p:txBody>
      </p:sp>
      <p:sp>
        <p:nvSpPr>
          <p:cNvPr id="4171" name="Google Shape;4171;p60"/>
          <p:cNvSpPr/>
          <p:nvPr/>
        </p:nvSpPr>
        <p:spPr>
          <a:xfrm flipH="1" rot="10800000">
            <a:off x="1423987" y="4868862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2" name="Google Shape;4172;p60"/>
          <p:cNvSpPr txBox="1"/>
          <p:nvPr/>
        </p:nvSpPr>
        <p:spPr>
          <a:xfrm>
            <a:off x="4297362" y="3973512"/>
            <a:ext cx="2278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/>
          </a:p>
        </p:txBody>
      </p:sp>
      <p:sp>
        <p:nvSpPr>
          <p:cNvPr id="4173" name="Google Shape;4173;p60"/>
          <p:cNvSpPr/>
          <p:nvPr/>
        </p:nvSpPr>
        <p:spPr>
          <a:xfrm>
            <a:off x="3932237" y="4068762"/>
            <a:ext cx="446087" cy="654049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4" name="Google Shape;4174;p60"/>
          <p:cNvSpPr txBox="1"/>
          <p:nvPr/>
        </p:nvSpPr>
        <p:spPr>
          <a:xfrm>
            <a:off x="4333875" y="3684587"/>
            <a:ext cx="251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/>
          </a:p>
        </p:txBody>
      </p:sp>
      <p:sp>
        <p:nvSpPr>
          <p:cNvPr id="4175" name="Google Shape;4175;p60"/>
          <p:cNvSpPr/>
          <p:nvPr/>
        </p:nvSpPr>
        <p:spPr>
          <a:xfrm>
            <a:off x="3751262" y="3862387"/>
            <a:ext cx="615949" cy="946149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6" name="Google Shape;4176;p60"/>
          <p:cNvSpPr txBox="1"/>
          <p:nvPr/>
        </p:nvSpPr>
        <p:spPr>
          <a:xfrm>
            <a:off x="5911850" y="4303712"/>
            <a:ext cx="1767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/>
          </a:p>
        </p:txBody>
      </p:sp>
      <p:sp>
        <p:nvSpPr>
          <p:cNvPr id="4177" name="Google Shape;4177;p60"/>
          <p:cNvSpPr/>
          <p:nvPr/>
        </p:nvSpPr>
        <p:spPr>
          <a:xfrm>
            <a:off x="5575300" y="4598987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8" name="Google Shape;4178;p60"/>
          <p:cNvSpPr txBox="1"/>
          <p:nvPr/>
        </p:nvSpPr>
        <p:spPr>
          <a:xfrm>
            <a:off x="1597025" y="3541712"/>
            <a:ext cx="2598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/>
          </a:p>
        </p:txBody>
      </p:sp>
      <p:pic>
        <p:nvPicPr>
          <p:cNvPr descr="underline_base" id="4179" name="Google Shape;417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884237"/>
            <a:ext cx="5484811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0" name="Google Shape;4180;p60"/>
          <p:cNvCxnSpPr/>
          <p:nvPr/>
        </p:nvCxnSpPr>
        <p:spPr>
          <a:xfrm flipH="1">
            <a:off x="2878274" y="4278312"/>
            <a:ext cx="7800" cy="6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81" name="Google Shape;4181;p60"/>
          <p:cNvSpPr txBox="1"/>
          <p:nvPr/>
        </p:nvSpPr>
        <p:spPr>
          <a:xfrm>
            <a:off x="1550987" y="5889625"/>
            <a:ext cx="147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/>
          </a:p>
        </p:txBody>
      </p:sp>
      <p:cxnSp>
        <p:nvCxnSpPr>
          <p:cNvPr id="4182" name="Google Shape;4182;p60"/>
          <p:cNvCxnSpPr/>
          <p:nvPr/>
        </p:nvCxnSpPr>
        <p:spPr>
          <a:xfrm flipH="1" rot="10800000">
            <a:off x="2286000" y="4944924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61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89" name="Google Shape;4189;p61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90" name="Google Shape;4190;p61"/>
          <p:cNvSpPr txBox="1"/>
          <p:nvPr>
            <p:ph type="title"/>
          </p:nvPr>
        </p:nvSpPr>
        <p:spPr>
          <a:xfrm>
            <a:off x="533400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TLD, authoritative servers</a:t>
            </a:r>
            <a:endParaRPr/>
          </a:p>
        </p:txBody>
      </p:sp>
      <p:sp>
        <p:nvSpPr>
          <p:cNvPr id="4191" name="Google Shape;4191;p61"/>
          <p:cNvSpPr txBox="1"/>
          <p:nvPr>
            <p:ph idx="1" type="body"/>
          </p:nvPr>
        </p:nvSpPr>
        <p:spPr>
          <a:xfrm>
            <a:off x="533400" y="1600200"/>
            <a:ext cx="8159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top-level domain (TLD) servers: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responsible for com, org, net, edu, aero, jobs, museums, and all top-level country domains, e.g.: uk, fr, ca, jp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 Solutions maintains servers for .com TLD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Educause for .edu TLD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authoritative DNS servers: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organization’s own DNS server(s), providing authoritative hostname to IP mappings for organization’s named hosts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 be maintained by organization or service provider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192" name="Google Shape;419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2" y="944562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p62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199" name="Google Shape;4199;p62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00" name="Google Shape;4200;p62"/>
          <p:cNvSpPr txBox="1"/>
          <p:nvPr>
            <p:ph type="title"/>
          </p:nvPr>
        </p:nvSpPr>
        <p:spPr>
          <a:xfrm>
            <a:off x="533400" y="236537"/>
            <a:ext cx="7772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Local </a:t>
            </a: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name server</a:t>
            </a:r>
            <a:endParaRPr/>
          </a:p>
        </p:txBody>
      </p:sp>
      <p:sp>
        <p:nvSpPr>
          <p:cNvPr id="4201" name="Google Shape;4201;p6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does not strictly belong to hierarchy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ISP (residential ISP, company, university) has one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also called “default name server”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host makes DNS query, query is sent to its local DNS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has local cache of recent name-to-address translation pairs (but may be out of date!)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acts as proxy, forwards query into hierarchy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202" name="Google Shape;42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969962"/>
            <a:ext cx="5548312" cy="20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p63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209" name="Google Shape;4209;p63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10" name="Google Shape;421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1" name="Google Shape;4211;p63"/>
          <p:cNvSpPr txBox="1"/>
          <p:nvPr/>
        </p:nvSpPr>
        <p:spPr>
          <a:xfrm>
            <a:off x="4206875" y="4881562"/>
            <a:ext cx="17463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cis.poly.edu</a:t>
            </a:r>
            <a:endParaRPr/>
          </a:p>
        </p:txBody>
      </p:sp>
      <p:sp>
        <p:nvSpPr>
          <p:cNvPr id="4212" name="Google Shape;4212;p63"/>
          <p:cNvSpPr txBox="1"/>
          <p:nvPr/>
        </p:nvSpPr>
        <p:spPr>
          <a:xfrm>
            <a:off x="6683375" y="5775325"/>
            <a:ext cx="1878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/>
          </a:p>
        </p:txBody>
      </p:sp>
      <p:sp>
        <p:nvSpPr>
          <p:cNvPr id="4213" name="Google Shape;4213;p63"/>
          <p:cNvSpPr txBox="1"/>
          <p:nvPr/>
        </p:nvSpPr>
        <p:spPr>
          <a:xfrm>
            <a:off x="5791200" y="481012"/>
            <a:ext cx="2011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/>
          </a:p>
        </p:txBody>
      </p:sp>
      <p:cxnSp>
        <p:nvCxnSpPr>
          <p:cNvPr id="4214" name="Google Shape;4214;p63"/>
          <p:cNvCxnSpPr/>
          <p:nvPr/>
        </p:nvCxnSpPr>
        <p:spPr>
          <a:xfrm rot="10800000">
            <a:off x="5286375" y="2916387"/>
            <a:ext cx="0" cy="1314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5" name="Google Shape;4215;p63"/>
          <p:cNvCxnSpPr/>
          <p:nvPr/>
        </p:nvCxnSpPr>
        <p:spPr>
          <a:xfrm flipH="1" rot="10800000">
            <a:off x="5400675" y="1220637"/>
            <a:ext cx="914400" cy="971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6" name="Google Shape;4216;p63"/>
          <p:cNvCxnSpPr/>
          <p:nvPr/>
        </p:nvCxnSpPr>
        <p:spPr>
          <a:xfrm flipH="1" rot="10800000">
            <a:off x="5686425" y="2382762"/>
            <a:ext cx="1485900" cy="9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7" name="Google Shape;4217;p63"/>
          <p:cNvCxnSpPr/>
          <p:nvPr/>
        </p:nvCxnSpPr>
        <p:spPr>
          <a:xfrm rot="10800000">
            <a:off x="5686350" y="2554287"/>
            <a:ext cx="1419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8" name="Google Shape;4218;p63"/>
          <p:cNvCxnSpPr/>
          <p:nvPr/>
        </p:nvCxnSpPr>
        <p:spPr>
          <a:xfrm flipH="1">
            <a:off x="5610150" y="1449387"/>
            <a:ext cx="733500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9" name="Google Shape;4219;p63"/>
          <p:cNvCxnSpPr/>
          <p:nvPr/>
        </p:nvCxnSpPr>
        <p:spPr>
          <a:xfrm>
            <a:off x="5476875" y="2933700"/>
            <a:ext cx="9600" cy="1323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220" name="Google Shape;4220;p63"/>
          <p:cNvGrpSpPr/>
          <p:nvPr/>
        </p:nvGrpSpPr>
        <p:grpSpPr>
          <a:xfrm>
            <a:off x="4179887" y="3062287"/>
            <a:ext cx="1916112" cy="549275"/>
            <a:chOff x="2831" y="2132"/>
            <a:chExt cx="1207" cy="346"/>
          </a:xfrm>
        </p:grpSpPr>
        <p:sp>
          <p:nvSpPr>
            <p:cNvPr id="4221" name="Google Shape;4221;p63"/>
            <p:cNvSpPr txBox="1"/>
            <p:nvPr/>
          </p:nvSpPr>
          <p:spPr>
            <a:xfrm>
              <a:off x="2838" y="2178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63"/>
            <p:cNvSpPr txBox="1"/>
            <p:nvPr/>
          </p:nvSpPr>
          <p:spPr>
            <a:xfrm>
              <a:off x="2831" y="213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dns.poly.edu</a:t>
              </a:r>
              <a:endParaRPr/>
            </a:p>
          </p:txBody>
        </p:sp>
      </p:grpSp>
      <p:sp>
        <p:nvSpPr>
          <p:cNvPr id="4223" name="Google Shape;4223;p63"/>
          <p:cNvSpPr txBox="1"/>
          <p:nvPr/>
        </p:nvSpPr>
        <p:spPr>
          <a:xfrm>
            <a:off x="4997450" y="37719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24" name="Google Shape;4224;p63"/>
          <p:cNvSpPr txBox="1"/>
          <p:nvPr/>
        </p:nvSpPr>
        <p:spPr>
          <a:xfrm>
            <a:off x="5540375" y="1438275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25" name="Google Shape;4225;p63"/>
          <p:cNvSpPr txBox="1"/>
          <p:nvPr/>
        </p:nvSpPr>
        <p:spPr>
          <a:xfrm>
            <a:off x="5978525" y="1676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26" name="Google Shape;4226;p63"/>
          <p:cNvSpPr txBox="1"/>
          <p:nvPr/>
        </p:nvSpPr>
        <p:spPr>
          <a:xfrm>
            <a:off x="6292850" y="2085975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27" name="Google Shape;4227;p63"/>
          <p:cNvSpPr txBox="1"/>
          <p:nvPr/>
        </p:nvSpPr>
        <p:spPr>
          <a:xfrm>
            <a:off x="6323012" y="2573337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28" name="Google Shape;4228;p63"/>
          <p:cNvSpPr txBox="1"/>
          <p:nvPr/>
        </p:nvSpPr>
        <p:spPr>
          <a:xfrm>
            <a:off x="6919912" y="36131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229" name="Google Shape;4229;p63"/>
          <p:cNvSpPr txBox="1"/>
          <p:nvPr/>
        </p:nvSpPr>
        <p:spPr>
          <a:xfrm>
            <a:off x="6353175" y="4429125"/>
            <a:ext cx="239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/>
          </a:p>
        </p:txBody>
      </p:sp>
      <p:sp>
        <p:nvSpPr>
          <p:cNvPr id="4230" name="Google Shape;4230;p63"/>
          <p:cNvSpPr txBox="1"/>
          <p:nvPr/>
        </p:nvSpPr>
        <p:spPr>
          <a:xfrm>
            <a:off x="6292850" y="3643312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231" name="Google Shape;4231;p63"/>
          <p:cNvSpPr txBox="1"/>
          <p:nvPr/>
        </p:nvSpPr>
        <p:spPr>
          <a:xfrm>
            <a:off x="5549900" y="37909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232" name="Google Shape;4232;p63"/>
          <p:cNvCxnSpPr/>
          <p:nvPr/>
        </p:nvCxnSpPr>
        <p:spPr>
          <a:xfrm>
            <a:off x="5619750" y="2714625"/>
            <a:ext cx="1493700" cy="1314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33" name="Google Shape;4233;p63"/>
          <p:cNvCxnSpPr/>
          <p:nvPr/>
        </p:nvCxnSpPr>
        <p:spPr>
          <a:xfrm rot="10800000">
            <a:off x="5580199" y="2840087"/>
            <a:ext cx="1493700" cy="13017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34" name="Google Shape;4234;p63"/>
          <p:cNvSpPr txBox="1"/>
          <p:nvPr/>
        </p:nvSpPr>
        <p:spPr>
          <a:xfrm>
            <a:off x="6551612" y="1852612"/>
            <a:ext cx="2011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/>
          </a:p>
        </p:txBody>
      </p:sp>
      <p:sp>
        <p:nvSpPr>
          <p:cNvPr id="4235" name="Google Shape;4235;p63"/>
          <p:cNvSpPr txBox="1"/>
          <p:nvPr>
            <p:ph type="title"/>
          </p:nvPr>
        </p:nvSpPr>
        <p:spPr>
          <a:xfrm>
            <a:off x="533400" y="217487"/>
            <a:ext cx="491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name </a:t>
            </a:r>
            <a:b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resolution example</a:t>
            </a:r>
            <a:endParaRPr/>
          </a:p>
        </p:txBody>
      </p:sp>
      <p:sp>
        <p:nvSpPr>
          <p:cNvPr id="4236" name="Google Shape;4236;p63"/>
          <p:cNvSpPr txBox="1"/>
          <p:nvPr>
            <p:ph idx="1" type="body"/>
          </p:nvPr>
        </p:nvSpPr>
        <p:spPr>
          <a:xfrm>
            <a:off x="431800" y="1725612"/>
            <a:ext cx="3565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 at cis.poly.edu wants IP address for gaia.cs.umass.edu</a:t>
            </a:r>
            <a:endParaRPr/>
          </a:p>
        </p:txBody>
      </p:sp>
      <p:sp>
        <p:nvSpPr>
          <p:cNvPr id="4237" name="Google Shape;4237;p63"/>
          <p:cNvSpPr txBox="1"/>
          <p:nvPr/>
        </p:nvSpPr>
        <p:spPr>
          <a:xfrm>
            <a:off x="582612" y="3094037"/>
            <a:ext cx="34782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iterated query: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contacted server replies with name of server to contact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“I don’t know this name, but ask this server”</a:t>
            </a:r>
            <a:endParaRPr/>
          </a:p>
        </p:txBody>
      </p:sp>
      <p:grpSp>
        <p:nvGrpSpPr>
          <p:cNvPr id="4238" name="Google Shape;4238;p63"/>
          <p:cNvGrpSpPr/>
          <p:nvPr/>
        </p:nvGrpSpPr>
        <p:grpSpPr>
          <a:xfrm flipH="1">
            <a:off x="7226300" y="5091112"/>
            <a:ext cx="925512" cy="795368"/>
            <a:chOff x="-44" y="1473"/>
            <a:chExt cx="981" cy="1105"/>
          </a:xfrm>
        </p:grpSpPr>
        <p:pic>
          <p:nvPicPr>
            <p:cNvPr descr="desktop_computer_stylized_medium" id="4239" name="Google Shape;4239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0" name="Google Shape;4240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3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1" name="Google Shape;4241;p63"/>
          <p:cNvGrpSpPr/>
          <p:nvPr/>
        </p:nvGrpSpPr>
        <p:grpSpPr>
          <a:xfrm>
            <a:off x="4765675" y="4244975"/>
            <a:ext cx="925512" cy="795368"/>
            <a:chOff x="-44" y="1473"/>
            <a:chExt cx="981" cy="1105"/>
          </a:xfrm>
        </p:grpSpPr>
        <p:pic>
          <p:nvPicPr>
            <p:cNvPr descr="desktop_computer_stylized_medium" id="4242" name="Google Shape;4242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3" name="Google Shape;4243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3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4" name="Google Shape;4244;p63"/>
          <p:cNvGrpSpPr/>
          <p:nvPr/>
        </p:nvGrpSpPr>
        <p:grpSpPr>
          <a:xfrm>
            <a:off x="7226300" y="3743325"/>
            <a:ext cx="388870" cy="642421"/>
            <a:chOff x="4140" y="429"/>
            <a:chExt cx="1419" cy="2400"/>
          </a:xfrm>
        </p:grpSpPr>
        <p:sp>
          <p:nvSpPr>
            <p:cNvPr id="4245" name="Google Shape;4245;p6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63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6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63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0" name="Google Shape;4250;p63"/>
            <p:cNvGrpSpPr/>
            <p:nvPr/>
          </p:nvGrpSpPr>
          <p:grpSpPr>
            <a:xfrm>
              <a:off x="4748" y="666"/>
              <a:ext cx="493" cy="18"/>
              <a:chOff x="613" y="2566"/>
              <a:chExt cx="615" cy="17"/>
            </a:xfrm>
          </p:grpSpPr>
          <p:sp>
            <p:nvSpPr>
              <p:cNvPr id="4251" name="Google Shape;4251;p63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2" name="Google Shape;4252;p63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3" name="Google Shape;4253;p63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4" name="Google Shape;4254;p63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255" name="Google Shape;4255;p63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6" name="Google Shape;4256;p6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7" name="Google Shape;4257;p63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63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9" name="Google Shape;4259;p63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260" name="Google Shape;4260;p63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1" name="Google Shape;4261;p63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2" name="Google Shape;4262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3" name="Google Shape;4263;p63"/>
            <p:cNvGrpSpPr/>
            <p:nvPr/>
          </p:nvGrpSpPr>
          <p:grpSpPr>
            <a:xfrm>
              <a:off x="4737" y="1325"/>
              <a:ext cx="494" cy="17"/>
              <a:chOff x="611" y="2566"/>
              <a:chExt cx="615" cy="17"/>
            </a:xfrm>
          </p:grpSpPr>
          <p:sp>
            <p:nvSpPr>
              <p:cNvPr id="4264" name="Google Shape;4264;p63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5" name="Google Shape;4265;p63"/>
              <p:cNvSpPr/>
              <p:nvPr/>
            </p:nvSpPr>
            <p:spPr>
              <a:xfrm>
                <a:off x="626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6" name="Google Shape;4266;p63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63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6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63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63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63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63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63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7" name="Google Shape;4277;p63"/>
          <p:cNvGrpSpPr/>
          <p:nvPr/>
        </p:nvGrpSpPr>
        <p:grpSpPr>
          <a:xfrm>
            <a:off x="5222875" y="2230437"/>
            <a:ext cx="388870" cy="642421"/>
            <a:chOff x="4140" y="429"/>
            <a:chExt cx="1419" cy="2400"/>
          </a:xfrm>
        </p:grpSpPr>
        <p:sp>
          <p:nvSpPr>
            <p:cNvPr id="4278" name="Google Shape;4278;p6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63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6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63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3" name="Google Shape;4283;p63"/>
            <p:cNvGrpSpPr/>
            <p:nvPr/>
          </p:nvGrpSpPr>
          <p:grpSpPr>
            <a:xfrm>
              <a:off x="4748" y="666"/>
              <a:ext cx="493" cy="18"/>
              <a:chOff x="613" y="2566"/>
              <a:chExt cx="615" cy="17"/>
            </a:xfrm>
          </p:grpSpPr>
          <p:sp>
            <p:nvSpPr>
              <p:cNvPr id="4284" name="Google Shape;4284;p63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5" name="Google Shape;4285;p63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6" name="Google Shape;4286;p63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7" name="Google Shape;4287;p63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288" name="Google Shape;4288;p63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9" name="Google Shape;4289;p6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0" name="Google Shape;4290;p63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63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2" name="Google Shape;4292;p63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293" name="Google Shape;4293;p63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4" name="Google Shape;4294;p63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5" name="Google Shape;4295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6" name="Google Shape;4296;p63"/>
            <p:cNvGrpSpPr/>
            <p:nvPr/>
          </p:nvGrpSpPr>
          <p:grpSpPr>
            <a:xfrm>
              <a:off x="4737" y="1325"/>
              <a:ext cx="494" cy="17"/>
              <a:chOff x="611" y="2566"/>
              <a:chExt cx="615" cy="17"/>
            </a:xfrm>
          </p:grpSpPr>
          <p:sp>
            <p:nvSpPr>
              <p:cNvPr id="4297" name="Google Shape;4297;p63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8" name="Google Shape;4298;p63"/>
              <p:cNvSpPr/>
              <p:nvPr/>
            </p:nvSpPr>
            <p:spPr>
              <a:xfrm>
                <a:off x="626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9" name="Google Shape;4299;p63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63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63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63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0" name="Google Shape;4310;p63"/>
          <p:cNvGrpSpPr/>
          <p:nvPr/>
        </p:nvGrpSpPr>
        <p:grpSpPr>
          <a:xfrm>
            <a:off x="6376987" y="968375"/>
            <a:ext cx="388870" cy="642421"/>
            <a:chOff x="4140" y="429"/>
            <a:chExt cx="1419" cy="2400"/>
          </a:xfrm>
        </p:grpSpPr>
        <p:sp>
          <p:nvSpPr>
            <p:cNvPr id="4311" name="Google Shape;4311;p6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63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6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63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6" name="Google Shape;4316;p63"/>
            <p:cNvGrpSpPr/>
            <p:nvPr/>
          </p:nvGrpSpPr>
          <p:grpSpPr>
            <a:xfrm>
              <a:off x="4748" y="666"/>
              <a:ext cx="492" cy="18"/>
              <a:chOff x="613" y="2566"/>
              <a:chExt cx="614" cy="17"/>
            </a:xfrm>
          </p:grpSpPr>
          <p:sp>
            <p:nvSpPr>
              <p:cNvPr id="4317" name="Google Shape;4317;p63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19" name="Google Shape;4319;p63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0" name="Google Shape;4320;p63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321" name="Google Shape;4321;p63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3" name="Google Shape;4323;p63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63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5" name="Google Shape;4325;p63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326" name="Google Shape;4326;p63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8" name="Google Shape;4328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9" name="Google Shape;4329;p63"/>
            <p:cNvGrpSpPr/>
            <p:nvPr/>
          </p:nvGrpSpPr>
          <p:grpSpPr>
            <a:xfrm>
              <a:off x="4737" y="1325"/>
              <a:ext cx="493" cy="17"/>
              <a:chOff x="611" y="2566"/>
              <a:chExt cx="614" cy="17"/>
            </a:xfrm>
          </p:grpSpPr>
          <p:sp>
            <p:nvSpPr>
              <p:cNvPr id="4330" name="Google Shape;4330;p63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625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2" name="Google Shape;4332;p63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63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63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63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3" name="Google Shape;4343;p63"/>
          <p:cNvGrpSpPr/>
          <p:nvPr/>
        </p:nvGrpSpPr>
        <p:grpSpPr>
          <a:xfrm>
            <a:off x="7192962" y="2220912"/>
            <a:ext cx="388870" cy="642421"/>
            <a:chOff x="4140" y="429"/>
            <a:chExt cx="1419" cy="2400"/>
          </a:xfrm>
        </p:grpSpPr>
        <p:sp>
          <p:nvSpPr>
            <p:cNvPr id="4344" name="Google Shape;4344;p6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63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63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9" name="Google Shape;4349;p63"/>
            <p:cNvGrpSpPr/>
            <p:nvPr/>
          </p:nvGrpSpPr>
          <p:grpSpPr>
            <a:xfrm>
              <a:off x="4748" y="666"/>
              <a:ext cx="492" cy="18"/>
              <a:chOff x="613" y="2566"/>
              <a:chExt cx="614" cy="17"/>
            </a:xfrm>
          </p:grpSpPr>
          <p:sp>
            <p:nvSpPr>
              <p:cNvPr id="4350" name="Google Shape;4350;p63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1" name="Google Shape;4351;p63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2" name="Google Shape;4352;p63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3" name="Google Shape;4353;p63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354" name="Google Shape;4354;p63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5" name="Google Shape;4355;p63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6" name="Google Shape;4356;p63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63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8" name="Google Shape;4358;p63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359" name="Google Shape;4359;p63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61" name="Google Shape;4361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2" name="Google Shape;4362;p63"/>
            <p:cNvGrpSpPr/>
            <p:nvPr/>
          </p:nvGrpSpPr>
          <p:grpSpPr>
            <a:xfrm>
              <a:off x="4737" y="1325"/>
              <a:ext cx="493" cy="17"/>
              <a:chOff x="611" y="2566"/>
              <a:chExt cx="614" cy="17"/>
            </a:xfrm>
          </p:grpSpPr>
          <p:sp>
            <p:nvSpPr>
              <p:cNvPr id="4363" name="Google Shape;4363;p63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625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65" name="Google Shape;4365;p63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63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63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63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63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63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63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63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0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64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382" name="Google Shape;4382;p64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83" name="Google Shape;4383;p64"/>
          <p:cNvSpPr txBox="1"/>
          <p:nvPr/>
        </p:nvSpPr>
        <p:spPr>
          <a:xfrm>
            <a:off x="7462837" y="32575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84" name="Google Shape;4384;p64"/>
          <p:cNvSpPr txBox="1"/>
          <p:nvPr/>
        </p:nvSpPr>
        <p:spPr>
          <a:xfrm>
            <a:off x="7005637" y="33337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385" name="Google Shape;4385;p64"/>
          <p:cNvSpPr txBox="1"/>
          <p:nvPr/>
        </p:nvSpPr>
        <p:spPr>
          <a:xfrm>
            <a:off x="6724650" y="1817687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4386" name="Google Shape;4386;p64"/>
          <p:cNvCxnSpPr/>
          <p:nvPr/>
        </p:nvCxnSpPr>
        <p:spPr>
          <a:xfrm>
            <a:off x="7440612" y="2941637"/>
            <a:ext cx="0" cy="674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7" name="Google Shape;4387;p64"/>
          <p:cNvCxnSpPr/>
          <p:nvPr/>
        </p:nvCxnSpPr>
        <p:spPr>
          <a:xfrm rot="10800000">
            <a:off x="7319962" y="2952787"/>
            <a:ext cx="0" cy="719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8" name="Google Shape;4388;p64"/>
          <p:cNvCxnSpPr/>
          <p:nvPr/>
        </p:nvCxnSpPr>
        <p:spPr>
          <a:xfrm rot="10800000">
            <a:off x="6799349" y="1541499"/>
            <a:ext cx="458700" cy="56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89" name="Google Shape;4389;p64"/>
          <p:cNvSpPr txBox="1"/>
          <p:nvPr/>
        </p:nvSpPr>
        <p:spPr>
          <a:xfrm>
            <a:off x="7143750" y="13906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90" name="Google Shape;4390;p64"/>
          <p:cNvSpPr txBox="1"/>
          <p:nvPr/>
        </p:nvSpPr>
        <p:spPr>
          <a:xfrm>
            <a:off x="468312" y="1687512"/>
            <a:ext cx="31623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recursive query</a:t>
            </a:r>
            <a:r>
              <a:rPr b="0" i="1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puts burden of name resolution on contacted name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heavy load at upper levels of hierarchy?</a:t>
            </a:r>
            <a:endParaRPr/>
          </a:p>
        </p:txBody>
      </p:sp>
      <p:sp>
        <p:nvSpPr>
          <p:cNvPr id="4391" name="Google Shape;4391;p64"/>
          <p:cNvSpPr txBox="1"/>
          <p:nvPr/>
        </p:nvSpPr>
        <p:spPr>
          <a:xfrm>
            <a:off x="4206875" y="4881562"/>
            <a:ext cx="17463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cis.poly.edu</a:t>
            </a:r>
            <a:endParaRPr/>
          </a:p>
        </p:txBody>
      </p:sp>
      <p:sp>
        <p:nvSpPr>
          <p:cNvPr id="4392" name="Google Shape;4392;p64"/>
          <p:cNvSpPr txBox="1"/>
          <p:nvPr/>
        </p:nvSpPr>
        <p:spPr>
          <a:xfrm>
            <a:off x="6683375" y="5775325"/>
            <a:ext cx="1878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/>
          </a:p>
        </p:txBody>
      </p:sp>
      <p:sp>
        <p:nvSpPr>
          <p:cNvPr id="4393" name="Google Shape;4393;p64"/>
          <p:cNvSpPr txBox="1"/>
          <p:nvPr/>
        </p:nvSpPr>
        <p:spPr>
          <a:xfrm>
            <a:off x="5791200" y="481012"/>
            <a:ext cx="2011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/>
          </a:p>
        </p:txBody>
      </p:sp>
      <p:cxnSp>
        <p:nvCxnSpPr>
          <p:cNvPr id="4394" name="Google Shape;4394;p64"/>
          <p:cNvCxnSpPr/>
          <p:nvPr/>
        </p:nvCxnSpPr>
        <p:spPr>
          <a:xfrm rot="10800000">
            <a:off x="5286375" y="2916387"/>
            <a:ext cx="0" cy="1314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95" name="Google Shape;4395;p64"/>
          <p:cNvCxnSpPr/>
          <p:nvPr/>
        </p:nvCxnSpPr>
        <p:spPr>
          <a:xfrm flipH="1" rot="10800000">
            <a:off x="5391150" y="1220637"/>
            <a:ext cx="914400" cy="971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96" name="Google Shape;4396;p64"/>
          <p:cNvCxnSpPr/>
          <p:nvPr/>
        </p:nvCxnSpPr>
        <p:spPr>
          <a:xfrm flipH="1">
            <a:off x="5619675" y="1449387"/>
            <a:ext cx="733500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97" name="Google Shape;4397;p64"/>
          <p:cNvCxnSpPr/>
          <p:nvPr/>
        </p:nvCxnSpPr>
        <p:spPr>
          <a:xfrm>
            <a:off x="5476875" y="2944812"/>
            <a:ext cx="9600" cy="1323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398" name="Google Shape;4398;p64"/>
          <p:cNvGrpSpPr/>
          <p:nvPr/>
        </p:nvGrpSpPr>
        <p:grpSpPr>
          <a:xfrm>
            <a:off x="4179887" y="3062287"/>
            <a:ext cx="1916112" cy="549275"/>
            <a:chOff x="2831" y="2132"/>
            <a:chExt cx="1207" cy="346"/>
          </a:xfrm>
        </p:grpSpPr>
        <p:sp>
          <p:nvSpPr>
            <p:cNvPr id="4399" name="Google Shape;4399;p64"/>
            <p:cNvSpPr txBox="1"/>
            <p:nvPr/>
          </p:nvSpPr>
          <p:spPr>
            <a:xfrm>
              <a:off x="2838" y="2178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64"/>
            <p:cNvSpPr txBox="1"/>
            <p:nvPr/>
          </p:nvSpPr>
          <p:spPr>
            <a:xfrm>
              <a:off x="2831" y="213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dns.poly.edu</a:t>
              </a:r>
              <a:endParaRPr/>
            </a:p>
          </p:txBody>
        </p:sp>
      </p:grpSp>
      <p:sp>
        <p:nvSpPr>
          <p:cNvPr id="4401" name="Google Shape;4401;p64"/>
          <p:cNvSpPr txBox="1"/>
          <p:nvPr/>
        </p:nvSpPr>
        <p:spPr>
          <a:xfrm>
            <a:off x="4997450" y="37719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02" name="Google Shape;4402;p64"/>
          <p:cNvSpPr txBox="1"/>
          <p:nvPr/>
        </p:nvSpPr>
        <p:spPr>
          <a:xfrm>
            <a:off x="5540375" y="1438275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03" name="Google Shape;4403;p64"/>
          <p:cNvSpPr txBox="1"/>
          <p:nvPr/>
        </p:nvSpPr>
        <p:spPr>
          <a:xfrm>
            <a:off x="5978525" y="1676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404" name="Google Shape;4404;p64"/>
          <p:cNvSpPr txBox="1"/>
          <p:nvPr/>
        </p:nvSpPr>
        <p:spPr>
          <a:xfrm>
            <a:off x="6353175" y="4429125"/>
            <a:ext cx="239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/>
          </a:p>
        </p:txBody>
      </p:sp>
      <p:sp>
        <p:nvSpPr>
          <p:cNvPr id="4405" name="Google Shape;4405;p64"/>
          <p:cNvSpPr txBox="1"/>
          <p:nvPr/>
        </p:nvSpPr>
        <p:spPr>
          <a:xfrm>
            <a:off x="5549900" y="3781425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406" name="Google Shape;4406;p64"/>
          <p:cNvCxnSpPr/>
          <p:nvPr/>
        </p:nvCxnSpPr>
        <p:spPr>
          <a:xfrm rot="10800000">
            <a:off x="6853312" y="1333562"/>
            <a:ext cx="600000" cy="74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descr="underline_base" id="4407" name="Google Shape;44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08" name="Google Shape;4408;p64"/>
          <p:cNvSpPr txBox="1"/>
          <p:nvPr/>
        </p:nvSpPr>
        <p:spPr>
          <a:xfrm>
            <a:off x="533400" y="217487"/>
            <a:ext cx="491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name </a:t>
            </a:r>
            <a:b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resolution example</a:t>
            </a:r>
            <a:endParaRPr/>
          </a:p>
        </p:txBody>
      </p:sp>
      <p:sp>
        <p:nvSpPr>
          <p:cNvPr id="4409" name="Google Shape;4409;p64"/>
          <p:cNvSpPr txBox="1"/>
          <p:nvPr/>
        </p:nvSpPr>
        <p:spPr>
          <a:xfrm>
            <a:off x="7600950" y="2287587"/>
            <a:ext cx="1325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4410" name="Google Shape;4410;p64"/>
          <p:cNvGrpSpPr/>
          <p:nvPr/>
        </p:nvGrpSpPr>
        <p:grpSpPr>
          <a:xfrm flipH="1">
            <a:off x="7226300" y="5091112"/>
            <a:ext cx="925512" cy="795368"/>
            <a:chOff x="-44" y="1473"/>
            <a:chExt cx="981" cy="1105"/>
          </a:xfrm>
        </p:grpSpPr>
        <p:pic>
          <p:nvPicPr>
            <p:cNvPr descr="desktop_computer_stylized_medium" id="4411" name="Google Shape;4411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2" name="Google Shape;4412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3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3" name="Google Shape;4413;p64"/>
          <p:cNvGrpSpPr/>
          <p:nvPr/>
        </p:nvGrpSpPr>
        <p:grpSpPr>
          <a:xfrm>
            <a:off x="4765675" y="4244975"/>
            <a:ext cx="925512" cy="795368"/>
            <a:chOff x="-44" y="1473"/>
            <a:chExt cx="981" cy="1105"/>
          </a:xfrm>
        </p:grpSpPr>
        <p:pic>
          <p:nvPicPr>
            <p:cNvPr descr="desktop_computer_stylized_medium" id="4414" name="Google Shape;4414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5" name="Google Shape;4415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3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6" name="Google Shape;4416;p64"/>
          <p:cNvGrpSpPr/>
          <p:nvPr/>
        </p:nvGrpSpPr>
        <p:grpSpPr>
          <a:xfrm>
            <a:off x="7226300" y="3743325"/>
            <a:ext cx="388870" cy="642421"/>
            <a:chOff x="4140" y="429"/>
            <a:chExt cx="1419" cy="2400"/>
          </a:xfrm>
        </p:grpSpPr>
        <p:sp>
          <p:nvSpPr>
            <p:cNvPr id="4417" name="Google Shape;4417;p6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64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64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2" name="Google Shape;4422;p64"/>
            <p:cNvGrpSpPr/>
            <p:nvPr/>
          </p:nvGrpSpPr>
          <p:grpSpPr>
            <a:xfrm>
              <a:off x="4748" y="666"/>
              <a:ext cx="493" cy="18"/>
              <a:chOff x="613" y="2566"/>
              <a:chExt cx="615" cy="17"/>
            </a:xfrm>
          </p:grpSpPr>
          <p:sp>
            <p:nvSpPr>
              <p:cNvPr id="4423" name="Google Shape;4423;p64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64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5" name="Google Shape;4425;p64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6" name="Google Shape;4426;p64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427" name="Google Shape;4427;p64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8" name="Google Shape;4428;p64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9" name="Google Shape;4429;p64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64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1" name="Google Shape;4431;p64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432" name="Google Shape;4432;p64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3" name="Google Shape;4433;p64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4" name="Google Shape;4434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5" name="Google Shape;4435;p64"/>
            <p:cNvGrpSpPr/>
            <p:nvPr/>
          </p:nvGrpSpPr>
          <p:grpSpPr>
            <a:xfrm>
              <a:off x="4737" y="1325"/>
              <a:ext cx="494" cy="17"/>
              <a:chOff x="611" y="2566"/>
              <a:chExt cx="615" cy="17"/>
            </a:xfrm>
          </p:grpSpPr>
          <p:sp>
            <p:nvSpPr>
              <p:cNvPr id="4436" name="Google Shape;4436;p64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7" name="Google Shape;4437;p64"/>
              <p:cNvSpPr/>
              <p:nvPr/>
            </p:nvSpPr>
            <p:spPr>
              <a:xfrm>
                <a:off x="626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8" name="Google Shape;4438;p64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64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9" name="Google Shape;4449;p64"/>
          <p:cNvGrpSpPr/>
          <p:nvPr/>
        </p:nvGrpSpPr>
        <p:grpSpPr>
          <a:xfrm>
            <a:off x="5222875" y="2230437"/>
            <a:ext cx="388870" cy="642421"/>
            <a:chOff x="4140" y="429"/>
            <a:chExt cx="1419" cy="2400"/>
          </a:xfrm>
        </p:grpSpPr>
        <p:sp>
          <p:nvSpPr>
            <p:cNvPr id="4450" name="Google Shape;4450;p6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64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64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5" name="Google Shape;4455;p64"/>
            <p:cNvGrpSpPr/>
            <p:nvPr/>
          </p:nvGrpSpPr>
          <p:grpSpPr>
            <a:xfrm>
              <a:off x="4748" y="666"/>
              <a:ext cx="493" cy="18"/>
              <a:chOff x="613" y="2566"/>
              <a:chExt cx="615" cy="17"/>
            </a:xfrm>
          </p:grpSpPr>
          <p:sp>
            <p:nvSpPr>
              <p:cNvPr id="4456" name="Google Shape;4456;p64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7" name="Google Shape;4457;p64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8" name="Google Shape;4458;p64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9" name="Google Shape;4459;p64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460" name="Google Shape;4460;p64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64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2" name="Google Shape;4462;p64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64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4" name="Google Shape;4464;p64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465" name="Google Shape;4465;p64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6" name="Google Shape;4466;p64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7" name="Google Shape;4467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8" name="Google Shape;4468;p64"/>
            <p:cNvGrpSpPr/>
            <p:nvPr/>
          </p:nvGrpSpPr>
          <p:grpSpPr>
            <a:xfrm>
              <a:off x="4737" y="1325"/>
              <a:ext cx="494" cy="17"/>
              <a:chOff x="611" y="2566"/>
              <a:chExt cx="615" cy="17"/>
            </a:xfrm>
          </p:grpSpPr>
          <p:sp>
            <p:nvSpPr>
              <p:cNvPr id="4469" name="Google Shape;4469;p64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0" name="Google Shape;4470;p64"/>
              <p:cNvSpPr/>
              <p:nvPr/>
            </p:nvSpPr>
            <p:spPr>
              <a:xfrm>
                <a:off x="626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1" name="Google Shape;4471;p64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64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2" name="Google Shape;4482;p64"/>
          <p:cNvGrpSpPr/>
          <p:nvPr/>
        </p:nvGrpSpPr>
        <p:grpSpPr>
          <a:xfrm>
            <a:off x="6376987" y="968375"/>
            <a:ext cx="388870" cy="642421"/>
            <a:chOff x="4140" y="429"/>
            <a:chExt cx="1419" cy="2400"/>
          </a:xfrm>
        </p:grpSpPr>
        <p:sp>
          <p:nvSpPr>
            <p:cNvPr id="4483" name="Google Shape;4483;p6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64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64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8" name="Google Shape;4488;p64"/>
            <p:cNvGrpSpPr/>
            <p:nvPr/>
          </p:nvGrpSpPr>
          <p:grpSpPr>
            <a:xfrm>
              <a:off x="4748" y="666"/>
              <a:ext cx="492" cy="18"/>
              <a:chOff x="613" y="2566"/>
              <a:chExt cx="614" cy="17"/>
            </a:xfrm>
          </p:grpSpPr>
          <p:sp>
            <p:nvSpPr>
              <p:cNvPr id="4489" name="Google Shape;4489;p64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0" name="Google Shape;4490;p64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1" name="Google Shape;4491;p64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2" name="Google Shape;4492;p64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493" name="Google Shape;4493;p64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4" name="Google Shape;4494;p64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5" name="Google Shape;4495;p64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64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7" name="Google Shape;4497;p64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498" name="Google Shape;4498;p64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9" name="Google Shape;4499;p64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0" name="Google Shape;4500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1" name="Google Shape;4501;p64"/>
            <p:cNvGrpSpPr/>
            <p:nvPr/>
          </p:nvGrpSpPr>
          <p:grpSpPr>
            <a:xfrm>
              <a:off x="4737" y="1325"/>
              <a:ext cx="493" cy="17"/>
              <a:chOff x="611" y="2566"/>
              <a:chExt cx="614" cy="17"/>
            </a:xfrm>
          </p:grpSpPr>
          <p:sp>
            <p:nvSpPr>
              <p:cNvPr id="4502" name="Google Shape;4502;p64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3" name="Google Shape;4503;p64"/>
              <p:cNvSpPr/>
              <p:nvPr/>
            </p:nvSpPr>
            <p:spPr>
              <a:xfrm>
                <a:off x="625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4" name="Google Shape;4504;p64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64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4" name="Google Shape;4514;p64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5" name="Google Shape;4515;p64"/>
          <p:cNvGrpSpPr/>
          <p:nvPr/>
        </p:nvGrpSpPr>
        <p:grpSpPr>
          <a:xfrm>
            <a:off x="7192962" y="2220912"/>
            <a:ext cx="388870" cy="642421"/>
            <a:chOff x="4140" y="429"/>
            <a:chExt cx="1419" cy="2400"/>
          </a:xfrm>
        </p:grpSpPr>
        <p:sp>
          <p:nvSpPr>
            <p:cNvPr id="4516" name="Google Shape;4516;p6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7" name="Google Shape;4517;p64"/>
            <p:cNvSpPr txBox="1"/>
            <p:nvPr/>
          </p:nvSpPr>
          <p:spPr>
            <a:xfrm>
              <a:off x="4204" y="429"/>
              <a:ext cx="900" cy="240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0" name="Google Shape;4520;p64"/>
            <p:cNvSpPr txBox="1"/>
            <p:nvPr/>
          </p:nvSpPr>
          <p:spPr>
            <a:xfrm>
              <a:off x="4210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21" name="Google Shape;4521;p64"/>
            <p:cNvGrpSpPr/>
            <p:nvPr/>
          </p:nvGrpSpPr>
          <p:grpSpPr>
            <a:xfrm>
              <a:off x="4748" y="666"/>
              <a:ext cx="492" cy="18"/>
              <a:chOff x="613" y="2566"/>
              <a:chExt cx="614" cy="17"/>
            </a:xfrm>
          </p:grpSpPr>
          <p:sp>
            <p:nvSpPr>
              <p:cNvPr id="4522" name="Google Shape;4522;p64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3" name="Google Shape;4523;p64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24" name="Google Shape;4524;p64"/>
            <p:cNvSpPr txBox="1"/>
            <p:nvPr/>
          </p:nvSpPr>
          <p:spPr>
            <a:xfrm>
              <a:off x="4227" y="101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25" name="Google Shape;4525;p64"/>
            <p:cNvGrpSpPr/>
            <p:nvPr/>
          </p:nvGrpSpPr>
          <p:grpSpPr>
            <a:xfrm>
              <a:off x="4749" y="992"/>
              <a:ext cx="492" cy="18"/>
              <a:chOff x="616" y="2566"/>
              <a:chExt cx="614" cy="19"/>
            </a:xfrm>
          </p:grpSpPr>
          <p:sp>
            <p:nvSpPr>
              <p:cNvPr id="4526" name="Google Shape;4526;p64"/>
              <p:cNvSpPr/>
              <p:nvPr/>
            </p:nvSpPr>
            <p:spPr>
              <a:xfrm>
                <a:off x="616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7" name="Google Shape;4527;p64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28" name="Google Shape;4528;p64"/>
            <p:cNvSpPr txBox="1"/>
            <p:nvPr/>
          </p:nvSpPr>
          <p:spPr>
            <a:xfrm>
              <a:off x="4215" y="136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9" name="Google Shape;4529;p64"/>
            <p:cNvSpPr txBox="1"/>
            <p:nvPr/>
          </p:nvSpPr>
          <p:spPr>
            <a:xfrm>
              <a:off x="4227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0" name="Google Shape;4530;p64"/>
            <p:cNvGrpSpPr/>
            <p:nvPr/>
          </p:nvGrpSpPr>
          <p:grpSpPr>
            <a:xfrm>
              <a:off x="4737" y="1627"/>
              <a:ext cx="493" cy="17"/>
              <a:chOff x="616" y="2568"/>
              <a:chExt cx="614" cy="16"/>
            </a:xfrm>
          </p:grpSpPr>
          <p:sp>
            <p:nvSpPr>
              <p:cNvPr id="4531" name="Google Shape;4531;p64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2" name="Google Shape;4532;p64"/>
              <p:cNvSpPr/>
              <p:nvPr/>
            </p:nvSpPr>
            <p:spPr>
              <a:xfrm>
                <a:off x="630" y="2584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33" name="Google Shape;4533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4" name="Google Shape;4534;p64"/>
            <p:cNvGrpSpPr/>
            <p:nvPr/>
          </p:nvGrpSpPr>
          <p:grpSpPr>
            <a:xfrm>
              <a:off x="4737" y="1325"/>
              <a:ext cx="493" cy="17"/>
              <a:chOff x="611" y="2566"/>
              <a:chExt cx="614" cy="17"/>
            </a:xfrm>
          </p:grpSpPr>
          <p:sp>
            <p:nvSpPr>
              <p:cNvPr id="4535" name="Google Shape;4535;p64"/>
              <p:cNvSpPr/>
              <p:nvPr/>
            </p:nvSpPr>
            <p:spPr>
              <a:xfrm>
                <a:off x="611" y="2566"/>
                <a:ext cx="600" cy="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6" name="Google Shape;4536;p64"/>
              <p:cNvSpPr/>
              <p:nvPr/>
            </p:nvSpPr>
            <p:spPr>
              <a:xfrm>
                <a:off x="625" y="2583"/>
                <a:ext cx="600" cy="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37" name="Google Shape;4537;p64"/>
            <p:cNvSpPr txBox="1"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204" y="2712"/>
              <a:ext cx="1200" cy="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4488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4661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64"/>
            <p:cNvSpPr txBox="1"/>
            <p:nvPr/>
          </p:nvSpPr>
          <p:spPr>
            <a:xfrm>
              <a:off x="5061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65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554" name="Google Shape;4554;p65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555" name="Google Shape;455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8620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56" name="Google Shape;4556;p65"/>
          <p:cNvSpPr txBox="1"/>
          <p:nvPr>
            <p:ph type="title"/>
          </p:nvPr>
        </p:nvSpPr>
        <p:spPr>
          <a:xfrm>
            <a:off x="533400" y="146050"/>
            <a:ext cx="7772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DNS: caching, updating records</a:t>
            </a:r>
            <a:endParaRPr/>
          </a:p>
        </p:txBody>
      </p:sp>
      <p:sp>
        <p:nvSpPr>
          <p:cNvPr id="4557" name="Google Shape;4557;p65"/>
          <p:cNvSpPr txBox="1"/>
          <p:nvPr>
            <p:ph idx="1" type="body"/>
          </p:nvPr>
        </p:nvSpPr>
        <p:spPr>
          <a:xfrm>
            <a:off x="619125" y="1438275"/>
            <a:ext cx="79263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once (any) name server learns mapping, it </a:t>
            </a:r>
            <a:r>
              <a:rPr b="0" i="1" lang="en-US" sz="28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caches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mapping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cache entries timeout (disappear) after some time (TTL)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TLD servers typically cached in local name servers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thus root name servers not often visited</a:t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cached entries may be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out-of-date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(best effort name-to-address translation!)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name host changes IP address, may not be known Internet-wide until all TTLs expire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update/notify mechanisms proposed IETF standard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RFC 2136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p66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564" name="Google Shape;4564;p66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65" name="Google Shape;4565;p66"/>
          <p:cNvSpPr txBox="1"/>
          <p:nvPr>
            <p:ph type="title"/>
          </p:nvPr>
        </p:nvSpPr>
        <p:spPr>
          <a:xfrm>
            <a:off x="455612" y="201612"/>
            <a:ext cx="7772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records</a:t>
            </a:r>
            <a:endParaRPr/>
          </a:p>
        </p:txBody>
      </p:sp>
      <p:sp>
        <p:nvSpPr>
          <p:cNvPr id="4566" name="Google Shape;4566;p66"/>
          <p:cNvSpPr txBox="1"/>
          <p:nvPr>
            <p:ph idx="1" type="body"/>
          </p:nvPr>
        </p:nvSpPr>
        <p:spPr>
          <a:xfrm>
            <a:off x="542925" y="1343025"/>
            <a:ext cx="782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DNS: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distributed database storing resource records </a:t>
            </a: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(RR)</a:t>
            </a:r>
            <a:endParaRPr/>
          </a:p>
        </p:txBody>
      </p:sp>
      <p:sp>
        <p:nvSpPr>
          <p:cNvPr id="4567" name="Google Shape;4567;p66"/>
          <p:cNvSpPr txBox="1"/>
          <p:nvPr>
            <p:ph idx="1" type="body"/>
          </p:nvPr>
        </p:nvSpPr>
        <p:spPr>
          <a:xfrm>
            <a:off x="533400" y="3897312"/>
            <a:ext cx="3514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domain (e.g., foo.com)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hostname of authoritative name server for this domain</a:t>
            </a:r>
            <a:endParaRPr/>
          </a:p>
          <a:p>
            <a:pPr indent="-215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8" name="Google Shape;4568;p66"/>
          <p:cNvSpPr txBox="1"/>
          <p:nvPr/>
        </p:nvSpPr>
        <p:spPr>
          <a:xfrm>
            <a:off x="1795462" y="1908175"/>
            <a:ext cx="536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/>
          </a:p>
        </p:txBody>
      </p:sp>
      <p:sp>
        <p:nvSpPr>
          <p:cNvPr id="4569" name="Google Shape;4569;p66"/>
          <p:cNvSpPr txBox="1"/>
          <p:nvPr/>
        </p:nvSpPr>
        <p:spPr>
          <a:xfrm>
            <a:off x="1876425" y="1895475"/>
            <a:ext cx="5267400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0" name="Google Shape;4570;p66"/>
          <p:cNvSpPr txBox="1"/>
          <p:nvPr/>
        </p:nvSpPr>
        <p:spPr>
          <a:xfrm>
            <a:off x="523875" y="2657475"/>
            <a:ext cx="381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hostname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IP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71" name="Google Shape;4571;p66"/>
          <p:cNvSpPr txBox="1"/>
          <p:nvPr/>
        </p:nvSpPr>
        <p:spPr>
          <a:xfrm>
            <a:off x="4229100" y="2697162"/>
            <a:ext cx="4515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type=CNAME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alias name for some “canonical” (the real)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www.ibm.com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really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servereast.backup2.ibm.com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canonical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72" name="Google Shape;4572;p66"/>
          <p:cNvSpPr txBox="1"/>
          <p:nvPr/>
        </p:nvSpPr>
        <p:spPr>
          <a:xfrm>
            <a:off x="4252912" y="5022850"/>
            <a:ext cx="44085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Gill Sans"/>
              <a:buNone/>
            </a:pPr>
            <a:r>
              <a:rPr b="0" i="0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type=MX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name of mailserver associated with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derline_base" id="4573" name="Google Shape;457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881062"/>
            <a:ext cx="3198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8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67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580" name="Google Shape;4580;p67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581" name="Google Shape;458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85825"/>
            <a:ext cx="5484811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82" name="Google Shape;4582;p67"/>
          <p:cNvSpPr txBox="1"/>
          <p:nvPr>
            <p:ph type="title"/>
          </p:nvPr>
        </p:nvSpPr>
        <p:spPr>
          <a:xfrm>
            <a:off x="446087" y="217487"/>
            <a:ext cx="777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protocol, messages</a:t>
            </a:r>
            <a:endParaRPr/>
          </a:p>
        </p:txBody>
      </p:sp>
      <p:sp>
        <p:nvSpPr>
          <p:cNvPr id="4583" name="Google Shape;4583;p67"/>
          <p:cNvSpPr txBox="1"/>
          <p:nvPr>
            <p:ph idx="1" type="body"/>
          </p:nvPr>
        </p:nvSpPr>
        <p:spPr>
          <a:xfrm>
            <a:off x="477837" y="1333500"/>
            <a:ext cx="782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query</a:t>
            </a:r>
            <a:r>
              <a:rPr b="0" i="0" lang="en-US" sz="2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reply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messages, both with same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 format</a:t>
            </a:r>
            <a:endParaRPr/>
          </a:p>
        </p:txBody>
      </p:sp>
      <p:sp>
        <p:nvSpPr>
          <p:cNvPr id="4584" name="Google Shape;4584;p67"/>
          <p:cNvSpPr txBox="1"/>
          <p:nvPr/>
        </p:nvSpPr>
        <p:spPr>
          <a:xfrm>
            <a:off x="490537" y="2352675"/>
            <a:ext cx="35751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message header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identification: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16 bit # for query, reply to query uses same #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flags:</a:t>
            </a:r>
            <a:endParaRPr/>
          </a:p>
          <a:p>
            <a:pPr indent="-227012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query or reply</a:t>
            </a:r>
            <a:endParaRPr/>
          </a:p>
          <a:p>
            <a:pPr indent="-227012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recursion desired </a:t>
            </a:r>
            <a:endParaRPr/>
          </a:p>
          <a:p>
            <a:pPr indent="-227012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recursion available</a:t>
            </a:r>
            <a:endParaRPr/>
          </a:p>
          <a:p>
            <a:pPr indent="-227012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reply is authoritative</a:t>
            </a:r>
            <a:endParaRPr/>
          </a:p>
        </p:txBody>
      </p:sp>
      <p:grpSp>
        <p:nvGrpSpPr>
          <p:cNvPr id="4585" name="Google Shape;4585;p67"/>
          <p:cNvGrpSpPr/>
          <p:nvPr/>
        </p:nvGrpSpPr>
        <p:grpSpPr>
          <a:xfrm>
            <a:off x="4241800" y="2216150"/>
            <a:ext cx="3921125" cy="4367213"/>
            <a:chOff x="2672" y="1396"/>
            <a:chExt cx="2470" cy="2751"/>
          </a:xfrm>
        </p:grpSpPr>
        <p:sp>
          <p:nvSpPr>
            <p:cNvPr id="4586" name="Google Shape;4586;p67"/>
            <p:cNvSpPr txBox="1"/>
            <p:nvPr/>
          </p:nvSpPr>
          <p:spPr>
            <a:xfrm>
              <a:off x="2742" y="1396"/>
              <a:ext cx="2400" cy="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67"/>
            <p:cNvSpPr txBox="1"/>
            <p:nvPr/>
          </p:nvSpPr>
          <p:spPr>
            <a:xfrm>
              <a:off x="2688" y="1447"/>
              <a:ext cx="2400" cy="2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8" name="Google Shape;4588;p67"/>
            <p:cNvCxnSpPr/>
            <p:nvPr/>
          </p:nvCxnSpPr>
          <p:spPr>
            <a:xfrm>
              <a:off x="2681" y="3606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9" name="Google Shape;4589;p67"/>
            <p:cNvCxnSpPr/>
            <p:nvPr/>
          </p:nvCxnSpPr>
          <p:spPr>
            <a:xfrm>
              <a:off x="2688" y="3174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0" name="Google Shape;4590;p67"/>
            <p:cNvCxnSpPr/>
            <p:nvPr/>
          </p:nvCxnSpPr>
          <p:spPr>
            <a:xfrm>
              <a:off x="2681" y="2742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1" name="Google Shape;4591;p67"/>
            <p:cNvCxnSpPr/>
            <p:nvPr/>
          </p:nvCxnSpPr>
          <p:spPr>
            <a:xfrm>
              <a:off x="2681" y="2317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2" name="Google Shape;4592;p67"/>
            <p:cNvCxnSpPr/>
            <p:nvPr/>
          </p:nvCxnSpPr>
          <p:spPr>
            <a:xfrm>
              <a:off x="2680" y="2029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3" name="Google Shape;4593;p67"/>
            <p:cNvCxnSpPr/>
            <p:nvPr/>
          </p:nvCxnSpPr>
          <p:spPr>
            <a:xfrm>
              <a:off x="2672" y="1745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4" name="Google Shape;4594;p67"/>
            <p:cNvCxnSpPr/>
            <p:nvPr/>
          </p:nvCxnSpPr>
          <p:spPr>
            <a:xfrm>
              <a:off x="3826" y="1454"/>
              <a:ext cx="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5" name="Google Shape;4595;p67"/>
            <p:cNvSpPr txBox="1"/>
            <p:nvPr/>
          </p:nvSpPr>
          <p:spPr>
            <a:xfrm>
              <a:off x="2842" y="149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/>
            </a:p>
          </p:txBody>
        </p:sp>
        <p:sp>
          <p:nvSpPr>
            <p:cNvPr id="4596" name="Google Shape;4596;p67"/>
            <p:cNvSpPr txBox="1"/>
            <p:nvPr/>
          </p:nvSpPr>
          <p:spPr>
            <a:xfrm>
              <a:off x="4180" y="14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/>
            </a:p>
          </p:txBody>
        </p:sp>
        <p:sp>
          <p:nvSpPr>
            <p:cNvPr id="4597" name="Google Shape;4597;p67"/>
            <p:cNvSpPr txBox="1"/>
            <p:nvPr/>
          </p:nvSpPr>
          <p:spPr>
            <a:xfrm>
              <a:off x="2862" y="17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/>
            </a:p>
          </p:txBody>
        </p:sp>
        <p:sp>
          <p:nvSpPr>
            <p:cNvPr id="4598" name="Google Shape;4598;p67"/>
            <p:cNvSpPr txBox="1"/>
            <p:nvPr/>
          </p:nvSpPr>
          <p:spPr>
            <a:xfrm>
              <a:off x="2789" y="2417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/>
            </a:p>
          </p:txBody>
        </p:sp>
        <p:sp>
          <p:nvSpPr>
            <p:cNvPr id="4599" name="Google Shape;4599;p67"/>
            <p:cNvSpPr txBox="1"/>
            <p:nvPr/>
          </p:nvSpPr>
          <p:spPr>
            <a:xfrm>
              <a:off x="3866" y="2067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/>
            </a:p>
          </p:txBody>
        </p:sp>
        <p:sp>
          <p:nvSpPr>
            <p:cNvPr id="4600" name="Google Shape;4600;p67"/>
            <p:cNvSpPr txBox="1"/>
            <p:nvPr/>
          </p:nvSpPr>
          <p:spPr>
            <a:xfrm>
              <a:off x="2762" y="206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/>
            </a:p>
          </p:txBody>
        </p:sp>
        <p:sp>
          <p:nvSpPr>
            <p:cNvPr id="4601" name="Google Shape;4601;p67"/>
            <p:cNvSpPr txBox="1"/>
            <p:nvPr/>
          </p:nvSpPr>
          <p:spPr>
            <a:xfrm>
              <a:off x="3928" y="178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/>
            </a:p>
          </p:txBody>
        </p:sp>
        <p:sp>
          <p:nvSpPr>
            <p:cNvPr id="4602" name="Google Shape;4602;p67"/>
            <p:cNvSpPr txBox="1"/>
            <p:nvPr/>
          </p:nvSpPr>
          <p:spPr>
            <a:xfrm>
              <a:off x="2983" y="2848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/>
            </a:p>
          </p:txBody>
        </p:sp>
        <p:sp>
          <p:nvSpPr>
            <p:cNvPr id="4603" name="Google Shape;4603;p67"/>
            <p:cNvSpPr txBox="1"/>
            <p:nvPr/>
          </p:nvSpPr>
          <p:spPr>
            <a:xfrm>
              <a:off x="3002" y="328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/>
            </a:p>
          </p:txBody>
        </p:sp>
        <p:sp>
          <p:nvSpPr>
            <p:cNvPr id="4604" name="Google Shape;4604;p67"/>
            <p:cNvSpPr txBox="1"/>
            <p:nvPr/>
          </p:nvSpPr>
          <p:spPr>
            <a:xfrm>
              <a:off x="2811" y="3700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/>
            </a:p>
          </p:txBody>
        </p:sp>
      </p:grpSp>
      <p:cxnSp>
        <p:nvCxnSpPr>
          <p:cNvPr id="4605" name="Google Shape;4605;p67"/>
          <p:cNvCxnSpPr/>
          <p:nvPr/>
        </p:nvCxnSpPr>
        <p:spPr>
          <a:xfrm flipH="1" rot="10800000">
            <a:off x="3417887" y="2568600"/>
            <a:ext cx="1165200" cy="327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6" name="Google Shape;4606;p67"/>
          <p:cNvCxnSpPr/>
          <p:nvPr/>
        </p:nvCxnSpPr>
        <p:spPr>
          <a:xfrm flipH="1" rot="10800000">
            <a:off x="1522412" y="2547974"/>
            <a:ext cx="5183100" cy="1404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607" name="Google Shape;4607;p67"/>
          <p:cNvGrpSpPr/>
          <p:nvPr/>
        </p:nvGrpSpPr>
        <p:grpSpPr>
          <a:xfrm>
            <a:off x="4314824" y="1895475"/>
            <a:ext cx="1662112" cy="476249"/>
            <a:chOff x="2718" y="1194"/>
            <a:chExt cx="1047" cy="300"/>
          </a:xfrm>
        </p:grpSpPr>
        <p:sp>
          <p:nvSpPr>
            <p:cNvPr id="4608" name="Google Shape;4608;p67"/>
            <p:cNvSpPr txBox="1"/>
            <p:nvPr/>
          </p:nvSpPr>
          <p:spPr>
            <a:xfrm>
              <a:off x="3032" y="11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4609" name="Google Shape;4609;p67"/>
            <p:cNvCxnSpPr/>
            <p:nvPr/>
          </p:nvCxnSpPr>
          <p:spPr>
            <a:xfrm>
              <a:off x="3465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10" name="Google Shape;4610;p67"/>
            <p:cNvCxnSpPr/>
            <p:nvPr/>
          </p:nvCxnSpPr>
          <p:spPr>
            <a:xfrm rot="10800000">
              <a:off x="2718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611" name="Google Shape;4611;p67"/>
          <p:cNvGrpSpPr/>
          <p:nvPr/>
        </p:nvGrpSpPr>
        <p:grpSpPr>
          <a:xfrm>
            <a:off x="6089649" y="1895475"/>
            <a:ext cx="1662112" cy="476249"/>
            <a:chOff x="2718" y="1194"/>
            <a:chExt cx="1047" cy="300"/>
          </a:xfrm>
        </p:grpSpPr>
        <p:sp>
          <p:nvSpPr>
            <p:cNvPr id="4612" name="Google Shape;4612;p67"/>
            <p:cNvSpPr txBox="1"/>
            <p:nvPr/>
          </p:nvSpPr>
          <p:spPr>
            <a:xfrm>
              <a:off x="3032" y="11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4613" name="Google Shape;4613;p67"/>
            <p:cNvCxnSpPr/>
            <p:nvPr/>
          </p:nvCxnSpPr>
          <p:spPr>
            <a:xfrm>
              <a:off x="3465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14" name="Google Shape;4614;p67"/>
            <p:cNvCxnSpPr/>
            <p:nvPr/>
          </p:nvCxnSpPr>
          <p:spPr>
            <a:xfrm rot="10800000">
              <a:off x="2718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9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p68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621" name="Google Shape;4621;p68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22" name="Google Shape;4622;p68"/>
          <p:cNvSpPr txBox="1"/>
          <p:nvPr/>
        </p:nvSpPr>
        <p:spPr>
          <a:xfrm>
            <a:off x="1185862" y="3703637"/>
            <a:ext cx="190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name, type fields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 a query</a:t>
            </a:r>
            <a:endParaRPr/>
          </a:p>
        </p:txBody>
      </p:sp>
      <p:sp>
        <p:nvSpPr>
          <p:cNvPr id="4623" name="Google Shape;4623;p68"/>
          <p:cNvSpPr txBox="1"/>
          <p:nvPr/>
        </p:nvSpPr>
        <p:spPr>
          <a:xfrm>
            <a:off x="922337" y="4425950"/>
            <a:ext cx="2168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RRs in response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query</a:t>
            </a:r>
            <a:endParaRPr/>
          </a:p>
        </p:txBody>
      </p:sp>
      <p:sp>
        <p:nvSpPr>
          <p:cNvPr id="4624" name="Google Shape;4624;p68"/>
          <p:cNvSpPr txBox="1"/>
          <p:nvPr/>
        </p:nvSpPr>
        <p:spPr>
          <a:xfrm>
            <a:off x="781050" y="5078412"/>
            <a:ext cx="231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records for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authoritative servers</a:t>
            </a:r>
            <a:endParaRPr/>
          </a:p>
        </p:txBody>
      </p:sp>
      <p:sp>
        <p:nvSpPr>
          <p:cNvPr id="4625" name="Google Shape;4625;p68"/>
          <p:cNvSpPr txBox="1"/>
          <p:nvPr/>
        </p:nvSpPr>
        <p:spPr>
          <a:xfrm>
            <a:off x="687387" y="5797550"/>
            <a:ext cx="239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additional “helpful”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info that may be used</a:t>
            </a:r>
            <a:endParaRPr/>
          </a:p>
        </p:txBody>
      </p:sp>
      <p:grpSp>
        <p:nvGrpSpPr>
          <p:cNvPr id="4626" name="Google Shape;4626;p68"/>
          <p:cNvGrpSpPr/>
          <p:nvPr/>
        </p:nvGrpSpPr>
        <p:grpSpPr>
          <a:xfrm>
            <a:off x="4241800" y="2216150"/>
            <a:ext cx="3921125" cy="4367213"/>
            <a:chOff x="2672" y="1396"/>
            <a:chExt cx="2470" cy="2751"/>
          </a:xfrm>
        </p:grpSpPr>
        <p:sp>
          <p:nvSpPr>
            <p:cNvPr id="4627" name="Google Shape;4627;p68"/>
            <p:cNvSpPr txBox="1"/>
            <p:nvPr/>
          </p:nvSpPr>
          <p:spPr>
            <a:xfrm>
              <a:off x="2742" y="1396"/>
              <a:ext cx="2400" cy="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68"/>
            <p:cNvSpPr txBox="1"/>
            <p:nvPr/>
          </p:nvSpPr>
          <p:spPr>
            <a:xfrm>
              <a:off x="2688" y="1447"/>
              <a:ext cx="2400" cy="2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29" name="Google Shape;4629;p68"/>
            <p:cNvCxnSpPr/>
            <p:nvPr/>
          </p:nvCxnSpPr>
          <p:spPr>
            <a:xfrm>
              <a:off x="2681" y="3606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0" name="Google Shape;4630;p68"/>
            <p:cNvCxnSpPr/>
            <p:nvPr/>
          </p:nvCxnSpPr>
          <p:spPr>
            <a:xfrm>
              <a:off x="2688" y="3174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1" name="Google Shape;4631;p68"/>
            <p:cNvCxnSpPr/>
            <p:nvPr/>
          </p:nvCxnSpPr>
          <p:spPr>
            <a:xfrm>
              <a:off x="2681" y="2742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2" name="Google Shape;4632;p68"/>
            <p:cNvCxnSpPr/>
            <p:nvPr/>
          </p:nvCxnSpPr>
          <p:spPr>
            <a:xfrm>
              <a:off x="2681" y="2317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3" name="Google Shape;4633;p68"/>
            <p:cNvCxnSpPr/>
            <p:nvPr/>
          </p:nvCxnSpPr>
          <p:spPr>
            <a:xfrm>
              <a:off x="2680" y="2029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4" name="Google Shape;4634;p68"/>
            <p:cNvCxnSpPr/>
            <p:nvPr/>
          </p:nvCxnSpPr>
          <p:spPr>
            <a:xfrm>
              <a:off x="2672" y="1745"/>
              <a:ext cx="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5" name="Google Shape;4635;p68"/>
            <p:cNvCxnSpPr/>
            <p:nvPr/>
          </p:nvCxnSpPr>
          <p:spPr>
            <a:xfrm>
              <a:off x="3826" y="1454"/>
              <a:ext cx="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36" name="Google Shape;4636;p68"/>
            <p:cNvSpPr txBox="1"/>
            <p:nvPr/>
          </p:nvSpPr>
          <p:spPr>
            <a:xfrm>
              <a:off x="2842" y="149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/>
            </a:p>
          </p:txBody>
        </p:sp>
        <p:sp>
          <p:nvSpPr>
            <p:cNvPr id="4637" name="Google Shape;4637;p68"/>
            <p:cNvSpPr txBox="1"/>
            <p:nvPr/>
          </p:nvSpPr>
          <p:spPr>
            <a:xfrm>
              <a:off x="4180" y="14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/>
            </a:p>
          </p:txBody>
        </p:sp>
        <p:sp>
          <p:nvSpPr>
            <p:cNvPr id="4638" name="Google Shape;4638;p68"/>
            <p:cNvSpPr txBox="1"/>
            <p:nvPr/>
          </p:nvSpPr>
          <p:spPr>
            <a:xfrm>
              <a:off x="2862" y="17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/>
            </a:p>
          </p:txBody>
        </p:sp>
        <p:sp>
          <p:nvSpPr>
            <p:cNvPr id="4639" name="Google Shape;4639;p68"/>
            <p:cNvSpPr txBox="1"/>
            <p:nvPr/>
          </p:nvSpPr>
          <p:spPr>
            <a:xfrm>
              <a:off x="2789" y="2417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/>
            </a:p>
          </p:txBody>
        </p:sp>
        <p:sp>
          <p:nvSpPr>
            <p:cNvPr id="4640" name="Google Shape;4640;p68"/>
            <p:cNvSpPr txBox="1"/>
            <p:nvPr/>
          </p:nvSpPr>
          <p:spPr>
            <a:xfrm>
              <a:off x="3866" y="2067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/>
            </a:p>
          </p:txBody>
        </p:sp>
        <p:sp>
          <p:nvSpPr>
            <p:cNvPr id="4641" name="Google Shape;4641;p68"/>
            <p:cNvSpPr txBox="1"/>
            <p:nvPr/>
          </p:nvSpPr>
          <p:spPr>
            <a:xfrm>
              <a:off x="2762" y="206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/>
            </a:p>
          </p:txBody>
        </p:sp>
        <p:sp>
          <p:nvSpPr>
            <p:cNvPr id="4642" name="Google Shape;4642;p68"/>
            <p:cNvSpPr txBox="1"/>
            <p:nvPr/>
          </p:nvSpPr>
          <p:spPr>
            <a:xfrm>
              <a:off x="3928" y="178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/>
            </a:p>
          </p:txBody>
        </p:sp>
        <p:sp>
          <p:nvSpPr>
            <p:cNvPr id="4643" name="Google Shape;4643;p68"/>
            <p:cNvSpPr txBox="1"/>
            <p:nvPr/>
          </p:nvSpPr>
          <p:spPr>
            <a:xfrm>
              <a:off x="2983" y="2848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/>
            </a:p>
          </p:txBody>
        </p:sp>
        <p:sp>
          <p:nvSpPr>
            <p:cNvPr id="4644" name="Google Shape;4644;p68"/>
            <p:cNvSpPr txBox="1"/>
            <p:nvPr/>
          </p:nvSpPr>
          <p:spPr>
            <a:xfrm>
              <a:off x="3002" y="328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/>
            </a:p>
          </p:txBody>
        </p:sp>
        <p:sp>
          <p:nvSpPr>
            <p:cNvPr id="4645" name="Google Shape;4645;p68"/>
            <p:cNvSpPr txBox="1"/>
            <p:nvPr/>
          </p:nvSpPr>
          <p:spPr>
            <a:xfrm>
              <a:off x="2811" y="3700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/>
            </a:p>
          </p:txBody>
        </p:sp>
      </p:grpSp>
      <p:cxnSp>
        <p:nvCxnSpPr>
          <p:cNvPr id="4646" name="Google Shape;4646;p68"/>
          <p:cNvCxnSpPr/>
          <p:nvPr/>
        </p:nvCxnSpPr>
        <p:spPr>
          <a:xfrm rot="10800000">
            <a:off x="3101975" y="6062662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7" name="Google Shape;4647;p68"/>
          <p:cNvCxnSpPr/>
          <p:nvPr/>
        </p:nvCxnSpPr>
        <p:spPr>
          <a:xfrm rot="10800000">
            <a:off x="3109912" y="5403850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8" name="Google Shape;4648;p68"/>
          <p:cNvCxnSpPr/>
          <p:nvPr/>
        </p:nvCxnSpPr>
        <p:spPr>
          <a:xfrm rot="10800000">
            <a:off x="3117850" y="4745037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9" name="Google Shape;4649;p68"/>
          <p:cNvCxnSpPr/>
          <p:nvPr/>
        </p:nvCxnSpPr>
        <p:spPr>
          <a:xfrm rot="10800000">
            <a:off x="3103562" y="4019550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4650" name="Google Shape;465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85825"/>
            <a:ext cx="5484811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51" name="Google Shape;4651;p68"/>
          <p:cNvSpPr txBox="1"/>
          <p:nvPr/>
        </p:nvSpPr>
        <p:spPr>
          <a:xfrm>
            <a:off x="446087" y="217487"/>
            <a:ext cx="777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protocol, messages</a:t>
            </a:r>
            <a:endParaRPr/>
          </a:p>
        </p:txBody>
      </p:sp>
      <p:grpSp>
        <p:nvGrpSpPr>
          <p:cNvPr id="4652" name="Google Shape;4652;p68"/>
          <p:cNvGrpSpPr/>
          <p:nvPr/>
        </p:nvGrpSpPr>
        <p:grpSpPr>
          <a:xfrm>
            <a:off x="4314824" y="1895475"/>
            <a:ext cx="1662112" cy="476249"/>
            <a:chOff x="2718" y="1194"/>
            <a:chExt cx="1047" cy="300"/>
          </a:xfrm>
        </p:grpSpPr>
        <p:sp>
          <p:nvSpPr>
            <p:cNvPr id="4653" name="Google Shape;4653;p68"/>
            <p:cNvSpPr txBox="1"/>
            <p:nvPr/>
          </p:nvSpPr>
          <p:spPr>
            <a:xfrm>
              <a:off x="3032" y="11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4654" name="Google Shape;4654;p68"/>
            <p:cNvCxnSpPr/>
            <p:nvPr/>
          </p:nvCxnSpPr>
          <p:spPr>
            <a:xfrm>
              <a:off x="3465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55" name="Google Shape;4655;p68"/>
            <p:cNvCxnSpPr/>
            <p:nvPr/>
          </p:nvCxnSpPr>
          <p:spPr>
            <a:xfrm rot="10800000">
              <a:off x="2718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656" name="Google Shape;4656;p68"/>
          <p:cNvGrpSpPr/>
          <p:nvPr/>
        </p:nvGrpSpPr>
        <p:grpSpPr>
          <a:xfrm>
            <a:off x="6089649" y="1895475"/>
            <a:ext cx="1662112" cy="476249"/>
            <a:chOff x="2718" y="1194"/>
            <a:chExt cx="1047" cy="300"/>
          </a:xfrm>
        </p:grpSpPr>
        <p:sp>
          <p:nvSpPr>
            <p:cNvPr id="4657" name="Google Shape;4657;p68"/>
            <p:cNvSpPr txBox="1"/>
            <p:nvPr/>
          </p:nvSpPr>
          <p:spPr>
            <a:xfrm>
              <a:off x="3032" y="11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4658" name="Google Shape;4658;p68"/>
            <p:cNvCxnSpPr/>
            <p:nvPr/>
          </p:nvCxnSpPr>
          <p:spPr>
            <a:xfrm>
              <a:off x="3465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59" name="Google Shape;4659;p68"/>
            <p:cNvCxnSpPr/>
            <p:nvPr/>
          </p:nvCxnSpPr>
          <p:spPr>
            <a:xfrm rot="10800000">
              <a:off x="2718" y="12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p69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666" name="Google Shape;4666;p69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667" name="Google Shape;466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8890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68" name="Google Shape;4668;p69"/>
          <p:cNvSpPr txBox="1"/>
          <p:nvPr>
            <p:ph type="title"/>
          </p:nvPr>
        </p:nvSpPr>
        <p:spPr>
          <a:xfrm>
            <a:off x="533400" y="179387"/>
            <a:ext cx="77724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Inserting records into </a:t>
            </a:r>
            <a:r>
              <a:rPr b="0" i="0" lang="en-US" sz="40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/>
          </a:p>
        </p:txBody>
      </p:sp>
      <p:sp>
        <p:nvSpPr>
          <p:cNvPr id="4669" name="Google Shape;4669;p69"/>
          <p:cNvSpPr txBox="1"/>
          <p:nvPr>
            <p:ph idx="1" type="body"/>
          </p:nvPr>
        </p:nvSpPr>
        <p:spPr>
          <a:xfrm>
            <a:off x="501650" y="1370012"/>
            <a:ext cx="8456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example: new startup “Network Utopia”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 name networkuptopia.com at </a:t>
            </a: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DNS registrar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(e.g., Network Solutions)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provide names, IP addresses of authoritative name server (primary and secondary)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registrar inserts two RRs into .com TLD server:</a:t>
            </a:r>
            <a:b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 b="0" i="0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authoritative server type A record for www.networkuptopia.com; type MX record for networkutopia.com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93" name="Google Shape;593;p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94" name="Google Shape;594;p7"/>
          <p:cNvGrpSpPr/>
          <p:nvPr/>
        </p:nvGrpSpPr>
        <p:grpSpPr>
          <a:xfrm>
            <a:off x="542925" y="1492250"/>
            <a:ext cx="3540125" cy="4545012"/>
            <a:chOff x="3277" y="974"/>
            <a:chExt cx="2230" cy="2863"/>
          </a:xfrm>
        </p:grpSpPr>
        <p:sp>
          <p:nvSpPr>
            <p:cNvPr id="595" name="Google Shape;595;p7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6" name="Google Shape;596;p7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597" name="Google Shape;597;p7"/>
              <p:cNvSpPr txBox="1"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7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7"/>
            <p:cNvCxnSpPr/>
            <p:nvPr/>
          </p:nvCxnSpPr>
          <p:spPr>
            <a:xfrm flipH="1" rot="5400000">
              <a:off x="4915" y="3313"/>
              <a:ext cx="285" cy="11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1" name="Google Shape;601;p7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2" name="Google Shape;602;p7"/>
            <p:cNvCxnSpPr/>
            <p:nvPr/>
          </p:nvCxnSpPr>
          <p:spPr>
            <a:xfrm flipH="1" rot="-5400000">
              <a:off x="5115" y="3190"/>
              <a:ext cx="96" cy="4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7"/>
            <p:cNvCxnSpPr/>
            <p:nvPr/>
          </p:nvCxnSpPr>
          <p:spPr>
            <a:xfrm>
              <a:off x="3843" y="3009"/>
              <a:ext cx="94" cy="10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7"/>
            <p:cNvCxnSpPr/>
            <p:nvPr/>
          </p:nvCxnSpPr>
          <p:spPr>
            <a:xfrm flipH="1" rot="10800000">
              <a:off x="3680" y="3150"/>
              <a:ext cx="261" cy="7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5" name="Google Shape;605;p7"/>
            <p:cNvCxnSpPr/>
            <p:nvPr/>
          </p:nvCxnSpPr>
          <p:spPr>
            <a:xfrm flipH="1">
              <a:off x="3948" y="3209"/>
              <a:ext cx="98" cy="1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7"/>
            <p:cNvCxnSpPr/>
            <p:nvPr/>
          </p:nvCxnSpPr>
          <p:spPr>
            <a:xfrm rot="10800000">
              <a:off x="4132" y="3213"/>
              <a:ext cx="65" cy="109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7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7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7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10" name="Google Shape;610;p7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611" name="Google Shape;611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612" name="Google Shape;612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3" name="Google Shape;613;p7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7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6" name="Google Shape;616;p7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7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7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7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7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7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7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7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7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7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7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7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7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9" name="Google Shape;629;p7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0" name="Google Shape;630;p7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7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32" name="Google Shape;632;p7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633" name="Google Shape;633;p7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7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7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7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7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7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7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7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7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7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7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7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7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7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7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48" name="Google Shape;648;p7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649" name="Google Shape;649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0" name="Google Shape;650;p7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651" name="Google Shape;651;p7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52" name="Google Shape;652;p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7"/>
              <p:cNvSpPr txBox="1"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7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5" name="Google Shape;655;p7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656" name="Google Shape;656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58" name="Google Shape;658;p7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7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7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661" name="Google Shape;661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65" name="Google Shape;665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7" name="Google Shape;667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9" name="Google Shape;669;p7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670" name="Google Shape;670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3" name="Google Shape;673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74" name="Google Shape;674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76" name="Google Shape;676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78" name="Google Shape;678;p7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679" name="Google Shape;679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2" name="Google Shape;682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83" name="Google Shape;683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85" name="Google Shape;685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7" name="Google Shape;687;p7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688" name="Google Shape;688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1" name="Google Shape;691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92" name="Google Shape;692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94" name="Google Shape;694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6" name="Google Shape;696;p7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697" name="Google Shape;697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0" name="Google Shape;700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1" name="Google Shape;701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03" name="Google Shape;703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05" name="Google Shape;705;p7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06" name="Google Shape;706;p7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07" name="Google Shape;707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0" name="Google Shape;710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11" name="Google Shape;711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13" name="Google Shape;713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15" name="Google Shape;715;p7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16" name="Google Shape;716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9" name="Google Shape;719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20" name="Google Shape;720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22" name="Google Shape;722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24" name="Google Shape;724;p7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29" name="Google Shape;729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31" name="Google Shape;731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33" name="Google Shape;733;p7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34" name="Google Shape;734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7" name="Google Shape;737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8" name="Google Shape;738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40" name="Google Shape;740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42" name="Google Shape;742;p7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43" name="Google Shape;743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6" name="Google Shape;746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" name="Google Shape;747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49" name="Google Shape;749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51" name="Google Shape;751;p7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52" name="Google Shape;752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7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5" name="Google Shape;755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6" name="Google Shape;756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58" name="Google Shape;758;p7"/>
              <p:cNvCxnSpPr/>
              <p:nvPr/>
            </p:nvCxnSpPr>
            <p:spPr>
              <a:xfrm>
                <a:off x="4335" y="1503"/>
                <a:ext cx="0" cy="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7"/>
              <p:cNvCxnSpPr/>
              <p:nvPr/>
            </p:nvCxnSpPr>
            <p:spPr>
              <a:xfrm>
                <a:off x="4578" y="1505"/>
                <a:ext cx="0" cy="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60" name="Google Shape;760;p7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61" name="Google Shape;761;p7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62" name="Google Shape;762;p7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7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7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7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7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7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7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74" name="Google Shape;774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5" name="Google Shape;775;p7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76" name="Google Shape;776;p7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77" name="Google Shape;777;p7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7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7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7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7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7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89" name="Google Shape;789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90" name="Google Shape;790;p7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1" name="Google Shape;791;p7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792" name="Google Shape;792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3" name="Google Shape;793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7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795" name="Google Shape;795;p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6" name="Google Shape;796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797;p7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798" name="Google Shape;798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9" name="Google Shape;799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0" name="Google Shape;800;p7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801" name="Google Shape;801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2" name="Google Shape;802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803" name="Google Shape;80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4" name="Google Shape;804;p7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805" name="Google Shape;805;p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806" name="Google Shape;806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7" name="Google Shape;807;p7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808" name="Google Shape;808;p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7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7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3" name="Google Shape;813;p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814" name="Google Shape;814;p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6" name="Google Shape;816;p7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7" name="Google Shape;817;p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818" name="Google Shape;818;p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0" name="Google Shape;820;p7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7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2" name="Google Shape;822;p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823" name="Google Shape;823;p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5" name="Google Shape;825;p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6" name="Google Shape;826;p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827" name="Google Shape;827;p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9" name="Google Shape;829;p7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7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0" name="Google Shape;840;p7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841" name="Google Shape;841;p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7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7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6" name="Google Shape;846;p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847" name="Google Shape;847;p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9" name="Google Shape;849;p7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0" name="Google Shape;850;p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851" name="Google Shape;851;p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3" name="Google Shape;853;p7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7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5" name="Google Shape;855;p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856" name="Google Shape;856;p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8" name="Google Shape;858;p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9" name="Google Shape;859;p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860" name="Google Shape;860;p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2" name="Google Shape;862;p7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7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7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30"/>
            </a:xfrm>
          </p:grpSpPr>
          <p:pic>
            <p:nvPicPr>
              <p:cNvPr descr="antenna_stylized" id="874" name="Google Shape;874;p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75" name="Google Shape;875;p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6" name="Google Shape;876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877" name="Google Shape;877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8" name="Google Shape;878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85" name="Google Shape;885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1" name="Google Shape;891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7" name="Google Shape;897;p7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30"/>
            </a:xfrm>
          </p:grpSpPr>
          <p:pic>
            <p:nvPicPr>
              <p:cNvPr descr="antenna_stylized" id="898" name="Google Shape;898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99" name="Google Shape;899;p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0" name="Google Shape;900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01" name="Google Shape;901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2" name="Google Shape;902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8" name="Google Shape;908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9" name="Google Shape;909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5" name="Google Shape;915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7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30"/>
            </a:xfrm>
          </p:grpSpPr>
          <p:pic>
            <p:nvPicPr>
              <p:cNvPr descr="antenna_stylized" id="922" name="Google Shape;922;p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23" name="Google Shape;923;p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4" name="Google Shape;924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25" name="Google Shape;925;p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6" name="Google Shape;926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2" name="Google Shape;932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3" name="Google Shape;933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9" name="Google Shape;939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7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946" name="Google Shape;946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7" name="Google Shape;947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8" name="Google Shape;948;p7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30"/>
            </a:xfrm>
          </p:grpSpPr>
          <p:pic>
            <p:nvPicPr>
              <p:cNvPr descr="antenna_stylized" id="949" name="Google Shape;949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50" name="Google Shape;950;p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1" name="Google Shape;951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52" name="Google Shape;952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3" name="Google Shape;953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9" name="Google Shape;959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60" name="Google Shape;960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6" name="Google Shape;966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2" name="Google Shape;972;p7"/>
          <p:cNvSpPr txBox="1"/>
          <p:nvPr>
            <p:ph type="title"/>
          </p:nvPr>
        </p:nvSpPr>
        <p:spPr>
          <a:xfrm>
            <a:off x="366712" y="184150"/>
            <a:ext cx="7772400" cy="85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Client-server architecture</a:t>
            </a:r>
            <a:endParaRPr/>
          </a:p>
        </p:txBody>
      </p:sp>
      <p:sp>
        <p:nvSpPr>
          <p:cNvPr id="973" name="Google Shape;973;p7"/>
          <p:cNvSpPr txBox="1"/>
          <p:nvPr>
            <p:ph idx="1" type="body"/>
          </p:nvPr>
        </p:nvSpPr>
        <p:spPr>
          <a:xfrm>
            <a:off x="4752975" y="1416050"/>
            <a:ext cx="4143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server: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always-on host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permanent IP address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centers for scaling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communicate with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may be intermittently connected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may have dynamic IP addresses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not communicate directly with each other</a:t>
            </a:r>
            <a:endParaRPr/>
          </a:p>
        </p:txBody>
      </p:sp>
      <p:pic>
        <p:nvPicPr>
          <p:cNvPr descr="underline_base" id="974" name="Google Shape;974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8300" y="842962"/>
            <a:ext cx="6057900" cy="15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5" name="Google Shape;975;p7"/>
          <p:cNvCxnSpPr/>
          <p:nvPr/>
        </p:nvCxnSpPr>
        <p:spPr>
          <a:xfrm>
            <a:off x="1249362" y="3235325"/>
            <a:ext cx="2006600" cy="197802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76" name="Google Shape;976;p7"/>
          <p:cNvCxnSpPr/>
          <p:nvPr/>
        </p:nvCxnSpPr>
        <p:spPr>
          <a:xfrm>
            <a:off x="2211387" y="1844675"/>
            <a:ext cx="1481137" cy="3109912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7" name="Google Shape;977;p7"/>
          <p:cNvSpPr txBox="1"/>
          <p:nvPr/>
        </p:nvSpPr>
        <p:spPr>
          <a:xfrm>
            <a:off x="254000" y="4067175"/>
            <a:ext cx="155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client/server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3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p70"/>
          <p:cNvSpPr txBox="1"/>
          <p:nvPr>
            <p:ph type="title"/>
          </p:nvPr>
        </p:nvSpPr>
        <p:spPr>
          <a:xfrm>
            <a:off x="533400" y="920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Attacking DNS</a:t>
            </a:r>
            <a:endParaRPr/>
          </a:p>
        </p:txBody>
      </p:sp>
      <p:sp>
        <p:nvSpPr>
          <p:cNvPr id="4675" name="Google Shape;4675;p70"/>
          <p:cNvSpPr txBox="1"/>
          <p:nvPr>
            <p:ph idx="1" type="body"/>
          </p:nvPr>
        </p:nvSpPr>
        <p:spPr>
          <a:xfrm>
            <a:off x="533400" y="14636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DDoS attacks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bombard root servers with traffic</a:t>
            </a:r>
            <a:endParaRPr/>
          </a:p>
          <a:p>
            <a:pPr indent="-227012" lvl="1" marL="5746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 successful to date</a:t>
            </a:r>
            <a:endParaRPr/>
          </a:p>
          <a:p>
            <a:pPr indent="-227012" lvl="1" marL="5746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traffic filtering</a:t>
            </a:r>
            <a:endParaRPr/>
          </a:p>
          <a:p>
            <a:pPr indent="-227012" lvl="1" marL="5746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local DNS servers cache IPs of TLD servers, allowing root server bypass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bombard TLD servers</a:t>
            </a:r>
            <a:endParaRPr/>
          </a:p>
          <a:p>
            <a:pPr indent="-227012" lvl="1" marL="5746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potentially more dangerous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6" name="Google Shape;4676;p70"/>
          <p:cNvSpPr txBox="1"/>
          <p:nvPr>
            <p:ph idx="2" type="body"/>
          </p:nvPr>
        </p:nvSpPr>
        <p:spPr>
          <a:xfrm>
            <a:off x="4692650" y="14636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redirect attacks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man-in-middle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Intercept queries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DNS poisoning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bogus relies to DNS server, which caches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22228B"/>
                </a:solidFill>
                <a:latin typeface="Gill Sans"/>
                <a:ea typeface="Gill Sans"/>
                <a:cs typeface="Gill Sans"/>
                <a:sym typeface="Gill Sans"/>
              </a:rPr>
              <a:t>exploit DNS for DDoS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queries with spoofed source address: target IP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requires amplification</a:t>
            </a:r>
            <a:endParaRPr/>
          </a:p>
        </p:txBody>
      </p:sp>
      <p:sp>
        <p:nvSpPr>
          <p:cNvPr id="4677" name="Google Shape;4677;p70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678" name="Google Shape;4678;p70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679" name="Google Shape;467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914400"/>
            <a:ext cx="3533776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685" name="Google Shape;468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683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86" name="Google Shape;4686;p71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687" name="Google Shape;4687;p71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8" name="Google Shape;4688;p7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2: outline</a:t>
            </a:r>
            <a:endParaRPr/>
          </a:p>
        </p:txBody>
      </p:sp>
      <p:sp>
        <p:nvSpPr>
          <p:cNvPr id="4689" name="Google Shape;4689;p71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2.1 principles of network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2.2 Web and HTTP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2.3 electronic mail</a:t>
            </a:r>
            <a:endParaRPr/>
          </a:p>
          <a:p>
            <a:pPr indent="-287337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SMTP, POP3, IMAP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2.4 DNS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90" name="Google Shape;4690;p71"/>
          <p:cNvSpPr txBox="1"/>
          <p:nvPr>
            <p:ph idx="1" type="body"/>
          </p:nvPr>
        </p:nvSpPr>
        <p:spPr>
          <a:xfrm>
            <a:off x="4673600" y="1600200"/>
            <a:ext cx="3876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2" lvl="0" marL="5127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2.5 P2P applications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2.6 video streaming and content distribution networks</a:t>
            </a:r>
            <a:endParaRPr/>
          </a:p>
          <a:p>
            <a:pPr indent="-512762" lvl="0" marL="5127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2.7 socket programming with UDP and TCP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984" name="Google Shape;984;p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985" name="Google Shape;985;p8"/>
          <p:cNvGrpSpPr/>
          <p:nvPr/>
        </p:nvGrpSpPr>
        <p:grpSpPr>
          <a:xfrm>
            <a:off x="5202237" y="1546225"/>
            <a:ext cx="3540125" cy="4545012"/>
            <a:chOff x="3277" y="974"/>
            <a:chExt cx="2230" cy="2863"/>
          </a:xfrm>
        </p:grpSpPr>
        <p:sp>
          <p:nvSpPr>
            <p:cNvPr id="986" name="Google Shape;986;p8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8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88" name="Google Shape;988;p8"/>
              <p:cNvSpPr txBox="1"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0" name="Google Shape;990;p8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8"/>
            <p:cNvCxnSpPr/>
            <p:nvPr/>
          </p:nvCxnSpPr>
          <p:spPr>
            <a:xfrm rot="-5400000">
              <a:off x="4923" y="3316"/>
              <a:ext cx="284" cy="7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2" name="Google Shape;992;p8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8"/>
            <p:cNvCxnSpPr/>
            <p:nvPr/>
          </p:nvCxnSpPr>
          <p:spPr>
            <a:xfrm flipH="1" rot="-5400000">
              <a:off x="5112" y="3192"/>
              <a:ext cx="90" cy="51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8"/>
            <p:cNvCxnSpPr/>
            <p:nvPr/>
          </p:nvCxnSpPr>
          <p:spPr>
            <a:xfrm>
              <a:off x="3843" y="3009"/>
              <a:ext cx="99" cy="8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8"/>
            <p:cNvCxnSpPr/>
            <p:nvPr/>
          </p:nvCxnSpPr>
          <p:spPr>
            <a:xfrm flipH="1" rot="10800000">
              <a:off x="3680" y="3159"/>
              <a:ext cx="256" cy="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8"/>
            <p:cNvCxnSpPr/>
            <p:nvPr/>
          </p:nvCxnSpPr>
          <p:spPr>
            <a:xfrm flipH="1">
              <a:off x="3948" y="3204"/>
              <a:ext cx="90" cy="11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7" name="Google Shape;997;p8"/>
            <p:cNvCxnSpPr/>
            <p:nvPr/>
          </p:nvCxnSpPr>
          <p:spPr>
            <a:xfrm rot="10800000">
              <a:off x="4146" y="3213"/>
              <a:ext cx="51" cy="109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8" name="Google Shape;998;p8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9" name="Google Shape;999;p8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0" name="Google Shape;1000;p8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01" name="Google Shape;1001;p8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1002" name="Google Shape;1002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003" name="Google Shape;1003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4" name="Google Shape;1004;p8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6" name="Google Shape;1006;p8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8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8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8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0" name="Google Shape;1010;p8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8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2" name="Google Shape;1012;p8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3" name="Google Shape;1013;p8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4" name="Google Shape;1014;p8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5" name="Google Shape;1015;p8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6" name="Google Shape;1016;p8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7" name="Google Shape;1017;p8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8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9" name="Google Shape;1019;p8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0" name="Google Shape;1020;p8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1" name="Google Shape;1021;p8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2" name="Google Shape;1022;p8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23" name="Google Shape;1023;p8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1024" name="Google Shape;1024;p8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8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8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8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8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8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8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8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8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8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8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8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8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8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8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39" name="Google Shape;1039;p8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1040" name="Google Shape;1040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1" name="Google Shape;1041;p8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1042" name="Google Shape;1042;p8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43" name="Google Shape;1043;p8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8"/>
              <p:cNvSpPr txBox="1"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6" name="Google Shape;1046;p8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047" name="Google Shape;1047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49" name="Google Shape;1049;p8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8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51" name="Google Shape;1051;p8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052" name="Google Shape;1052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56" name="Google Shape;1056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58" name="Google Shape;1058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8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60" name="Google Shape;1060;p8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061" name="Google Shape;1061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4" name="Google Shape;1064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5" name="Google Shape;1065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7" name="Google Shape;1067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8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69" name="Google Shape;1069;p8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070" name="Google Shape;1070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3" name="Google Shape;1073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74" name="Google Shape;1074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6" name="Google Shape;1076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8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78" name="Google Shape;1078;p8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079" name="Google Shape;1079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2" name="Google Shape;1082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83" name="Google Shape;1083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85" name="Google Shape;1085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8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87" name="Google Shape;1087;p8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088" name="Google Shape;1088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1" name="Google Shape;1091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92" name="Google Shape;1092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4" name="Google Shape;1094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8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096" name="Google Shape;1096;p8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97" name="Google Shape;1097;p8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098" name="Google Shape;1098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1" name="Google Shape;1101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02" name="Google Shape;1102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04" name="Google Shape;1104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8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06" name="Google Shape;1106;p8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107" name="Google Shape;1107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0" name="Google Shape;1110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11" name="Google Shape;1111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13" name="Google Shape;1113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8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15" name="Google Shape;1115;p8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116" name="Google Shape;1116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9" name="Google Shape;1119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20" name="Google Shape;1120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22" name="Google Shape;1122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8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24" name="Google Shape;1124;p8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125" name="Google Shape;1125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8" name="Google Shape;1128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29" name="Google Shape;1129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31" name="Google Shape;1131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8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33" name="Google Shape;1133;p8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134" name="Google Shape;1134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7" name="Google Shape;1137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8" name="Google Shape;1138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40" name="Google Shape;1140;p8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8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42" name="Google Shape;1142;p8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143" name="Google Shape;1143;p8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8"/>
              <p:cNvSpPr txBox="1"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6" name="Google Shape;1146;p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47" name="Google Shape;1147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49" name="Google Shape;1149;p8"/>
              <p:cNvCxnSpPr/>
              <p:nvPr/>
            </p:nvCxnSpPr>
            <p:spPr>
              <a:xfrm>
                <a:off x="4335" y="1503"/>
                <a:ext cx="0" cy="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8"/>
              <p:cNvCxnSpPr/>
              <p:nvPr/>
            </p:nvCxnSpPr>
            <p:spPr>
              <a:xfrm>
                <a:off x="4578" y="1505"/>
                <a:ext cx="0" cy="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1" name="Google Shape;1151;p8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152" name="Google Shape;1152;p8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53" name="Google Shape;1153;p8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8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8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8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8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8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8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8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8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8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8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8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165" name="Google Shape;1165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6" name="Google Shape;1166;p8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167" name="Google Shape;1167;p8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8" name="Google Shape;1168;p8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8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8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8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8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8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8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8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8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8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8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8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180" name="Google Shape;1180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81" name="Google Shape;1181;p8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82" name="Google Shape;1182;p8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1183" name="Google Shape;1183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4" name="Google Shape;1184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8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1186" name="Google Shape;1186;p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7" name="Google Shape;1187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8" name="Google Shape;1188;p8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1189" name="Google Shape;1189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0" name="Google Shape;1190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1" name="Google Shape;1191;p8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1192" name="Google Shape;1192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3" name="Google Shape;1193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1194" name="Google Shape;1194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5" name="Google Shape;1195;p8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1196" name="Google Shape;1196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197" name="Google Shape;1197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98" name="Google Shape;1198;p8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199" name="Google Shape;1199;p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8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8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4" name="Google Shape;1204;p8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205" name="Google Shape;1205;p8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7" name="Google Shape;1207;p8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8" name="Google Shape;1208;p8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209" name="Google Shape;1209;p8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8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1" name="Google Shape;1211;p8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8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3" name="Google Shape;1213;p8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214" name="Google Shape;1214;p8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8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6" name="Google Shape;1216;p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7" name="Google Shape;1217;p8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218" name="Google Shape;1218;p8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8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0" name="Google Shape;1220;p8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8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1" name="Google Shape;1231;p8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8"/>
              <p:cNvSpPr txBox="1"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8"/>
              <p:cNvSpPr txBox="1"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7" name="Google Shape;1237;p8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238" name="Google Shape;1238;p8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0" name="Google Shape;1240;p8"/>
              <p:cNvSpPr txBox="1"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8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242" name="Google Shape;1242;p8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8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4" name="Google Shape;1244;p8"/>
              <p:cNvSpPr txBox="1"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8"/>
              <p:cNvSpPr txBox="1"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6" name="Google Shape;1246;p8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247" name="Google Shape;1247;p8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8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9" name="Google Shape;1249;p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0" name="Google Shape;1250;p8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251" name="Google Shape;1251;p8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8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3" name="Google Shape;1253;p8"/>
              <p:cNvSpPr txBox="1"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8"/>
              <p:cNvSpPr txBox="1"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4" name="Google Shape;1264;p8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30"/>
            </a:xfrm>
          </p:grpSpPr>
          <p:pic>
            <p:nvPicPr>
              <p:cNvPr descr="antenna_stylized" id="1265" name="Google Shape;1265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266" name="Google Shape;1266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7" name="Google Shape;1267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268" name="Google Shape;1268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9" name="Google Shape;1269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5" name="Google Shape;1275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76" name="Google Shape;1276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2" name="Google Shape;1282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8" name="Google Shape;1288;p8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30"/>
            </a:xfrm>
          </p:grpSpPr>
          <p:pic>
            <p:nvPicPr>
              <p:cNvPr descr="antenna_stylized" id="1289" name="Google Shape;1289;p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290" name="Google Shape;1290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1" name="Google Shape;1291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292" name="Google Shape;1292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3" name="Google Shape;1293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9" name="Google Shape;1299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00" name="Google Shape;1300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2" name="Google Shape;1302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3" name="Google Shape;1303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6" name="Google Shape;1306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8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30"/>
            </a:xfrm>
          </p:grpSpPr>
          <p:pic>
            <p:nvPicPr>
              <p:cNvPr descr="antenna_stylized" id="1313" name="Google Shape;1313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14" name="Google Shape;1314;p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5" name="Google Shape;1315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316" name="Google Shape;1316;p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7" name="Google Shape;1317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3" name="Google Shape;1323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24" name="Google Shape;1324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5" name="Google Shape;1325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6" name="Google Shape;1326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0" name="Google Shape;1330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6" name="Google Shape;1336;p8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1337" name="Google Shape;1337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8" name="Google Shape;1338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8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30"/>
            </a:xfrm>
          </p:grpSpPr>
          <p:pic>
            <p:nvPicPr>
              <p:cNvPr descr="antenna_stylized" id="1340" name="Google Shape;1340;p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41" name="Google Shape;1341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2" name="Google Shape;1342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343" name="Google Shape;1343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4" name="Google Shape;1344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0" name="Google Shape;1350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51" name="Google Shape;1351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57" name="Google Shape;1357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3" name="Google Shape;1363;p8"/>
          <p:cNvSpPr txBox="1"/>
          <p:nvPr>
            <p:ph type="title"/>
          </p:nvPr>
        </p:nvSpPr>
        <p:spPr>
          <a:xfrm>
            <a:off x="309562" y="22860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P2P architecture</a:t>
            </a:r>
            <a:endParaRPr/>
          </a:p>
        </p:txBody>
      </p:sp>
      <p:sp>
        <p:nvSpPr>
          <p:cNvPr id="1364" name="Google Shape;1364;p8"/>
          <p:cNvSpPr txBox="1"/>
          <p:nvPr>
            <p:ph idx="1" type="body"/>
          </p:nvPr>
        </p:nvSpPr>
        <p:spPr>
          <a:xfrm>
            <a:off x="400050" y="1300162"/>
            <a:ext cx="4049712" cy="524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always-on server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arbitrary end systems directly communicate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peers request service from other peers, provide service in return to other peers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self scalability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– new peers bring new service capacity, as well as new service demands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peers are intermittently connected and change IP addresses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complex management</a:t>
            </a:r>
            <a:endParaRPr/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65" name="Google Shape;1365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1950" y="873125"/>
            <a:ext cx="4011612" cy="1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6" name="Google Shape;1366;p8"/>
          <p:cNvCxnSpPr/>
          <p:nvPr/>
        </p:nvCxnSpPr>
        <p:spPr>
          <a:xfrm flipH="1">
            <a:off x="6221412" y="1852612"/>
            <a:ext cx="503237" cy="1389062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67" name="Google Shape;1367;p8"/>
          <p:cNvCxnSpPr/>
          <p:nvPr/>
        </p:nvCxnSpPr>
        <p:spPr>
          <a:xfrm>
            <a:off x="5565775" y="2438400"/>
            <a:ext cx="238125" cy="25685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68" name="Google Shape;1368;p8"/>
          <p:cNvCxnSpPr/>
          <p:nvPr/>
        </p:nvCxnSpPr>
        <p:spPr>
          <a:xfrm>
            <a:off x="6275387" y="3581400"/>
            <a:ext cx="1198562" cy="19970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69" name="Google Shape;1369;p8"/>
          <p:cNvSpPr txBox="1"/>
          <p:nvPr/>
        </p:nvSpPr>
        <p:spPr>
          <a:xfrm>
            <a:off x="7239000" y="1373187"/>
            <a:ext cx="1284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peer-peer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76" name="Google Shape;1376;p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7" name="Google Shape;1377;p9"/>
          <p:cNvSpPr txBox="1"/>
          <p:nvPr>
            <p:ph type="title"/>
          </p:nvPr>
        </p:nvSpPr>
        <p:spPr>
          <a:xfrm>
            <a:off x="400050" y="185737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Processes communicating</a:t>
            </a:r>
            <a:endParaRPr/>
          </a:p>
        </p:txBody>
      </p:sp>
      <p:sp>
        <p:nvSpPr>
          <p:cNvPr id="1378" name="Google Shape;1378;p9"/>
          <p:cNvSpPr txBox="1"/>
          <p:nvPr>
            <p:ph idx="1" type="body"/>
          </p:nvPr>
        </p:nvSpPr>
        <p:spPr>
          <a:xfrm>
            <a:off x="533400" y="1544637"/>
            <a:ext cx="39893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process: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program running within a host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within same host, two processes communicate using  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inter-process communication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(defined by OS)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processes in different hosts communicate by exchanging </a:t>
            </a:r>
            <a:r>
              <a:rPr b="0" i="0" lang="en-US" sz="24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messages</a:t>
            </a:r>
            <a:endParaRPr/>
          </a:p>
        </p:txBody>
      </p:sp>
      <p:sp>
        <p:nvSpPr>
          <p:cNvPr id="1379" name="Google Shape;1379;p9"/>
          <p:cNvSpPr txBox="1"/>
          <p:nvPr>
            <p:ph idx="1" type="body"/>
          </p:nvPr>
        </p:nvSpPr>
        <p:spPr>
          <a:xfrm>
            <a:off x="4903787" y="1979612"/>
            <a:ext cx="38100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 process: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that initiates communication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1" lang="en-US" sz="2800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server process: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that waits to be contacted</a:t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0" name="Google Shape;1380;p9"/>
          <p:cNvSpPr txBox="1"/>
          <p:nvPr/>
        </p:nvSpPr>
        <p:spPr>
          <a:xfrm>
            <a:off x="4691062" y="4238625"/>
            <a:ext cx="3989387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aside: applications with P2P architectures have client processes &amp; server processes</a:t>
            </a:r>
            <a:endParaRPr/>
          </a:p>
        </p:txBody>
      </p:sp>
      <p:pic>
        <p:nvPicPr>
          <p:cNvPr descr="underline_base" id="1381" name="Google Shape;13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86677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9"/>
          <p:cNvSpPr txBox="1"/>
          <p:nvPr/>
        </p:nvSpPr>
        <p:spPr>
          <a:xfrm>
            <a:off x="4749800" y="1762125"/>
            <a:ext cx="4092575" cy="2062162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9"/>
          <p:cNvSpPr txBox="1"/>
          <p:nvPr/>
        </p:nvSpPr>
        <p:spPr>
          <a:xfrm>
            <a:off x="4870450" y="1463675"/>
            <a:ext cx="2325687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clients, servers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</cp:coreProperties>
</file>