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90" r:id="rId2"/>
    <p:sldId id="353" r:id="rId3"/>
    <p:sldId id="315" r:id="rId4"/>
    <p:sldId id="351" r:id="rId5"/>
    <p:sldId id="256" r:id="rId6"/>
    <p:sldId id="291" r:id="rId7"/>
    <p:sldId id="350" r:id="rId8"/>
    <p:sldId id="316" r:id="rId9"/>
    <p:sldId id="349" r:id="rId10"/>
    <p:sldId id="339" r:id="rId11"/>
    <p:sldId id="348" r:id="rId12"/>
    <p:sldId id="340" r:id="rId13"/>
    <p:sldId id="347" r:id="rId14"/>
    <p:sldId id="342" r:id="rId15"/>
    <p:sldId id="355" r:id="rId16"/>
    <p:sldId id="341" r:id="rId17"/>
    <p:sldId id="344" r:id="rId18"/>
    <p:sldId id="343" r:id="rId19"/>
    <p:sldId id="356" r:id="rId20"/>
    <p:sldId id="345" r:id="rId21"/>
    <p:sldId id="357" r:id="rId22"/>
    <p:sldId id="346" r:id="rId23"/>
    <p:sldId id="358" r:id="rId24"/>
    <p:sldId id="359" r:id="rId25"/>
    <p:sldId id="360" r:id="rId26"/>
    <p:sldId id="364" r:id="rId27"/>
    <p:sldId id="361" r:id="rId28"/>
    <p:sldId id="365" r:id="rId29"/>
    <p:sldId id="362" r:id="rId30"/>
    <p:sldId id="368" r:id="rId31"/>
    <p:sldId id="363" r:id="rId32"/>
    <p:sldId id="367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91" r:id="rId43"/>
    <p:sldId id="380" r:id="rId44"/>
    <p:sldId id="392" r:id="rId45"/>
    <p:sldId id="378" r:id="rId46"/>
    <p:sldId id="381" r:id="rId47"/>
    <p:sldId id="379" r:id="rId48"/>
    <p:sldId id="383" r:id="rId49"/>
    <p:sldId id="384" r:id="rId50"/>
    <p:sldId id="382" r:id="rId51"/>
    <p:sldId id="385" r:id="rId52"/>
    <p:sldId id="386" r:id="rId53"/>
    <p:sldId id="387" r:id="rId54"/>
    <p:sldId id="388" r:id="rId55"/>
    <p:sldId id="390" r:id="rId56"/>
    <p:sldId id="314" r:id="rId57"/>
  </p:sldIdLst>
  <p:sldSz cx="12192000" cy="6858000"/>
  <p:notesSz cx="6858000" cy="91440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51"/>
    <a:srgbClr val="1A94A4"/>
    <a:srgbClr val="E49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2"/>
    <p:restoredTop sz="95680"/>
  </p:normalViewPr>
  <p:slideViewPr>
    <p:cSldViewPr snapToGrid="0">
      <p:cViewPr>
        <p:scale>
          <a:sx n="108" d="100"/>
          <a:sy n="108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020219526285385E-2"/>
          <c:y val="2.8587135788894998E-2"/>
          <c:w val="0.96995956094742919"/>
          <c:h val="0.9428257284222100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1B94A4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878655.36967300065</c:v>
                </c:pt>
                <c:pt idx="1">
                  <c:v>600790.62087099976</c:v>
                </c:pt>
                <c:pt idx="2">
                  <c:v>302866.50266900001</c:v>
                </c:pt>
                <c:pt idx="3">
                  <c:v>107669.54749399995</c:v>
                </c:pt>
                <c:pt idx="4">
                  <c:v>116320.41576800005</c:v>
                </c:pt>
                <c:pt idx="5">
                  <c:v>95350.348753000057</c:v>
                </c:pt>
                <c:pt idx="6">
                  <c:v>128345.79908299999</c:v>
                </c:pt>
                <c:pt idx="7">
                  <c:v>104344.01909100002</c:v>
                </c:pt>
                <c:pt idx="8">
                  <c:v>111304.24377900005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9-5344-BB1E-9F8021970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6056976"/>
        <c:axId val="1"/>
      </c:barChart>
      <c:catAx>
        <c:axId val="7860569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78655.3696730006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860569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151515151515152E-2"/>
          <c:y val="2.8587135788894998E-2"/>
          <c:w val="0.96969696969696972"/>
          <c:h val="0.9428257284222100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ED5351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3059.1821810000001</c:v>
                </c:pt>
                <c:pt idx="1">
                  <c:v>12986.902435</c:v>
                </c:pt>
                <c:pt idx="2">
                  <c:v>6347.4975189999996</c:v>
                </c:pt>
                <c:pt idx="3">
                  <c:v>6333.030812</c:v>
                </c:pt>
                <c:pt idx="4">
                  <c:v>6063.3928040000001</c:v>
                </c:pt>
                <c:pt idx="5">
                  <c:v>6282.7509170000003</c:v>
                </c:pt>
                <c:pt idx="6">
                  <c:v>6418.2487099999998</c:v>
                </c:pt>
                <c:pt idx="7">
                  <c:v>6042.9119000000001</c:v>
                </c:pt>
                <c:pt idx="8">
                  <c:v>6225.7819650000001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5-744F-850C-BA9D3F73C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6273904"/>
        <c:axId val="1"/>
      </c:barChart>
      <c:catAx>
        <c:axId val="7862739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2986.90243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8627390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845CC"/>
            </a:solidFill>
          </c:spPr>
          <c:dPt>
            <c:idx val="0"/>
            <c:bubble3D val="0"/>
            <c:spPr>
              <a:solidFill>
                <a:srgbClr val="ED53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D9-E648-B56E-0CEA7ADE0D66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D9-E648-B56E-0CEA7ADE0D6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 formatCode="General">
                  <c:v>275</c:v>
                </c:pt>
                <c:pt idx="1">
                  <c:v>5669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D9-E648-B56E-0CEA7ADE0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845CC"/>
            </a:solidFill>
          </c:spPr>
          <c:dPt>
            <c:idx val="0"/>
            <c:bubble3D val="0"/>
            <c:spPr>
              <a:solidFill>
                <a:srgbClr val="E497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C-564A-8875-2F43ED622F09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C-564A-8875-2F43ED622F0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 formatCode="General">
                  <c:v>243</c:v>
                </c:pt>
                <c:pt idx="1">
                  <c:v>5669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5C-564A-8875-2F43ED622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845CC"/>
            </a:solidFill>
          </c:spPr>
          <c:dPt>
            <c:idx val="0"/>
            <c:bubble3D val="0"/>
            <c:spPr>
              <a:solidFill>
                <a:srgbClr val="1A94A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9-2040-B489-7FCCCE52701F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9-2040-B489-7FCCCE52701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 formatCode="General">
                  <c:v>499</c:v>
                </c:pt>
                <c:pt idx="1">
                  <c:v>5669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A9-2040-B489-7FCCCE527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AA630-C804-7C45-BEC3-931EC60717C5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ABF40742-C4EC-684C-B2BD-6E4717809ABB}">
      <dgm:prSet phldrT="[Text]" custT="1"/>
      <dgm:spPr>
        <a:solidFill>
          <a:srgbClr val="ED5351"/>
        </a:solidFill>
      </dgm:spPr>
      <dgm:t>
        <a:bodyPr/>
        <a:lstStyle/>
        <a:p>
          <a:r>
            <a:rPr lang="en-US" sz="3600" dirty="0">
              <a:solidFill>
                <a:schemeClr val="bg1"/>
              </a:solidFill>
              <a:latin typeface="Poppins" pitchFamily="2" charset="77"/>
              <a:cs typeface="Poppins" pitchFamily="2" charset="77"/>
            </a:rPr>
            <a:t>Problem Statement</a:t>
          </a:r>
        </a:p>
      </dgm:t>
    </dgm:pt>
    <dgm:pt modelId="{61354FBA-A4F6-384C-B593-4283197C507C}" type="parTrans" cxnId="{0E44463C-1AE0-874F-B409-8DEA86EEDB36}">
      <dgm:prSet/>
      <dgm:spPr/>
      <dgm:t>
        <a:bodyPr/>
        <a:lstStyle/>
        <a:p>
          <a:endParaRPr lang="en-US" sz="1400">
            <a:latin typeface="Poppins" pitchFamily="2" charset="77"/>
            <a:cs typeface="Poppins" pitchFamily="2" charset="77"/>
          </a:endParaRPr>
        </a:p>
      </dgm:t>
    </dgm:pt>
    <dgm:pt modelId="{FAABA03C-A1FF-2B4B-9C88-D15E5EE261F7}" type="sibTrans" cxnId="{0E44463C-1AE0-874F-B409-8DEA86EEDB36}">
      <dgm:prSet/>
      <dgm:spPr/>
      <dgm:t>
        <a:bodyPr/>
        <a:lstStyle/>
        <a:p>
          <a:endParaRPr lang="en-US" sz="1400">
            <a:latin typeface="Poppins" pitchFamily="2" charset="77"/>
            <a:cs typeface="Poppins" pitchFamily="2" charset="77"/>
          </a:endParaRPr>
        </a:p>
      </dgm:t>
    </dgm:pt>
    <dgm:pt modelId="{51070F29-F82F-5F40-A095-AFBAA1B10F84}">
      <dgm:prSet phldrT="[Text]" custT="1"/>
      <dgm:spPr>
        <a:solidFill>
          <a:srgbClr val="E49724"/>
        </a:solidFill>
      </dgm:spPr>
      <dgm:t>
        <a:bodyPr/>
        <a:lstStyle/>
        <a:p>
          <a:r>
            <a:rPr lang="en-US" sz="3600" dirty="0">
              <a:solidFill>
                <a:schemeClr val="bg1"/>
              </a:solidFill>
              <a:latin typeface="Poppins" pitchFamily="2" charset="77"/>
              <a:cs typeface="Poppins" pitchFamily="2" charset="77"/>
            </a:rPr>
            <a:t>Data Analytics</a:t>
          </a:r>
        </a:p>
      </dgm:t>
    </dgm:pt>
    <dgm:pt modelId="{DAEC2797-7161-E345-84BA-27F60F9229D6}" type="parTrans" cxnId="{8A55750F-09E5-E74E-927A-4FFFAD417EC9}">
      <dgm:prSet/>
      <dgm:spPr/>
      <dgm:t>
        <a:bodyPr/>
        <a:lstStyle/>
        <a:p>
          <a:endParaRPr lang="en-US" sz="1400">
            <a:latin typeface="Poppins" pitchFamily="2" charset="77"/>
            <a:cs typeface="Poppins" pitchFamily="2" charset="77"/>
          </a:endParaRPr>
        </a:p>
      </dgm:t>
    </dgm:pt>
    <dgm:pt modelId="{5824D342-49BD-7843-869D-0960B9A1A84B}" type="sibTrans" cxnId="{8A55750F-09E5-E74E-927A-4FFFAD417EC9}">
      <dgm:prSet/>
      <dgm:spPr/>
      <dgm:t>
        <a:bodyPr/>
        <a:lstStyle/>
        <a:p>
          <a:endParaRPr lang="en-US" sz="1400">
            <a:latin typeface="Poppins" pitchFamily="2" charset="77"/>
            <a:cs typeface="Poppins" pitchFamily="2" charset="77"/>
          </a:endParaRPr>
        </a:p>
      </dgm:t>
    </dgm:pt>
    <dgm:pt modelId="{F488822B-0899-2C42-9AF6-9D1CA046910A}">
      <dgm:prSet phldrT="[Text]" custT="1"/>
      <dgm:spPr>
        <a:solidFill>
          <a:srgbClr val="1A94A4"/>
        </a:solidFill>
      </dgm:spPr>
      <dgm:t>
        <a:bodyPr anchor="t"/>
        <a:lstStyle/>
        <a:p>
          <a:r>
            <a:rPr lang="en-US" sz="3600" dirty="0">
              <a:solidFill>
                <a:schemeClr val="bg1"/>
              </a:solidFill>
              <a:latin typeface="Poppins" pitchFamily="2" charset="77"/>
              <a:cs typeface="Poppins" pitchFamily="2" charset="77"/>
            </a:rPr>
            <a:t>Goals</a:t>
          </a:r>
        </a:p>
      </dgm:t>
    </dgm:pt>
    <dgm:pt modelId="{96BE4AA5-6560-1A4C-9E0F-AE93EA8A6C26}" type="parTrans" cxnId="{DB247911-C343-8A40-9BCA-0D3336BEDF2F}">
      <dgm:prSet/>
      <dgm:spPr/>
      <dgm:t>
        <a:bodyPr/>
        <a:lstStyle/>
        <a:p>
          <a:endParaRPr lang="en-US" sz="1400">
            <a:latin typeface="Poppins" pitchFamily="2" charset="77"/>
            <a:cs typeface="Poppins" pitchFamily="2" charset="77"/>
          </a:endParaRPr>
        </a:p>
      </dgm:t>
    </dgm:pt>
    <dgm:pt modelId="{0371612E-19FE-CB47-A4E1-7E56B33D25D9}" type="sibTrans" cxnId="{DB247911-C343-8A40-9BCA-0D3336BEDF2F}">
      <dgm:prSet/>
      <dgm:spPr/>
      <dgm:t>
        <a:bodyPr/>
        <a:lstStyle/>
        <a:p>
          <a:endParaRPr lang="en-US" sz="1400">
            <a:latin typeface="Poppins" pitchFamily="2" charset="77"/>
            <a:cs typeface="Poppins" pitchFamily="2" charset="77"/>
          </a:endParaRPr>
        </a:p>
      </dgm:t>
    </dgm:pt>
    <dgm:pt modelId="{1D6C9F5E-DB19-AB4F-9834-5F98C019B97C}" type="pres">
      <dgm:prSet presAssocID="{91BAA630-C804-7C45-BEC3-931EC60717C5}" presName="Name0" presStyleCnt="0">
        <dgm:presLayoutVars>
          <dgm:dir/>
          <dgm:animLvl val="lvl"/>
          <dgm:resizeHandles val="exact"/>
        </dgm:presLayoutVars>
      </dgm:prSet>
      <dgm:spPr/>
    </dgm:pt>
    <dgm:pt modelId="{84EE5C4F-F933-4D41-8416-FF7C64EF6A71}" type="pres">
      <dgm:prSet presAssocID="{ABF40742-C4EC-684C-B2BD-6E4717809ABB}" presName="Name8" presStyleCnt="0"/>
      <dgm:spPr/>
    </dgm:pt>
    <dgm:pt modelId="{82314D2E-C625-CA4F-9B53-9D049C6AD9D6}" type="pres">
      <dgm:prSet presAssocID="{ABF40742-C4EC-684C-B2BD-6E4717809ABB}" presName="level" presStyleLbl="node1" presStyleIdx="0" presStyleCnt="3" custScaleY="75014">
        <dgm:presLayoutVars>
          <dgm:chMax val="1"/>
          <dgm:bulletEnabled val="1"/>
        </dgm:presLayoutVars>
      </dgm:prSet>
      <dgm:spPr/>
    </dgm:pt>
    <dgm:pt modelId="{5D479006-D621-7047-ABA2-436314929DDD}" type="pres">
      <dgm:prSet presAssocID="{ABF40742-C4EC-684C-B2BD-6E4717809A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E077F6C-F7B5-C74A-A16E-3D8F5AEECC77}" type="pres">
      <dgm:prSet presAssocID="{51070F29-F82F-5F40-A095-AFBAA1B10F84}" presName="Name8" presStyleCnt="0"/>
      <dgm:spPr/>
    </dgm:pt>
    <dgm:pt modelId="{348E42B2-5AD8-7A4C-82C7-F8EAD2EAB60F}" type="pres">
      <dgm:prSet presAssocID="{51070F29-F82F-5F40-A095-AFBAA1B10F84}" presName="level" presStyleLbl="node1" presStyleIdx="1" presStyleCnt="3" custScaleY="75014">
        <dgm:presLayoutVars>
          <dgm:chMax val="1"/>
          <dgm:bulletEnabled val="1"/>
        </dgm:presLayoutVars>
      </dgm:prSet>
      <dgm:spPr/>
    </dgm:pt>
    <dgm:pt modelId="{11BD6AA9-4FE0-5D4A-A59F-054829AFB7FF}" type="pres">
      <dgm:prSet presAssocID="{51070F29-F82F-5F40-A095-AFBAA1B10F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666ED63-151F-F041-B39E-F01DB98C4ACE}" type="pres">
      <dgm:prSet presAssocID="{F488822B-0899-2C42-9AF6-9D1CA046910A}" presName="Name8" presStyleCnt="0"/>
      <dgm:spPr/>
    </dgm:pt>
    <dgm:pt modelId="{C9D842BB-A2C6-7D44-8ADE-2BD141135CCF}" type="pres">
      <dgm:prSet presAssocID="{F488822B-0899-2C42-9AF6-9D1CA046910A}" presName="level" presStyleLbl="node1" presStyleIdx="2" presStyleCnt="3">
        <dgm:presLayoutVars>
          <dgm:chMax val="1"/>
          <dgm:bulletEnabled val="1"/>
        </dgm:presLayoutVars>
      </dgm:prSet>
      <dgm:spPr/>
    </dgm:pt>
    <dgm:pt modelId="{CB0FC490-9AEA-AF4B-8374-81EB20E1CDCD}" type="pres">
      <dgm:prSet presAssocID="{F488822B-0899-2C42-9AF6-9D1CA046910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81A7804-41CF-1646-8BEE-DDDC7455B4BE}" type="presOf" srcId="{F488822B-0899-2C42-9AF6-9D1CA046910A}" destId="{C9D842BB-A2C6-7D44-8ADE-2BD141135CCF}" srcOrd="0" destOrd="0" presId="urn:microsoft.com/office/officeart/2005/8/layout/pyramid3"/>
    <dgm:cxn modelId="{7201F104-738F-6B4F-93ED-7AE8E1439B5C}" type="presOf" srcId="{F488822B-0899-2C42-9AF6-9D1CA046910A}" destId="{CB0FC490-9AEA-AF4B-8374-81EB20E1CDCD}" srcOrd="1" destOrd="0" presId="urn:microsoft.com/office/officeart/2005/8/layout/pyramid3"/>
    <dgm:cxn modelId="{8A55750F-09E5-E74E-927A-4FFFAD417EC9}" srcId="{91BAA630-C804-7C45-BEC3-931EC60717C5}" destId="{51070F29-F82F-5F40-A095-AFBAA1B10F84}" srcOrd="1" destOrd="0" parTransId="{DAEC2797-7161-E345-84BA-27F60F9229D6}" sibTransId="{5824D342-49BD-7843-869D-0960B9A1A84B}"/>
    <dgm:cxn modelId="{DB247911-C343-8A40-9BCA-0D3336BEDF2F}" srcId="{91BAA630-C804-7C45-BEC3-931EC60717C5}" destId="{F488822B-0899-2C42-9AF6-9D1CA046910A}" srcOrd="2" destOrd="0" parTransId="{96BE4AA5-6560-1A4C-9E0F-AE93EA8A6C26}" sibTransId="{0371612E-19FE-CB47-A4E1-7E56B33D25D9}"/>
    <dgm:cxn modelId="{449C7C1F-03FC-D846-B9EC-64DFEC0EFF76}" type="presOf" srcId="{ABF40742-C4EC-684C-B2BD-6E4717809ABB}" destId="{82314D2E-C625-CA4F-9B53-9D049C6AD9D6}" srcOrd="0" destOrd="0" presId="urn:microsoft.com/office/officeart/2005/8/layout/pyramid3"/>
    <dgm:cxn modelId="{0E44463C-1AE0-874F-B409-8DEA86EEDB36}" srcId="{91BAA630-C804-7C45-BEC3-931EC60717C5}" destId="{ABF40742-C4EC-684C-B2BD-6E4717809ABB}" srcOrd="0" destOrd="0" parTransId="{61354FBA-A4F6-384C-B593-4283197C507C}" sibTransId="{FAABA03C-A1FF-2B4B-9C88-D15E5EE261F7}"/>
    <dgm:cxn modelId="{7582544B-5845-A344-9966-0D9A0558D1DD}" type="presOf" srcId="{91BAA630-C804-7C45-BEC3-931EC60717C5}" destId="{1D6C9F5E-DB19-AB4F-9834-5F98C019B97C}" srcOrd="0" destOrd="0" presId="urn:microsoft.com/office/officeart/2005/8/layout/pyramid3"/>
    <dgm:cxn modelId="{75B15D4B-CC0D-BD43-8A74-B5563C03274F}" type="presOf" srcId="{ABF40742-C4EC-684C-B2BD-6E4717809ABB}" destId="{5D479006-D621-7047-ABA2-436314929DDD}" srcOrd="1" destOrd="0" presId="urn:microsoft.com/office/officeart/2005/8/layout/pyramid3"/>
    <dgm:cxn modelId="{BFEB757E-6439-644A-9667-83BAB395630F}" type="presOf" srcId="{51070F29-F82F-5F40-A095-AFBAA1B10F84}" destId="{348E42B2-5AD8-7A4C-82C7-F8EAD2EAB60F}" srcOrd="0" destOrd="0" presId="urn:microsoft.com/office/officeart/2005/8/layout/pyramid3"/>
    <dgm:cxn modelId="{525F128B-9061-3E46-BD40-B00C73033EF3}" type="presOf" srcId="{51070F29-F82F-5F40-A095-AFBAA1B10F84}" destId="{11BD6AA9-4FE0-5D4A-A59F-054829AFB7FF}" srcOrd="1" destOrd="0" presId="urn:microsoft.com/office/officeart/2005/8/layout/pyramid3"/>
    <dgm:cxn modelId="{200C56E3-E2FB-524F-A744-2990917919D2}" type="presParOf" srcId="{1D6C9F5E-DB19-AB4F-9834-5F98C019B97C}" destId="{84EE5C4F-F933-4D41-8416-FF7C64EF6A71}" srcOrd="0" destOrd="0" presId="urn:microsoft.com/office/officeart/2005/8/layout/pyramid3"/>
    <dgm:cxn modelId="{E79BA8CD-FC0A-D04E-84C9-B3F31B3EB763}" type="presParOf" srcId="{84EE5C4F-F933-4D41-8416-FF7C64EF6A71}" destId="{82314D2E-C625-CA4F-9B53-9D049C6AD9D6}" srcOrd="0" destOrd="0" presId="urn:microsoft.com/office/officeart/2005/8/layout/pyramid3"/>
    <dgm:cxn modelId="{A4A2F09A-2A5E-8A47-8E0C-0F453CF15996}" type="presParOf" srcId="{84EE5C4F-F933-4D41-8416-FF7C64EF6A71}" destId="{5D479006-D621-7047-ABA2-436314929DDD}" srcOrd="1" destOrd="0" presId="urn:microsoft.com/office/officeart/2005/8/layout/pyramid3"/>
    <dgm:cxn modelId="{9A4B021B-1800-D941-9787-16C48D769C03}" type="presParOf" srcId="{1D6C9F5E-DB19-AB4F-9834-5F98C019B97C}" destId="{8E077F6C-F7B5-C74A-A16E-3D8F5AEECC77}" srcOrd="1" destOrd="0" presId="urn:microsoft.com/office/officeart/2005/8/layout/pyramid3"/>
    <dgm:cxn modelId="{8C0A5CB6-0C4B-454F-A03E-01BEACC5B7CE}" type="presParOf" srcId="{8E077F6C-F7B5-C74A-A16E-3D8F5AEECC77}" destId="{348E42B2-5AD8-7A4C-82C7-F8EAD2EAB60F}" srcOrd="0" destOrd="0" presId="urn:microsoft.com/office/officeart/2005/8/layout/pyramid3"/>
    <dgm:cxn modelId="{0A604653-499D-544C-9FE4-98D59D1ECA02}" type="presParOf" srcId="{8E077F6C-F7B5-C74A-A16E-3D8F5AEECC77}" destId="{11BD6AA9-4FE0-5D4A-A59F-054829AFB7FF}" srcOrd="1" destOrd="0" presId="urn:microsoft.com/office/officeart/2005/8/layout/pyramid3"/>
    <dgm:cxn modelId="{9D697D01-D7E9-5340-96E4-72DB9AF3A840}" type="presParOf" srcId="{1D6C9F5E-DB19-AB4F-9834-5F98C019B97C}" destId="{A666ED63-151F-F041-B39E-F01DB98C4ACE}" srcOrd="2" destOrd="0" presId="urn:microsoft.com/office/officeart/2005/8/layout/pyramid3"/>
    <dgm:cxn modelId="{134F81CB-C5BC-D346-B11B-E1C7CA15DA0D}" type="presParOf" srcId="{A666ED63-151F-F041-B39E-F01DB98C4ACE}" destId="{C9D842BB-A2C6-7D44-8ADE-2BD141135CCF}" srcOrd="0" destOrd="0" presId="urn:microsoft.com/office/officeart/2005/8/layout/pyramid3"/>
    <dgm:cxn modelId="{88C29A87-D6F1-FB47-9390-A58D09D4BAED}" type="presParOf" srcId="{A666ED63-151F-F041-B39E-F01DB98C4ACE}" destId="{CB0FC490-9AEA-AF4B-8374-81EB20E1CDC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14D2E-C625-CA4F-9B53-9D049C6AD9D6}">
      <dsp:nvSpPr>
        <dsp:cNvPr id="0" name=""/>
        <dsp:cNvSpPr/>
      </dsp:nvSpPr>
      <dsp:spPr>
        <a:xfrm rot="10800000">
          <a:off x="0" y="0"/>
          <a:ext cx="6021977" cy="1521552"/>
        </a:xfrm>
        <a:prstGeom prst="trapezoid">
          <a:avLst>
            <a:gd name="adj" fmla="val 59371"/>
          </a:avLst>
        </a:prstGeom>
        <a:solidFill>
          <a:srgbClr val="ED535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  <a:latin typeface="Poppins" pitchFamily="2" charset="77"/>
              <a:cs typeface="Poppins" pitchFamily="2" charset="77"/>
            </a:rPr>
            <a:t>Problem Statement</a:t>
          </a:r>
        </a:p>
      </dsp:txBody>
      <dsp:txXfrm rot="-10800000">
        <a:off x="1053846" y="0"/>
        <a:ext cx="3914285" cy="1521552"/>
      </dsp:txXfrm>
    </dsp:sp>
    <dsp:sp modelId="{348E42B2-5AD8-7A4C-82C7-F8EAD2EAB60F}">
      <dsp:nvSpPr>
        <dsp:cNvPr id="0" name=""/>
        <dsp:cNvSpPr/>
      </dsp:nvSpPr>
      <dsp:spPr>
        <a:xfrm rot="10800000">
          <a:off x="903364" y="1521552"/>
          <a:ext cx="4215249" cy="1521552"/>
        </a:xfrm>
        <a:prstGeom prst="trapezoid">
          <a:avLst>
            <a:gd name="adj" fmla="val 59371"/>
          </a:avLst>
        </a:prstGeom>
        <a:solidFill>
          <a:srgbClr val="E4972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  <a:latin typeface="Poppins" pitchFamily="2" charset="77"/>
              <a:cs typeface="Poppins" pitchFamily="2" charset="77"/>
            </a:rPr>
            <a:t>Data Analytics</a:t>
          </a:r>
        </a:p>
      </dsp:txBody>
      <dsp:txXfrm rot="-10800000">
        <a:off x="1641032" y="1521552"/>
        <a:ext cx="2739912" cy="1521552"/>
      </dsp:txXfrm>
    </dsp:sp>
    <dsp:sp modelId="{C9D842BB-A2C6-7D44-8ADE-2BD141135CCF}">
      <dsp:nvSpPr>
        <dsp:cNvPr id="0" name=""/>
        <dsp:cNvSpPr/>
      </dsp:nvSpPr>
      <dsp:spPr>
        <a:xfrm rot="10800000">
          <a:off x="1806728" y="3043104"/>
          <a:ext cx="2408521" cy="2028357"/>
        </a:xfrm>
        <a:prstGeom prst="trapezoid">
          <a:avLst>
            <a:gd name="adj" fmla="val 59371"/>
          </a:avLst>
        </a:prstGeom>
        <a:solidFill>
          <a:srgbClr val="1A94A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  <a:latin typeface="Poppins" pitchFamily="2" charset="77"/>
              <a:cs typeface="Poppins" pitchFamily="2" charset="77"/>
            </a:rPr>
            <a:t>Goals</a:t>
          </a:r>
        </a:p>
      </dsp:txBody>
      <dsp:txXfrm rot="-10800000">
        <a:off x="1806728" y="3043104"/>
        <a:ext cx="2408521" cy="2028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8CBA-DC84-CC44-89A6-5CCA73A43772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972D0-8553-CB4A-A31E-5627625E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7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972D0-8553-CB4A-A31E-5627625E4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972D0-8553-CB4A-A31E-5627625E4C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8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10.9%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972D0-8553-CB4A-A31E-5627625E4C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10.9%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972D0-8553-CB4A-A31E-5627625E4C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3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99A3-74A2-8911-E220-6D5A9284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38BA2-DD42-7E4F-2A51-F84132515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8350-F8D9-F358-CAC3-CC41612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D767-A295-632D-82BF-66A137C4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691F-D887-DE6A-0ECE-73A07DC8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48A6-6E75-4FA9-8CCB-1E5760BB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9E3AA-1E2D-398B-FA62-499CCC3B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F2750-588D-B1FE-724E-7B2DFE5E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8D26-0BB2-619D-A9E3-211EB22C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AE31-C957-EA42-116B-9538008B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3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34839-BC22-B993-E480-B897ECCCD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974E6-86B1-DB26-C99F-7C59A3A1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F0E22-CB44-0F18-C2BA-1B0C19FE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C52B-D4FA-D1F2-4765-611656D9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BC3F-1AC7-DC0F-E4DB-F901EE02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6838-7EDC-2E16-7FBA-D877976E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14C1-FFBD-8D89-E78B-7037C052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D17C-2563-F03F-0A27-CA17AA02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764A-4FAE-259A-A18C-549EBEBE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1EEC-FAD6-82D3-3E9B-0F38185B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05C6-0C8D-D651-9AC0-9AE49F15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A7594-4392-C06F-7D43-FA0B675A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5895-5ED6-B465-02F6-2744B673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424B-2E64-09CB-AF71-87B36F9E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4450-B8C3-983F-13DC-8BCD8198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E3AF-8C98-CA4D-39BC-85B8D781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F0C6-B2C9-469F-A4DF-43A28B92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F552-7E9A-A3A3-E71A-4D2CFB800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7BD9-C220-9C26-3C4B-737788C3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05E2F-9745-EA83-680D-D829B74F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15BA-BDFB-063A-8EC1-141E4D4C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C987-A488-61E3-E0E8-2C917317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5156-B301-4A20-93DC-9532AA23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5100-1860-E61E-3364-2DBD15A79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A3224-8A58-9DA9-8662-53E521A11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7EB7D-F788-3BBE-A453-C57F9D65A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BA1D0-8E7E-80BF-B572-081080F1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110DC-50F2-AC63-3E16-32553DF2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7A6D-2BCF-106D-505D-EE77B51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9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082E-B67D-6EBC-903E-91DEBC34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D1BD1-47ED-DE77-B2FA-3B3D5AF1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51BDE-7A39-0586-5561-B790019E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9743-1362-030D-8C54-EB7ECA1F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6A795-DFB1-86D9-DC42-6807207C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E3545-5ECF-CCE7-5085-2B22CC6F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F68AE-831E-310F-D9BA-B9FCAFC2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B00F-3786-79E6-D34A-870297EC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8C31-1003-12B5-AEB9-157E4E6F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CBAE-291D-B014-950A-4B602B129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8D872-7473-306A-D1F8-7F45CAF4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48CB5-4F85-94D0-B410-A9116E4C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70058-71B1-A80B-5052-AC099C1C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653B-89AB-02BB-F56C-A51A72F9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6AB84-3934-3BD0-6082-FB6BC4B2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CF82A-1107-CD19-0EC3-99F53849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BEEFD-8640-BD7F-CC51-C81ECC19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DF5A-2AAA-5193-B749-968FEF7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D528-22DB-F050-6E42-BBD0407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9C507D5-6F69-524E-F407-7029491138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483047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46A2B-68F6-D7CE-42FB-A2C65D34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D2426-B787-669B-FF76-8DAB26EA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57CEB-AA19-907B-94DB-87C9BDA8F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833B2-EE8B-EE44-B3A2-CD833EB711DB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88A9-5548-2992-2ACF-F639BAAFD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C0B5-9987-16CA-3584-483775C73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95812-75F6-FC49-A335-D558E891E5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99D1E-2977-126E-99CA-01FCD8ED5D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3476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2223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4.emf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6" Type="http://schemas.openxmlformats.org/officeDocument/2006/relationships/image" Target="../media/image1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notesSlide" Target="../notesSlides/notesSlide4.xml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6" Type="http://schemas.openxmlformats.org/officeDocument/2006/relationships/chart" Target="../charts/chart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4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4" Type="http://schemas.openxmlformats.org/officeDocument/2006/relationships/image" Target="../media/image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4" Type="http://schemas.openxmlformats.org/officeDocument/2006/relationships/image" Target="../media/image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4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Relationship Id="rId4" Type="http://schemas.openxmlformats.org/officeDocument/2006/relationships/image" Target="../media/image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Relationship Id="rId4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Relationship Id="rId5" Type="http://schemas.openxmlformats.org/officeDocument/2006/relationships/image" Target="../media/image18.png"/><Relationship Id="rId4" Type="http://schemas.openxmlformats.org/officeDocument/2006/relationships/image" Target="../media/image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Relationship Id="rId5" Type="http://schemas.openxmlformats.org/officeDocument/2006/relationships/image" Target="../media/image19.png"/><Relationship Id="rId4" Type="http://schemas.openxmlformats.org/officeDocument/2006/relationships/image" Target="../media/image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Relationship Id="rId5" Type="http://schemas.openxmlformats.org/officeDocument/2006/relationships/image" Target="../media/image20.png"/><Relationship Id="rId4" Type="http://schemas.openxmlformats.org/officeDocument/2006/relationships/image" Target="../media/image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Relationship Id="rId4" Type="http://schemas.openxmlformats.org/officeDocument/2006/relationships/image" Target="../media/image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tags" Target="../tags/tag45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50" Type="http://schemas.openxmlformats.org/officeDocument/2006/relationships/image" Target="../media/image4.emf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oleObject" Target="../embeddings/oleObject6.bin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chart" Target="../charts/chart2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slideLayout" Target="../slideLayouts/slideLayout1.xml"/><Relationship Id="rId8" Type="http://schemas.openxmlformats.org/officeDocument/2006/relationships/tags" Target="../tags/tag14.xml"/><Relationship Id="rId51" Type="http://schemas.openxmlformats.org/officeDocument/2006/relationships/chart" Target="../charts/chart1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1" Type="http://schemas.openxmlformats.org/officeDocument/2006/relationships/tags" Target="../tags/tag7.xml"/><Relationship Id="rId6" Type="http://schemas.openxmlformats.org/officeDocument/2006/relationships/tags" Target="../tags/tag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Relationship Id="rId4" Type="http://schemas.openxmlformats.org/officeDocument/2006/relationships/image" Target="../media/image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Relationship Id="rId4" Type="http://schemas.openxmlformats.org/officeDocument/2006/relationships/image" Target="../media/image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Relationship Id="rId4" Type="http://schemas.openxmlformats.org/officeDocument/2006/relationships/image" Target="../media/image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Relationship Id="rId4" Type="http://schemas.openxmlformats.org/officeDocument/2006/relationships/image" Target="../media/image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Relationship Id="rId4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Relationship Id="rId4" Type="http://schemas.openxmlformats.org/officeDocument/2006/relationships/image" Target="../media/image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7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emf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55E8FA8-B2FC-6C49-FBC7-6F45710D6A1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55E8FA8-B2FC-6C49-FBC7-6F45710D6A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CFB80A7-F1D6-F9D6-9C4D-7703089F5D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53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DF11AF-C06F-74FD-D848-C678553DD2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6487" y="149947"/>
            <a:ext cx="11899026" cy="6508028"/>
          </a:xfrm>
          <a:prstGeom prst="roundRect">
            <a:avLst>
              <a:gd name="adj" fmla="val 14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diagram of a crm&#10;&#10;Description automatically generated">
            <a:extLst>
              <a:ext uri="{FF2B5EF4-FFF2-40B4-BE49-F238E27FC236}">
                <a16:creationId xmlns:a16="http://schemas.microsoft.com/office/drawing/2014/main" id="{159997D8-A7A2-2F3B-10CC-1441B7AA09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6">
            <a:alphaModFix amt="35000"/>
          </a:blip>
          <a:srcRect b="27343"/>
          <a:stretch/>
        </p:blipFill>
        <p:spPr>
          <a:xfrm>
            <a:off x="146486" y="149947"/>
            <a:ext cx="7963843" cy="6508028"/>
          </a:xfrm>
          <a:prstGeom prst="roundRect">
            <a:avLst>
              <a:gd name="adj" fmla="val 1325"/>
            </a:avLst>
          </a:prstGeom>
          <a:solidFill>
            <a:schemeClr val="bg1">
              <a:lumMod val="85000"/>
              <a:alpha val="20000"/>
            </a:schemeClr>
          </a:solidFill>
        </p:spPr>
      </p:pic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3A10E25D-40DA-BB65-6116-DB33646080EC}"/>
              </a:ext>
            </a:extLst>
          </p:cNvPr>
          <p:cNvSpPr>
            <a:spLocks/>
          </p:cNvSpPr>
          <p:nvPr/>
        </p:nvSpPr>
        <p:spPr>
          <a:xfrm rot="5400000">
            <a:off x="6035143" y="647606"/>
            <a:ext cx="6508030" cy="5512711"/>
          </a:xfrm>
          <a:custGeom>
            <a:avLst/>
            <a:gdLst>
              <a:gd name="connsiteX0" fmla="*/ 84058 w 6508030"/>
              <a:gd name="connsiteY0" fmla="*/ 0 h 4215538"/>
              <a:gd name="connsiteX1" fmla="*/ 6423972 w 6508030"/>
              <a:gd name="connsiteY1" fmla="*/ 0 h 4215538"/>
              <a:gd name="connsiteX2" fmla="*/ 6508030 w 6508030"/>
              <a:gd name="connsiteY2" fmla="*/ 84058 h 4215538"/>
              <a:gd name="connsiteX3" fmla="*/ 6508030 w 6508030"/>
              <a:gd name="connsiteY3" fmla="*/ 4215538 h 4215538"/>
              <a:gd name="connsiteX4" fmla="*/ 6508030 w 6508030"/>
              <a:gd name="connsiteY4" fmla="*/ 4215538 h 4215538"/>
              <a:gd name="connsiteX5" fmla="*/ 0 w 6508030"/>
              <a:gd name="connsiteY5" fmla="*/ 4215538 h 4215538"/>
              <a:gd name="connsiteX6" fmla="*/ 0 w 6508030"/>
              <a:gd name="connsiteY6" fmla="*/ 4215538 h 4215538"/>
              <a:gd name="connsiteX7" fmla="*/ 0 w 6508030"/>
              <a:gd name="connsiteY7" fmla="*/ 84058 h 4215538"/>
              <a:gd name="connsiteX8" fmla="*/ 84058 w 6508030"/>
              <a:gd name="connsiteY8" fmla="*/ 0 h 4215538"/>
              <a:gd name="connsiteX0" fmla="*/ 84058 w 6508030"/>
              <a:gd name="connsiteY0" fmla="*/ 0 h 4896022"/>
              <a:gd name="connsiteX1" fmla="*/ 6423972 w 6508030"/>
              <a:gd name="connsiteY1" fmla="*/ 0 h 4896022"/>
              <a:gd name="connsiteX2" fmla="*/ 6508030 w 6508030"/>
              <a:gd name="connsiteY2" fmla="*/ 84058 h 4896022"/>
              <a:gd name="connsiteX3" fmla="*/ 6508030 w 6508030"/>
              <a:gd name="connsiteY3" fmla="*/ 4215538 h 4896022"/>
              <a:gd name="connsiteX4" fmla="*/ 6508030 w 6508030"/>
              <a:gd name="connsiteY4" fmla="*/ 4896022 h 4896022"/>
              <a:gd name="connsiteX5" fmla="*/ 0 w 6508030"/>
              <a:gd name="connsiteY5" fmla="*/ 4215538 h 4896022"/>
              <a:gd name="connsiteX6" fmla="*/ 0 w 6508030"/>
              <a:gd name="connsiteY6" fmla="*/ 4215538 h 4896022"/>
              <a:gd name="connsiteX7" fmla="*/ 0 w 6508030"/>
              <a:gd name="connsiteY7" fmla="*/ 84058 h 4896022"/>
              <a:gd name="connsiteX8" fmla="*/ 84058 w 6508030"/>
              <a:gd name="connsiteY8" fmla="*/ 0 h 4896022"/>
              <a:gd name="connsiteX0" fmla="*/ 84058 w 6508030"/>
              <a:gd name="connsiteY0" fmla="*/ 0 h 5512710"/>
              <a:gd name="connsiteX1" fmla="*/ 6423972 w 6508030"/>
              <a:gd name="connsiteY1" fmla="*/ 0 h 5512710"/>
              <a:gd name="connsiteX2" fmla="*/ 6508030 w 6508030"/>
              <a:gd name="connsiteY2" fmla="*/ 84058 h 5512710"/>
              <a:gd name="connsiteX3" fmla="*/ 6508030 w 6508030"/>
              <a:gd name="connsiteY3" fmla="*/ 4215538 h 5512710"/>
              <a:gd name="connsiteX4" fmla="*/ 6508030 w 6508030"/>
              <a:gd name="connsiteY4" fmla="*/ 5512710 h 5512710"/>
              <a:gd name="connsiteX5" fmla="*/ 0 w 6508030"/>
              <a:gd name="connsiteY5" fmla="*/ 4215538 h 5512710"/>
              <a:gd name="connsiteX6" fmla="*/ 0 w 6508030"/>
              <a:gd name="connsiteY6" fmla="*/ 4215538 h 5512710"/>
              <a:gd name="connsiteX7" fmla="*/ 0 w 6508030"/>
              <a:gd name="connsiteY7" fmla="*/ 84058 h 5512710"/>
              <a:gd name="connsiteX8" fmla="*/ 84058 w 6508030"/>
              <a:gd name="connsiteY8" fmla="*/ 0 h 551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08030" h="5512710">
                <a:moveTo>
                  <a:pt x="84058" y="0"/>
                </a:moveTo>
                <a:lnTo>
                  <a:pt x="6423972" y="0"/>
                </a:lnTo>
                <a:cubicBezTo>
                  <a:pt x="6470396" y="0"/>
                  <a:pt x="6508030" y="37634"/>
                  <a:pt x="6508030" y="84058"/>
                </a:cubicBezTo>
                <a:lnTo>
                  <a:pt x="6508030" y="4215538"/>
                </a:lnTo>
                <a:lnTo>
                  <a:pt x="6508030" y="5512710"/>
                </a:lnTo>
                <a:lnTo>
                  <a:pt x="0" y="4215538"/>
                </a:lnTo>
                <a:lnTo>
                  <a:pt x="0" y="4215538"/>
                </a:lnTo>
                <a:lnTo>
                  <a:pt x="0" y="84058"/>
                </a:lnTo>
                <a:cubicBezTo>
                  <a:pt x="0" y="37634"/>
                  <a:pt x="37634" y="0"/>
                  <a:pt x="84058" y="0"/>
                </a:cubicBezTo>
                <a:close/>
              </a:path>
            </a:pathLst>
          </a:custGeom>
          <a:solidFill>
            <a:srgbClr val="1A94A4">
              <a:alpha val="5053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E297C-5B05-FA1B-DC19-D84456DB87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33861" y="149945"/>
            <a:ext cx="4711651" cy="6508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CAPSTONE PROJECT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MODULE 3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MACHINE LEARNING</a:t>
            </a:r>
          </a:p>
          <a:p>
            <a:pPr algn="ctr"/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LIFETIME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pPr algn="ctr"/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ROMMY HA PRATAMA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JDSOL-014</a:t>
            </a:r>
          </a:p>
        </p:txBody>
      </p:sp>
    </p:spTree>
    <p:extLst>
      <p:ext uri="{BB962C8B-B14F-4D97-AF65-F5344CB8AC3E}">
        <p14:creationId xmlns:p14="http://schemas.microsoft.com/office/powerpoint/2010/main" val="269167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018974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795EE84-9038-DC76-1413-0C5F160201BB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7D0479-96C6-F130-B668-770A9FF7A0D0}"/>
              </a:ext>
            </a:extLst>
          </p:cNvPr>
          <p:cNvGrpSpPr/>
          <p:nvPr/>
        </p:nvGrpSpPr>
        <p:grpSpPr>
          <a:xfrm>
            <a:off x="2331054" y="434091"/>
            <a:ext cx="8703671" cy="5824420"/>
            <a:chOff x="1834662" y="434091"/>
            <a:chExt cx="8703671" cy="582442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E020927-BAD5-211E-2A9C-F39BEEE1047F}"/>
                </a:ext>
              </a:extLst>
            </p:cNvPr>
            <p:cNvGrpSpPr/>
            <p:nvPr/>
          </p:nvGrpSpPr>
          <p:grpSpPr>
            <a:xfrm>
              <a:off x="1834662" y="599490"/>
              <a:ext cx="8522677" cy="5659021"/>
              <a:chOff x="339969" y="753501"/>
              <a:chExt cx="8522677" cy="5659021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2EB119D6-2629-FFE6-4430-912C66C2DE58}"/>
                  </a:ext>
                </a:extLst>
              </p:cNvPr>
              <p:cNvSpPr/>
              <p:nvPr/>
            </p:nvSpPr>
            <p:spPr>
              <a:xfrm>
                <a:off x="339969" y="753501"/>
                <a:ext cx="8522677" cy="5659021"/>
              </a:xfrm>
              <a:prstGeom prst="roundRect">
                <a:avLst>
                  <a:gd name="adj" fmla="val 277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CFAFE7E-117A-810C-88ED-0EEFB7BA3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1035200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7988983-5963-2CC2-FE2D-DCEF69C1F7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1532884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D86674D-79C8-E85E-C5E1-5BA4B6305107}"/>
                  </a:ext>
                </a:extLst>
              </p:cNvPr>
              <p:cNvSpPr/>
              <p:nvPr/>
            </p:nvSpPr>
            <p:spPr>
              <a:xfrm>
                <a:off x="765280" y="998516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Vehicle Class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89AA6F-9BAA-F290-F054-5D90D4193361}"/>
                  </a:ext>
                </a:extLst>
              </p:cNvPr>
              <p:cNvSpPr/>
              <p:nvPr/>
            </p:nvSpPr>
            <p:spPr>
              <a:xfrm>
                <a:off x="3148675" y="998516"/>
                <a:ext cx="3483682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Tipe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kendaraan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nasabah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CAT</a:t>
                </a:r>
                <a:endParaRPr lang="en-ID" sz="1400" b="1" dirty="0">
                  <a:solidFill>
                    <a:schemeClr val="bg2">
                      <a:lumMod val="7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7B3CA57-F042-4618-3EAE-E088F1945AAB}"/>
                  </a:ext>
                </a:extLst>
              </p:cNvPr>
              <p:cNvSpPr/>
              <p:nvPr/>
            </p:nvSpPr>
            <p:spPr>
              <a:xfrm>
                <a:off x="765280" y="1496200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Coverage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271F59F-70A8-FD29-BDA7-3AF9874BC1FB}"/>
                  </a:ext>
                </a:extLst>
              </p:cNvPr>
              <p:cNvSpPr/>
              <p:nvPr/>
            </p:nvSpPr>
            <p:spPr>
              <a:xfrm>
                <a:off x="3148676" y="1496200"/>
                <a:ext cx="3397524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Jenis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asuransi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kendaraan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CAT</a:t>
                </a:r>
                <a:endParaRPr lang="en-ID" sz="1400" b="0" dirty="0">
                  <a:solidFill>
                    <a:schemeClr val="bg2">
                      <a:lumMod val="7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0E999FD-532C-95D3-03BB-A0B8D9EA68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2030568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26B74B-6F81-F77B-009B-68802266C24B}"/>
                  </a:ext>
                </a:extLst>
              </p:cNvPr>
              <p:cNvSpPr/>
              <p:nvPr/>
            </p:nvSpPr>
            <p:spPr>
              <a:xfrm>
                <a:off x="765280" y="1993884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Renew Offer Type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F9D5E7-5CA2-CA2C-30CA-B3ED45DD80F0}"/>
                  </a:ext>
                </a:extLst>
              </p:cNvPr>
              <p:cNvSpPr/>
              <p:nvPr/>
            </p:nvSpPr>
            <p:spPr>
              <a:xfrm>
                <a:off x="3148675" y="1993884"/>
                <a:ext cx="4403527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Jenis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penawaran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perpanjangan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asuransi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CAT</a:t>
                </a:r>
                <a:endParaRPr lang="en-ID" sz="1400" b="0" dirty="0">
                  <a:solidFill>
                    <a:schemeClr val="bg2">
                      <a:lumMod val="7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250C181-907D-78E6-9B65-756FA75AD1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2528252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D66F220-BC8C-7F45-AD14-03E76B611D14}"/>
                  </a:ext>
                </a:extLst>
              </p:cNvPr>
              <p:cNvSpPr/>
              <p:nvPr/>
            </p:nvSpPr>
            <p:spPr>
              <a:xfrm>
                <a:off x="765280" y="2491568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Employment Status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575ED3-DFA2-3DE4-10A8-B1792F4D9F69}"/>
                  </a:ext>
                </a:extLst>
              </p:cNvPr>
              <p:cNvSpPr/>
              <p:nvPr/>
            </p:nvSpPr>
            <p:spPr>
              <a:xfrm>
                <a:off x="3148676" y="2491568"/>
                <a:ext cx="3397524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Status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pekerjaan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nasabah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CAT</a:t>
                </a:r>
                <a:endParaRPr lang="en-ID" sz="1400" b="0" dirty="0">
                  <a:solidFill>
                    <a:schemeClr val="bg2">
                      <a:lumMod val="7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E69DFF-B815-72E4-4126-14207D244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3025936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530B434-ABE8-C920-5134-34CF429557AF}"/>
                  </a:ext>
                </a:extLst>
              </p:cNvPr>
              <p:cNvSpPr/>
              <p:nvPr/>
            </p:nvSpPr>
            <p:spPr>
              <a:xfrm>
                <a:off x="765280" y="2989252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Marital Status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62FEE89-8ADE-0CB5-E408-E224FC53B1D7}"/>
                  </a:ext>
                </a:extLst>
              </p:cNvPr>
              <p:cNvSpPr/>
              <p:nvPr/>
            </p:nvSpPr>
            <p:spPr>
              <a:xfrm>
                <a:off x="3148676" y="2989252"/>
                <a:ext cx="3397524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Status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pernikahan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nasabah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CAT</a:t>
                </a:r>
                <a:endParaRPr lang="en-ID" sz="1400" b="0" dirty="0">
                  <a:solidFill>
                    <a:schemeClr val="bg2">
                      <a:lumMod val="7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6DAA80-22A9-65B2-DA22-EADCE4289A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3523620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53A0EA-B2C7-2FFD-F773-AF6029DED102}"/>
                  </a:ext>
                </a:extLst>
              </p:cNvPr>
              <p:cNvSpPr/>
              <p:nvPr/>
            </p:nvSpPr>
            <p:spPr>
              <a:xfrm>
                <a:off x="765280" y="3486936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Education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0596CD-C75D-BE80-B571-F326BE431442}"/>
                  </a:ext>
                </a:extLst>
              </p:cNvPr>
              <p:cNvSpPr/>
              <p:nvPr/>
            </p:nvSpPr>
            <p:spPr>
              <a:xfrm>
                <a:off x="3148676" y="3486936"/>
                <a:ext cx="3397524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Tingkat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pendidikan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nasabah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CAT</a:t>
                </a:r>
                <a:endParaRPr lang="en-ID" sz="1400" b="0" dirty="0">
                  <a:solidFill>
                    <a:schemeClr val="bg2">
                      <a:lumMod val="7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51BBBD7-CDEF-1686-25AC-E0D3A816F9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4021304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B1E626-C930-5E7B-05B4-99DDACA15103}"/>
                  </a:ext>
                </a:extLst>
              </p:cNvPr>
              <p:cNvSpPr/>
              <p:nvPr/>
            </p:nvSpPr>
            <p:spPr>
              <a:xfrm>
                <a:off x="765280" y="3984620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Number of Policies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661192-B9D3-ACE7-C599-E4DE4F55A92F}"/>
                  </a:ext>
                </a:extLst>
              </p:cNvPr>
              <p:cNvSpPr/>
              <p:nvPr/>
            </p:nvSpPr>
            <p:spPr>
              <a:xfrm>
                <a:off x="3148675" y="3984620"/>
                <a:ext cx="4722823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Jumlah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polis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asuransi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yang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dipakai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nasabah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CAT</a:t>
                </a:r>
                <a:endParaRPr lang="en-ID" sz="1400" b="0" dirty="0">
                  <a:solidFill>
                    <a:schemeClr val="bg2">
                      <a:lumMod val="7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9D9106A-E5EA-60CD-EA86-6CFF0E1023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4518988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7D087A3-8886-B318-A7F6-CBC1F2A70AE4}"/>
                  </a:ext>
                </a:extLst>
              </p:cNvPr>
              <p:cNvSpPr/>
              <p:nvPr/>
            </p:nvSpPr>
            <p:spPr>
              <a:xfrm>
                <a:off x="765280" y="4482304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Monthly Premium Auto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6E9E7E-FD4F-0AFC-72E4-F7C510964E91}"/>
                  </a:ext>
                </a:extLst>
              </p:cNvPr>
              <p:cNvSpPr/>
              <p:nvPr/>
            </p:nvSpPr>
            <p:spPr>
              <a:xfrm>
                <a:off x="3148675" y="4482304"/>
                <a:ext cx="4927922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Premi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asuransi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bulanan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yang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dibayar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nasabah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NUM</a:t>
                </a:r>
                <a:endParaRPr lang="en-ID" sz="1400" b="0" dirty="0">
                  <a:solidFill>
                    <a:schemeClr val="bg2">
                      <a:lumMod val="7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55AEDC-71F4-C0E9-4ECD-34FB6501F3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5016672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5999C6D-DE99-D499-1578-58755C7AE920}"/>
                  </a:ext>
                </a:extLst>
              </p:cNvPr>
              <p:cNvSpPr/>
              <p:nvPr/>
            </p:nvSpPr>
            <p:spPr>
              <a:xfrm>
                <a:off x="765280" y="4979988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Total Claim Amount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ACEC402-4E35-20D0-2310-8053F234D1DA}"/>
                  </a:ext>
                </a:extLst>
              </p:cNvPr>
              <p:cNvSpPr/>
              <p:nvPr/>
            </p:nvSpPr>
            <p:spPr>
              <a:xfrm>
                <a:off x="3148675" y="4979988"/>
                <a:ext cx="3748601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Total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klaim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asuransi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oleh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nasabah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NUM</a:t>
                </a:r>
                <a:endParaRPr lang="en-ID" sz="1400" b="0" dirty="0">
                  <a:solidFill>
                    <a:schemeClr val="bg2">
                      <a:lumMod val="7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CCEA68-BBAF-40AA-973C-83918EB286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5514356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2973E5A-444E-2A6E-19D9-F454EE3E0070}"/>
                  </a:ext>
                </a:extLst>
              </p:cNvPr>
              <p:cNvSpPr/>
              <p:nvPr/>
            </p:nvSpPr>
            <p:spPr>
              <a:xfrm>
                <a:off x="765280" y="5477672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Income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20F42BC-CB45-C26F-67F4-57327CFF4875}"/>
                  </a:ext>
                </a:extLst>
              </p:cNvPr>
              <p:cNvSpPr/>
              <p:nvPr/>
            </p:nvSpPr>
            <p:spPr>
              <a:xfrm>
                <a:off x="3148676" y="5477672"/>
                <a:ext cx="3397524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Penghasilan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nasabah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NUM</a:t>
                </a:r>
                <a:endParaRPr lang="en-ID" sz="1400" b="0" dirty="0">
                  <a:solidFill>
                    <a:srgbClr val="000000"/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0D9179C-A958-6553-255C-3D0E4C137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125" y="6012035"/>
                <a:ext cx="108000" cy="108000"/>
              </a:xfrm>
              <a:prstGeom prst="ellipse">
                <a:avLst/>
              </a:prstGeom>
              <a:solidFill>
                <a:srgbClr val="E497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20F8546-ADB4-2257-2395-7D9849AF0EBB}"/>
                  </a:ext>
                </a:extLst>
              </p:cNvPr>
              <p:cNvSpPr/>
              <p:nvPr/>
            </p:nvSpPr>
            <p:spPr>
              <a:xfrm>
                <a:off x="765280" y="5975351"/>
                <a:ext cx="2482528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1" dirty="0">
                    <a:solidFill>
                      <a:srgbClr val="1A94A4"/>
                    </a:solidFill>
                    <a:effectLst/>
                    <a:latin typeface="Poppins" pitchFamily="2" charset="77"/>
                    <a:cs typeface="Poppins" pitchFamily="2" charset="77"/>
                  </a:rPr>
                  <a:t>Customer Lifetime Value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9DB3FF-A9B2-B14A-04AE-4F04298DD09F}"/>
                  </a:ext>
                </a:extLst>
              </p:cNvPr>
              <p:cNvSpPr/>
              <p:nvPr/>
            </p:nvSpPr>
            <p:spPr>
              <a:xfrm>
                <a:off x="3148675" y="5975351"/>
                <a:ext cx="5257485" cy="222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Nilai yang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mengukur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potensi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revenue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dari</a:t>
                </a:r>
                <a:r>
                  <a:rPr lang="en-ID" sz="1400" b="0" dirty="0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0" dirty="0" err="1">
                    <a:solidFill>
                      <a:srgbClr val="000000"/>
                    </a:solidFill>
                    <a:effectLst/>
                    <a:latin typeface="Poppins" pitchFamily="2" charset="77"/>
                    <a:cs typeface="Poppins" pitchFamily="2" charset="77"/>
                  </a:rPr>
                  <a:t>nasabah</a:t>
                </a:r>
                <a:r>
                  <a:rPr lang="en-ID" sz="1400" dirty="0">
                    <a:solidFill>
                      <a:srgbClr val="000000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en-ID" sz="1400" b="1" dirty="0">
                    <a:solidFill>
                      <a:schemeClr val="bg2">
                        <a:lumMod val="75000"/>
                      </a:schemeClr>
                    </a:solidFill>
                    <a:latin typeface="Poppins" pitchFamily="2" charset="77"/>
                    <a:cs typeface="Poppins" pitchFamily="2" charset="77"/>
                  </a:rPr>
                  <a:t>NUM</a:t>
                </a:r>
                <a:endParaRPr lang="en-ID" sz="1400" b="0" dirty="0">
                  <a:solidFill>
                    <a:srgbClr val="000000"/>
                  </a:solidFill>
                  <a:effectLst/>
                  <a:latin typeface="Poppins" pitchFamily="2" charset="77"/>
                  <a:cs typeface="Poppins" pitchFamily="2" charset="77"/>
                </a:endParaRPr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AF2C370-C6A5-96AB-9F25-0C289D6DBBD0}"/>
                </a:ext>
              </a:extLst>
            </p:cNvPr>
            <p:cNvSpPr/>
            <p:nvPr/>
          </p:nvSpPr>
          <p:spPr>
            <a:xfrm>
              <a:off x="9105992" y="434091"/>
              <a:ext cx="1432341" cy="633346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76200">
              <a:solidFill>
                <a:srgbClr val="ED53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5669</a:t>
              </a:r>
              <a:r>
                <a:rPr lang="en-ID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 rows</a:t>
              </a:r>
            </a:p>
            <a:p>
              <a:r>
                <a:rPr lang="en-ID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11</a:t>
              </a:r>
              <a:r>
                <a:rPr lang="en-ID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columns</a:t>
              </a:r>
              <a:endPara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8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C7C2101-9CC2-7963-3B5E-2ADE5CBAE3D2}"/>
              </a:ext>
            </a:extLst>
          </p:cNvPr>
          <p:cNvSpPr/>
          <p:nvPr/>
        </p:nvSpPr>
        <p:spPr>
          <a:xfrm>
            <a:off x="2605648" y="1586789"/>
            <a:ext cx="6980705" cy="36844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UNDERSTANDING</a:t>
            </a:r>
          </a:p>
          <a:p>
            <a:pPr algn="ctr"/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OUTLIERS &amp; MISSING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61D1A6-D7DD-45F3-9681-0AA488695E58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1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3D06B99-81BE-A121-C4D3-63CCDB039D15}"/>
              </a:ext>
            </a:extLst>
          </p:cNvPr>
          <p:cNvGrpSpPr/>
          <p:nvPr/>
        </p:nvGrpSpPr>
        <p:grpSpPr>
          <a:xfrm>
            <a:off x="1496048" y="1626913"/>
            <a:ext cx="5004000" cy="3632992"/>
            <a:chOff x="620834" y="1626913"/>
            <a:chExt cx="5004000" cy="363299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533331-EFD0-AB46-75D4-562E7E8F577C}"/>
                </a:ext>
              </a:extLst>
            </p:cNvPr>
            <p:cNvSpPr/>
            <p:nvPr/>
          </p:nvSpPr>
          <p:spPr>
            <a:xfrm>
              <a:off x="1952834" y="1626913"/>
              <a:ext cx="2340000" cy="1368000"/>
            </a:xfrm>
            <a:prstGeom prst="roundRect">
              <a:avLst>
                <a:gd name="adj" fmla="val 6009"/>
              </a:avLst>
            </a:prstGeom>
            <a:solidFill>
              <a:schemeClr val="bg1"/>
            </a:solidFill>
            <a:ln w="76200">
              <a:solidFill>
                <a:srgbClr val="1A9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OUTLIERS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8088E8C-6DBE-CE3F-C09F-0814EB8D053F}"/>
                </a:ext>
              </a:extLst>
            </p:cNvPr>
            <p:cNvSpPr/>
            <p:nvPr/>
          </p:nvSpPr>
          <p:spPr>
            <a:xfrm>
              <a:off x="620834" y="3518039"/>
              <a:ext cx="1332000" cy="828000"/>
            </a:xfrm>
            <a:prstGeom prst="roundRect">
              <a:avLst>
                <a:gd name="adj" fmla="val 11317"/>
              </a:avLst>
            </a:prstGeom>
            <a:solidFill>
              <a:srgbClr val="ED53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4.9%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A48A5C5-DB62-D4D3-4CB6-AEEB93110C8D}"/>
                </a:ext>
              </a:extLst>
            </p:cNvPr>
            <p:cNvSpPr/>
            <p:nvPr/>
          </p:nvSpPr>
          <p:spPr>
            <a:xfrm>
              <a:off x="2456834" y="3518040"/>
              <a:ext cx="1332000" cy="828000"/>
            </a:xfrm>
            <a:prstGeom prst="roundRect">
              <a:avLst>
                <a:gd name="adj" fmla="val 11317"/>
              </a:avLst>
            </a:prstGeom>
            <a:solidFill>
              <a:srgbClr val="E497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4.4%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F3D5EA8-CAB1-3536-ACE7-CE0C89BD7A5C}"/>
                </a:ext>
              </a:extLst>
            </p:cNvPr>
            <p:cNvSpPr/>
            <p:nvPr/>
          </p:nvSpPr>
          <p:spPr>
            <a:xfrm>
              <a:off x="4292834" y="3518039"/>
              <a:ext cx="1332000" cy="828000"/>
            </a:xfrm>
            <a:prstGeom prst="roundRect">
              <a:avLst>
                <a:gd name="adj" fmla="val 113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8.8</a:t>
              </a:r>
              <a:r>
                <a:rPr lang="en-ID" sz="28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%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DA873E-C8F8-71C6-6116-BB26D8CB69BA}"/>
                </a:ext>
              </a:extLst>
            </p:cNvPr>
            <p:cNvSpPr/>
            <p:nvPr/>
          </p:nvSpPr>
          <p:spPr>
            <a:xfrm>
              <a:off x="620834" y="4592093"/>
              <a:ext cx="1243011" cy="667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b="0" dirty="0">
                  <a:solidFill>
                    <a:srgbClr val="000000"/>
                  </a:solidFill>
                  <a:effectLst/>
                  <a:latin typeface="Poppins" pitchFamily="2" charset="77"/>
                  <a:cs typeface="Poppins" pitchFamily="2" charset="77"/>
                </a:rPr>
                <a:t>Monthly Premium Auto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17FB8E-E0F4-8206-2BEC-9C7CA1B792CE}"/>
                </a:ext>
              </a:extLst>
            </p:cNvPr>
            <p:cNvSpPr/>
            <p:nvPr/>
          </p:nvSpPr>
          <p:spPr>
            <a:xfrm>
              <a:off x="2501329" y="4592093"/>
              <a:ext cx="1243011" cy="667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b="0" dirty="0">
                  <a:solidFill>
                    <a:srgbClr val="000000"/>
                  </a:solidFill>
                  <a:effectLst/>
                  <a:latin typeface="Poppins" pitchFamily="2" charset="77"/>
                  <a:cs typeface="Poppins" pitchFamily="2" charset="77"/>
                </a:rPr>
                <a:t>Total Claim Amount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1C0D-A331-BD17-0586-2A106D65E192}"/>
                </a:ext>
              </a:extLst>
            </p:cNvPr>
            <p:cNvSpPr/>
            <p:nvPr/>
          </p:nvSpPr>
          <p:spPr>
            <a:xfrm>
              <a:off x="4381823" y="4592093"/>
              <a:ext cx="1243011" cy="667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b="0" dirty="0">
                  <a:solidFill>
                    <a:srgbClr val="000000"/>
                  </a:solidFill>
                  <a:effectLst/>
                  <a:latin typeface="Poppins" pitchFamily="2" charset="77"/>
                  <a:cs typeface="Poppins" pitchFamily="2" charset="77"/>
                </a:rPr>
                <a:t>Customer Lifetime Value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868D0D-255E-EE85-382E-859DECA24511}"/>
              </a:ext>
            </a:extLst>
          </p:cNvPr>
          <p:cNvGrpSpPr/>
          <p:nvPr/>
        </p:nvGrpSpPr>
        <p:grpSpPr>
          <a:xfrm>
            <a:off x="8121237" y="1626913"/>
            <a:ext cx="2340000" cy="3632992"/>
            <a:chOff x="7899166" y="1626913"/>
            <a:chExt cx="2340000" cy="3632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5E76509-6E0B-F694-0A56-ED4E0BD451A3}"/>
                </a:ext>
              </a:extLst>
            </p:cNvPr>
            <p:cNvSpPr/>
            <p:nvPr/>
          </p:nvSpPr>
          <p:spPr>
            <a:xfrm>
              <a:off x="7899166" y="1626913"/>
              <a:ext cx="2340000" cy="1368000"/>
            </a:xfrm>
            <a:prstGeom prst="roundRect">
              <a:avLst>
                <a:gd name="adj" fmla="val 6009"/>
              </a:avLst>
            </a:prstGeom>
            <a:solidFill>
              <a:schemeClr val="bg1"/>
            </a:solidFill>
            <a:ln w="76200">
              <a:solidFill>
                <a:srgbClr val="1A9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MISSING VALUE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A34CAE7-3971-F1B7-8BFD-22F811438D6E}"/>
                </a:ext>
              </a:extLst>
            </p:cNvPr>
            <p:cNvSpPr/>
            <p:nvPr/>
          </p:nvSpPr>
          <p:spPr>
            <a:xfrm>
              <a:off x="8403166" y="3518039"/>
              <a:ext cx="1332000" cy="828000"/>
            </a:xfrm>
            <a:prstGeom prst="roundRect">
              <a:avLst>
                <a:gd name="adj" fmla="val 11317"/>
              </a:avLst>
            </a:prstGeom>
            <a:solidFill>
              <a:srgbClr val="E497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0</a:t>
              </a:r>
              <a:r>
                <a:rPr lang="en-ID" sz="28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.0%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BA58F3-079B-B72D-EE99-E7CBFBF69F58}"/>
                </a:ext>
              </a:extLst>
            </p:cNvPr>
            <p:cNvSpPr/>
            <p:nvPr/>
          </p:nvSpPr>
          <p:spPr>
            <a:xfrm>
              <a:off x="8447661" y="4592093"/>
              <a:ext cx="1243011" cy="667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b="0" dirty="0">
                  <a:solidFill>
                    <a:srgbClr val="000000"/>
                  </a:solidFill>
                  <a:effectLst/>
                  <a:latin typeface="Poppins" pitchFamily="2" charset="77"/>
                  <a:cs typeface="Poppins" pitchFamily="2" charset="77"/>
                </a:rPr>
                <a:t>Across Dataset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C523D71-2808-4ADF-034F-648B5A368622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188054" y="1865039"/>
            <a:ext cx="5815893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D3AB3C-E54E-D485-C570-E81E57F37A68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8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AFAA968A-FF0C-D063-EA37-2B3375C16B05}"/>
              </a:ext>
            </a:extLst>
          </p:cNvPr>
          <p:cNvGrpSpPr/>
          <p:nvPr/>
        </p:nvGrpSpPr>
        <p:grpSpPr>
          <a:xfrm>
            <a:off x="1010583" y="2684188"/>
            <a:ext cx="10170835" cy="1489625"/>
            <a:chOff x="873868" y="2293057"/>
            <a:chExt cx="10170835" cy="148962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CEF27E9-0F3E-FAAB-77B6-08950A827BDF}"/>
                </a:ext>
              </a:extLst>
            </p:cNvPr>
            <p:cNvSpPr/>
            <p:nvPr/>
          </p:nvSpPr>
          <p:spPr>
            <a:xfrm>
              <a:off x="873868" y="2293059"/>
              <a:ext cx="2896666" cy="14896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76200">
              <a:solidFill>
                <a:srgbClr val="1A9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DEMOGRAPHY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227327-EC09-5116-5D9C-E03CD1630276}"/>
                </a:ext>
              </a:extLst>
            </p:cNvPr>
            <p:cNvSpPr/>
            <p:nvPr/>
          </p:nvSpPr>
          <p:spPr>
            <a:xfrm>
              <a:off x="4510953" y="2293058"/>
              <a:ext cx="2896666" cy="14896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76200">
              <a:solidFill>
                <a:srgbClr val="ED53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ECONOMICS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527CCA0-D4F8-B21B-AE1E-CDC94752DA87}"/>
                </a:ext>
              </a:extLst>
            </p:cNvPr>
            <p:cNvSpPr/>
            <p:nvPr/>
          </p:nvSpPr>
          <p:spPr>
            <a:xfrm>
              <a:off x="8148037" y="2293057"/>
              <a:ext cx="2896666" cy="14896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76200">
              <a:solidFill>
                <a:srgbClr val="E497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BUSINESS POTENTIAL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5BE384-BB94-D1F6-6D23-2405AE918034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188054" y="1865039"/>
            <a:ext cx="5815893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ANALYSIS</a:t>
            </a:r>
          </a:p>
          <a:p>
            <a:pPr algn="ctr"/>
            <a:r>
              <a:rPr lang="en-US" sz="58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DEMOGRAPHY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F7E69-EDF3-1674-FBC9-AF3D77C675AC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795A5A-2FFD-A083-E2B5-94E3667114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247" b="74477"/>
          <a:stretch/>
        </p:blipFill>
        <p:spPr>
          <a:xfrm>
            <a:off x="2542371" y="1174641"/>
            <a:ext cx="6021662" cy="2685436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24C9B-F540-6F7D-69E4-1D1E9F69E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42" t="25209" b="49819"/>
          <a:stretch/>
        </p:blipFill>
        <p:spPr>
          <a:xfrm>
            <a:off x="139889" y="4117346"/>
            <a:ext cx="5881192" cy="2562131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D6F394-6274-C5CA-A992-8C69A52B9F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16" r="66072" b="24861"/>
          <a:stretch/>
        </p:blipFill>
        <p:spPr>
          <a:xfrm>
            <a:off x="8809352" y="1174641"/>
            <a:ext cx="3175280" cy="2731477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C25C40-BF19-29C5-1720-C3EC9BAF67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04" t="50239" b="25037"/>
          <a:stretch/>
        </p:blipFill>
        <p:spPr>
          <a:xfrm>
            <a:off x="6191234" y="4117345"/>
            <a:ext cx="5881188" cy="256213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AEAD0-982D-3F89-9AC4-29FD1EAC99BA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5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795A5A-2FFD-A083-E2B5-94E3667114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03" b="74477"/>
          <a:stretch/>
        </p:blipFill>
        <p:spPr>
          <a:xfrm>
            <a:off x="845129" y="1508441"/>
            <a:ext cx="5150097" cy="459059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24C9B-F540-6F7D-69E4-1D1E9F69E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209" r="66317" b="49819"/>
          <a:stretch/>
        </p:blipFill>
        <p:spPr>
          <a:xfrm>
            <a:off x="6194558" y="1508440"/>
            <a:ext cx="5308745" cy="4590595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082942-69F2-2D43-13BD-3FA38A651947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CC534AB-3A66-E745-D8B8-91899653E6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037"/>
          <a:stretch/>
        </p:blipFill>
        <p:spPr>
          <a:xfrm>
            <a:off x="386060" y="1766443"/>
            <a:ext cx="11419881" cy="3325115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59B1AC-9CC8-58CE-0FB8-656DD93675B8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4D327-82ED-294C-7EF1-392D75070357}"/>
              </a:ext>
            </a:extLst>
          </p:cNvPr>
          <p:cNvSpPr txBox="1"/>
          <p:nvPr/>
        </p:nvSpPr>
        <p:spPr>
          <a:xfrm>
            <a:off x="1727391" y="4809323"/>
            <a:ext cx="229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E7A12-D3BF-B829-16FB-9A562A9DEF00}"/>
              </a:ext>
            </a:extLst>
          </p:cNvPr>
          <p:cNvSpPr txBox="1"/>
          <p:nvPr/>
        </p:nvSpPr>
        <p:spPr>
          <a:xfrm>
            <a:off x="3956097" y="480932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BDCB1-1799-2F75-36D8-39638F54C72A}"/>
              </a:ext>
            </a:extLst>
          </p:cNvPr>
          <p:cNvSpPr txBox="1"/>
          <p:nvPr/>
        </p:nvSpPr>
        <p:spPr>
          <a:xfrm>
            <a:off x="6179288" y="480625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F5F20-F3BE-8E17-3BAC-4345DF8B426D}"/>
              </a:ext>
            </a:extLst>
          </p:cNvPr>
          <p:cNvSpPr txBox="1"/>
          <p:nvPr/>
        </p:nvSpPr>
        <p:spPr>
          <a:xfrm>
            <a:off x="8407289" y="48062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80C4-F857-8354-F380-4C2D21009FD3}"/>
              </a:ext>
            </a:extLst>
          </p:cNvPr>
          <p:cNvSpPr txBox="1"/>
          <p:nvPr/>
        </p:nvSpPr>
        <p:spPr>
          <a:xfrm>
            <a:off x="10624068" y="480625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1557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188054" y="1865039"/>
            <a:ext cx="5815893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ANALYSIS</a:t>
            </a:r>
          </a:p>
          <a:p>
            <a:pPr algn="ctr"/>
            <a:r>
              <a:rPr lang="en-US" sz="58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ECONOMICS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B97A9-0A02-2E9B-AB56-1AA9640440E4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188054" y="1865039"/>
            <a:ext cx="5815893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TABLE</a:t>
            </a:r>
          </a:p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OF CONTENTS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4137D4-AD13-3DE5-88DD-0D7D077D84EC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8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BEE146B-E6B9-DCD5-A8BF-F588C5E23C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477" b="51287"/>
          <a:stretch/>
        </p:blipFill>
        <p:spPr>
          <a:xfrm>
            <a:off x="6104711" y="1719676"/>
            <a:ext cx="6011264" cy="37392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6984DC-DCF0-B284-ACFB-CD2851BC24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771" r="53734"/>
          <a:stretch/>
        </p:blipFill>
        <p:spPr>
          <a:xfrm>
            <a:off x="76025" y="1770153"/>
            <a:ext cx="5987524" cy="370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963C45-F0E3-2B03-D3D2-39A13C367C61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188054" y="1865039"/>
            <a:ext cx="5815893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ANALYSIS</a:t>
            </a:r>
          </a:p>
          <a:p>
            <a:pPr algn="ctr"/>
            <a:r>
              <a:rPr lang="en-US" sz="54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BUSINESS POTENTIAL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326FAB-DACB-6F8D-D8F5-4AB000F08053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BCB60D0-F2E1-395E-4D2B-B2E81EB4B2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734" t="51771"/>
          <a:stretch/>
        </p:blipFill>
        <p:spPr>
          <a:xfrm>
            <a:off x="6109883" y="1890528"/>
            <a:ext cx="5987525" cy="37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6FAF16-6112-11C0-F1D3-AA73BD100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477" b="51287"/>
          <a:stretch/>
        </p:blipFill>
        <p:spPr>
          <a:xfrm>
            <a:off x="41698" y="1811115"/>
            <a:ext cx="6011266" cy="37392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FBFFE8-8E96-50D3-935D-4334290A8B97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188054" y="1865039"/>
            <a:ext cx="5815893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PREPROCESSING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4240AC-430D-4964-ACA4-3CA493E67695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454508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2AF559-4DB6-51FC-D021-46E5CF16C002}"/>
              </a:ext>
            </a:extLst>
          </p:cNvPr>
          <p:cNvCxnSpPr>
            <a:cxnSpLocks/>
          </p:cNvCxnSpPr>
          <p:nvPr/>
        </p:nvCxnSpPr>
        <p:spPr>
          <a:xfrm flipV="1">
            <a:off x="1813034" y="2774991"/>
            <a:ext cx="0" cy="850061"/>
          </a:xfrm>
          <a:prstGeom prst="line">
            <a:avLst/>
          </a:prstGeom>
          <a:ln>
            <a:solidFill>
              <a:srgbClr val="1A94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C0DB4A-85BD-C382-D821-B97CC6967FB7}"/>
              </a:ext>
            </a:extLst>
          </p:cNvPr>
          <p:cNvCxnSpPr/>
          <p:nvPr/>
        </p:nvCxnSpPr>
        <p:spPr>
          <a:xfrm flipV="1">
            <a:off x="4505434" y="3870857"/>
            <a:ext cx="0" cy="849600"/>
          </a:xfrm>
          <a:prstGeom prst="line">
            <a:avLst/>
          </a:prstGeom>
          <a:ln>
            <a:solidFill>
              <a:srgbClr val="E497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41E2EF-B089-2A74-F349-B6069C6AAA3F}"/>
              </a:ext>
            </a:extLst>
          </p:cNvPr>
          <p:cNvCxnSpPr>
            <a:cxnSpLocks/>
          </p:cNvCxnSpPr>
          <p:nvPr/>
        </p:nvCxnSpPr>
        <p:spPr>
          <a:xfrm flipV="1">
            <a:off x="7350234" y="2774991"/>
            <a:ext cx="0" cy="850061"/>
          </a:xfrm>
          <a:prstGeom prst="line">
            <a:avLst/>
          </a:prstGeom>
          <a:ln>
            <a:solidFill>
              <a:srgbClr val="ED53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F2CFCA-14B1-8F42-61AE-3BB49F38FEA3}"/>
              </a:ext>
            </a:extLst>
          </p:cNvPr>
          <p:cNvCxnSpPr/>
          <p:nvPr/>
        </p:nvCxnSpPr>
        <p:spPr>
          <a:xfrm flipV="1">
            <a:off x="10166006" y="3870857"/>
            <a:ext cx="0" cy="8496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Blockchain with solid fill">
            <a:extLst>
              <a:ext uri="{FF2B5EF4-FFF2-40B4-BE49-F238E27FC236}">
                <a16:creationId xmlns:a16="http://schemas.microsoft.com/office/drawing/2014/main" id="{4C11EE37-FC3E-45D4-5A08-798271B94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1151" y="4720455"/>
            <a:ext cx="1229709" cy="1229709"/>
          </a:xfrm>
          <a:prstGeom prst="rect">
            <a:avLst/>
          </a:prstGeom>
        </p:spPr>
      </p:pic>
      <p:pic>
        <p:nvPicPr>
          <p:cNvPr id="26" name="Graphic 25" descr="Building Brick Wall with solid fill">
            <a:extLst>
              <a:ext uri="{FF2B5EF4-FFF2-40B4-BE49-F238E27FC236}">
                <a16:creationId xmlns:a16="http://schemas.microsoft.com/office/drawing/2014/main" id="{C4B70C66-7B84-198B-D5A6-26F448521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4634" y="1653762"/>
            <a:ext cx="1231200" cy="1231200"/>
          </a:xfrm>
          <a:prstGeom prst="rect">
            <a:avLst/>
          </a:prstGeom>
        </p:spPr>
      </p:pic>
      <p:pic>
        <p:nvPicPr>
          <p:cNvPr id="28" name="Graphic 27" descr="Atom with solid fill">
            <a:extLst>
              <a:ext uri="{FF2B5EF4-FFF2-40B4-BE49-F238E27FC236}">
                <a16:creationId xmlns:a16="http://schemas.microsoft.com/office/drawing/2014/main" id="{DE8A48F8-31D2-4675-6886-0040DA194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7434" y="1541464"/>
            <a:ext cx="1231200" cy="1231200"/>
          </a:xfrm>
          <a:prstGeom prst="rect">
            <a:avLst/>
          </a:prstGeom>
        </p:spPr>
      </p:pic>
      <p:pic>
        <p:nvPicPr>
          <p:cNvPr id="32" name="Graphic 31" descr="Bar chart with solid fill">
            <a:extLst>
              <a:ext uri="{FF2B5EF4-FFF2-40B4-BE49-F238E27FC236}">
                <a16:creationId xmlns:a16="http://schemas.microsoft.com/office/drawing/2014/main" id="{2875D5F8-0C2B-EAB6-4D16-2930A5A852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9834" y="4631880"/>
            <a:ext cx="1231200" cy="12312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E8BC30-8AA4-0DF2-85DD-BEE1E626176E}"/>
              </a:ext>
            </a:extLst>
          </p:cNvPr>
          <p:cNvCxnSpPr>
            <a:cxnSpLocks/>
          </p:cNvCxnSpPr>
          <p:nvPr/>
        </p:nvCxnSpPr>
        <p:spPr>
          <a:xfrm flipV="1">
            <a:off x="1819039" y="3870394"/>
            <a:ext cx="0" cy="850061"/>
          </a:xfrm>
          <a:prstGeom prst="line">
            <a:avLst/>
          </a:prstGeom>
          <a:ln>
            <a:solidFill>
              <a:srgbClr val="1A94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3C2E66-4B5A-0A28-98AC-020F633CF7CE}"/>
              </a:ext>
            </a:extLst>
          </p:cNvPr>
          <p:cNvCxnSpPr/>
          <p:nvPr/>
        </p:nvCxnSpPr>
        <p:spPr>
          <a:xfrm flipV="1">
            <a:off x="4505434" y="2772664"/>
            <a:ext cx="0" cy="849600"/>
          </a:xfrm>
          <a:prstGeom prst="line">
            <a:avLst/>
          </a:prstGeom>
          <a:ln>
            <a:solidFill>
              <a:srgbClr val="E497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060857-919F-350F-8AD3-7D6FEA097B51}"/>
              </a:ext>
            </a:extLst>
          </p:cNvPr>
          <p:cNvCxnSpPr>
            <a:cxnSpLocks/>
          </p:cNvCxnSpPr>
          <p:nvPr/>
        </p:nvCxnSpPr>
        <p:spPr>
          <a:xfrm flipV="1">
            <a:off x="7378011" y="3870394"/>
            <a:ext cx="0" cy="850061"/>
          </a:xfrm>
          <a:prstGeom prst="line">
            <a:avLst/>
          </a:prstGeom>
          <a:ln>
            <a:solidFill>
              <a:srgbClr val="ED53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AE73D9-7803-B655-30C0-2F9BC04B3BDF}"/>
              </a:ext>
            </a:extLst>
          </p:cNvPr>
          <p:cNvCxnSpPr/>
          <p:nvPr/>
        </p:nvCxnSpPr>
        <p:spPr>
          <a:xfrm flipV="1">
            <a:off x="10135726" y="2772664"/>
            <a:ext cx="0" cy="8496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F880A93-6A51-9746-F285-AABA929D1334}"/>
              </a:ext>
            </a:extLst>
          </p:cNvPr>
          <p:cNvSpPr/>
          <p:nvPr/>
        </p:nvSpPr>
        <p:spPr>
          <a:xfrm>
            <a:off x="688178" y="4729990"/>
            <a:ext cx="2249712" cy="740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Statistic test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Correlation test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B472BEA-A96A-D21E-CCBC-93CC9761B7A1}"/>
              </a:ext>
            </a:extLst>
          </p:cNvPr>
          <p:cNvSpPr/>
          <p:nvPr/>
        </p:nvSpPr>
        <p:spPr>
          <a:xfrm>
            <a:off x="3380578" y="2029572"/>
            <a:ext cx="2249712" cy="740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Duplicate data handling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703419-3F16-C596-3D9D-801040A10148}"/>
              </a:ext>
            </a:extLst>
          </p:cNvPr>
          <p:cNvSpPr/>
          <p:nvPr/>
        </p:nvSpPr>
        <p:spPr>
          <a:xfrm>
            <a:off x="6253155" y="4729990"/>
            <a:ext cx="2249712" cy="740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Outlier data handling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B78BA40-493D-7560-C19D-80DED154591F}"/>
              </a:ext>
            </a:extLst>
          </p:cNvPr>
          <p:cNvSpPr/>
          <p:nvPr/>
        </p:nvSpPr>
        <p:spPr>
          <a:xfrm>
            <a:off x="9010870" y="2024993"/>
            <a:ext cx="2249712" cy="740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One format features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430D13-54BA-F52B-213F-4505EABF9049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0991A-9E57-5184-FD62-DBCD2C9A826A}"/>
              </a:ext>
            </a:extLst>
          </p:cNvPr>
          <p:cNvGrpSpPr/>
          <p:nvPr/>
        </p:nvGrpSpPr>
        <p:grpSpPr>
          <a:xfrm>
            <a:off x="344201" y="3135427"/>
            <a:ext cx="11503599" cy="1229710"/>
            <a:chOff x="415133" y="4382814"/>
            <a:chExt cx="11503599" cy="1229710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9481E793-CF95-5D82-B63F-08B70DC10410}"/>
                </a:ext>
              </a:extLst>
            </p:cNvPr>
            <p:cNvSpPr/>
            <p:nvPr/>
          </p:nvSpPr>
          <p:spPr>
            <a:xfrm>
              <a:off x="415133" y="4382814"/>
              <a:ext cx="3049969" cy="1229710"/>
            </a:xfrm>
            <a:prstGeom prst="chevron">
              <a:avLst/>
            </a:prstGeom>
            <a:solidFill>
              <a:srgbClr val="1A94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          MULTICOLLINEARITY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56CC1CED-DCD1-9D83-E09F-D44314CA9540}"/>
                </a:ext>
              </a:extLst>
            </p:cNvPr>
            <p:cNvSpPr/>
            <p:nvPr/>
          </p:nvSpPr>
          <p:spPr>
            <a:xfrm>
              <a:off x="3233010" y="4382814"/>
              <a:ext cx="3049969" cy="1229710"/>
            </a:xfrm>
            <a:prstGeom prst="chevron">
              <a:avLst/>
            </a:prstGeom>
            <a:solidFill>
              <a:srgbClr val="E497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DUPLICATE</a:t>
              </a:r>
              <a:endPara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39CA5D29-7300-430E-A209-AEE065543B72}"/>
                </a:ext>
              </a:extLst>
            </p:cNvPr>
            <p:cNvSpPr/>
            <p:nvPr/>
          </p:nvSpPr>
          <p:spPr>
            <a:xfrm>
              <a:off x="8868763" y="4382814"/>
              <a:ext cx="3049969" cy="122971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ENCODING</a:t>
              </a: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BF2F77F9-A23A-12D1-F994-C97443133326}"/>
                </a:ext>
              </a:extLst>
            </p:cNvPr>
            <p:cNvSpPr/>
            <p:nvPr/>
          </p:nvSpPr>
          <p:spPr>
            <a:xfrm>
              <a:off x="6050887" y="4382814"/>
              <a:ext cx="3049969" cy="1229710"/>
            </a:xfrm>
            <a:prstGeom prst="chevron">
              <a:avLst/>
            </a:prstGeom>
            <a:solidFill>
              <a:srgbClr val="ED53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OUTLIER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46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PREPROCESSING</a:t>
            </a:r>
          </a:p>
          <a:p>
            <a:pPr algn="ctr"/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MULTICOLLINEARITY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43504-6FD4-EC40-E56A-D62549148B08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947090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36A901F-EE86-A679-C2FF-476AA8DC2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774" y="3316637"/>
            <a:ext cx="9962452" cy="3344665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DEA4343-614B-DD4C-99B7-D69DBB21B189}"/>
              </a:ext>
            </a:extLst>
          </p:cNvPr>
          <p:cNvSpPr/>
          <p:nvPr/>
        </p:nvSpPr>
        <p:spPr>
          <a:xfrm>
            <a:off x="2627646" y="571715"/>
            <a:ext cx="3315832" cy="2541722"/>
          </a:xfrm>
          <a:prstGeom prst="roundRect">
            <a:avLst>
              <a:gd name="adj" fmla="val 4097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000" b="1" dirty="0">
                <a:solidFill>
                  <a:srgbClr val="ED5351"/>
                </a:solidFill>
                <a:latin typeface="Poppins" pitchFamily="2" charset="77"/>
                <a:cs typeface="Poppins" pitchFamily="2" charset="77"/>
              </a:rPr>
              <a:t>Categoric</a:t>
            </a:r>
            <a:endParaRPr lang="en-ID" b="1" i="0" dirty="0">
              <a:solidFill>
                <a:srgbClr val="ED5351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r>
              <a:rPr lang="en-ID" b="1" i="0" dirty="0">
                <a:solidFill>
                  <a:srgbClr val="1A94A4"/>
                </a:solidFill>
                <a:effectLst/>
                <a:latin typeface="Poppins" pitchFamily="2" charset="77"/>
                <a:cs typeface="Poppins" pitchFamily="2" charset="77"/>
              </a:rPr>
              <a:t>Maintain</a:t>
            </a:r>
            <a:endParaRPr lang="en-ID" sz="1600" b="1" i="0" dirty="0">
              <a:solidFill>
                <a:srgbClr val="1A94A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Vehicle Class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Coverage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Renew Offer Type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Employment Status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Marital Status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Education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Number of Policies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02695C-F15D-C86E-2715-15B56A8D28FC}"/>
              </a:ext>
            </a:extLst>
          </p:cNvPr>
          <p:cNvSpPr/>
          <p:nvPr/>
        </p:nvSpPr>
        <p:spPr>
          <a:xfrm>
            <a:off x="6498746" y="571715"/>
            <a:ext cx="3315832" cy="2541722"/>
          </a:xfrm>
          <a:prstGeom prst="roundRect">
            <a:avLst>
              <a:gd name="adj" fmla="val 4097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000" b="1" dirty="0">
                <a:solidFill>
                  <a:srgbClr val="ED5351"/>
                </a:solidFill>
                <a:latin typeface="Poppins" pitchFamily="2" charset="77"/>
                <a:cs typeface="Poppins" pitchFamily="2" charset="77"/>
              </a:rPr>
              <a:t>Numeric</a:t>
            </a:r>
            <a:endParaRPr lang="en-ID" b="1" i="0" dirty="0">
              <a:solidFill>
                <a:srgbClr val="ED5351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r>
              <a:rPr lang="en-ID" b="1" i="0" dirty="0">
                <a:solidFill>
                  <a:srgbClr val="1A94A4"/>
                </a:solidFill>
                <a:effectLst/>
                <a:latin typeface="Poppins" pitchFamily="2" charset="77"/>
                <a:cs typeface="Poppins" pitchFamily="2" charset="77"/>
              </a:rPr>
              <a:t>Maintain</a:t>
            </a:r>
            <a:endParaRPr lang="en-ID" sz="1600" b="1" i="0" dirty="0">
              <a:solidFill>
                <a:srgbClr val="1A94A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Monthly Premium Auto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Total Claim Amount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Income</a:t>
            </a:r>
          </a:p>
          <a:p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5752E-EB5B-FA09-925B-FEA8BD675B38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2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PREPROCESSING</a:t>
            </a:r>
          </a:p>
          <a:p>
            <a:pPr algn="ctr"/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DUPLICATE</a:t>
            </a:r>
            <a:endParaRPr lang="en-US" sz="4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1517A6-49A3-97DD-ED46-02D04419F67A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7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3325920-B830-6AAC-90C2-4241B3903365}"/>
              </a:ext>
            </a:extLst>
          </p:cNvPr>
          <p:cNvGrpSpPr/>
          <p:nvPr/>
        </p:nvGrpSpPr>
        <p:grpSpPr>
          <a:xfrm>
            <a:off x="1470732" y="2170380"/>
            <a:ext cx="9250537" cy="2517240"/>
            <a:chOff x="1139876" y="1858817"/>
            <a:chExt cx="9250537" cy="251724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803AE7-D2F2-460A-B106-33FA4DB419DA}"/>
                </a:ext>
              </a:extLst>
            </p:cNvPr>
            <p:cNvSpPr/>
            <p:nvPr/>
          </p:nvSpPr>
          <p:spPr>
            <a:xfrm>
              <a:off x="1139876" y="1858817"/>
              <a:ext cx="4003623" cy="2517240"/>
            </a:xfrm>
            <a:prstGeom prst="roundRect">
              <a:avLst>
                <a:gd name="adj" fmla="val 6128"/>
              </a:avLst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8800" b="1" dirty="0">
                  <a:solidFill>
                    <a:srgbClr val="ED5351"/>
                  </a:solidFill>
                  <a:effectLst/>
                  <a:latin typeface="Poppins" pitchFamily="2" charset="77"/>
                  <a:cs typeface="Poppins" pitchFamily="2" charset="77"/>
                </a:rPr>
                <a:t>620</a:t>
              </a:r>
            </a:p>
            <a:p>
              <a:pPr algn="ctr"/>
              <a:r>
                <a:rPr lang="en-ID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Duplicates data detected</a:t>
              </a:r>
              <a:endParaRPr lang="en-ID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B84E11-4F4D-6EFE-C7C1-FAA724F530EE}"/>
                </a:ext>
              </a:extLst>
            </p:cNvPr>
            <p:cNvSpPr/>
            <p:nvPr/>
          </p:nvSpPr>
          <p:spPr>
            <a:xfrm>
              <a:off x="6386790" y="1858817"/>
              <a:ext cx="4003623" cy="2517240"/>
            </a:xfrm>
            <a:prstGeom prst="roundRect">
              <a:avLst>
                <a:gd name="adj" fmla="val 6128"/>
              </a:avLst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8800" b="1" dirty="0">
                  <a:solidFill>
                    <a:srgbClr val="E49724"/>
                  </a:solidFill>
                  <a:latin typeface="Poppins" pitchFamily="2" charset="77"/>
                  <a:cs typeface="Poppins" pitchFamily="2" charset="77"/>
                </a:rPr>
                <a:t>10</a:t>
              </a:r>
              <a:r>
                <a:rPr lang="en-ID" sz="8800" b="1" dirty="0">
                  <a:solidFill>
                    <a:srgbClr val="E49724"/>
                  </a:solidFill>
                  <a:effectLst/>
                  <a:latin typeface="Poppins" pitchFamily="2" charset="77"/>
                  <a:cs typeface="Poppins" pitchFamily="2" charset="77"/>
                </a:rPr>
                <a:t>.9%</a:t>
              </a:r>
            </a:p>
            <a:p>
              <a:pPr algn="ctr"/>
              <a:r>
                <a:rPr lang="en-ID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Duplicates across dataset</a:t>
              </a:r>
              <a:endParaRPr lang="en-ID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E8449FF-2022-0242-4587-0635B58E29AB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162E9C-099D-2FBE-0576-E1E1925C0A6C}"/>
              </a:ext>
            </a:extLst>
          </p:cNvPr>
          <p:cNvSpPr/>
          <p:nvPr/>
        </p:nvSpPr>
        <p:spPr>
          <a:xfrm>
            <a:off x="3378065" y="5636515"/>
            <a:ext cx="5435870" cy="96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Action: </a:t>
            </a:r>
            <a:r>
              <a:rPr lang="en-ID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Delete duplicates</a:t>
            </a:r>
            <a:endParaRPr lang="en-ID" sz="32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4885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PREPROCESSING</a:t>
            </a:r>
          </a:p>
          <a:p>
            <a:pPr algn="ctr"/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OUTLIER</a:t>
            </a:r>
            <a:endParaRPr lang="en-US" sz="4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C23ED-79E4-CB91-C091-FA4566F181F4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88712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E302B1A7-9AF0-36CC-2678-EF4962FDA891}"/>
              </a:ext>
            </a:extLst>
          </p:cNvPr>
          <p:cNvGrpSpPr/>
          <p:nvPr/>
        </p:nvGrpSpPr>
        <p:grpSpPr>
          <a:xfrm>
            <a:off x="259347" y="2915848"/>
            <a:ext cx="11673307" cy="1026304"/>
            <a:chOff x="-1262256" y="3029973"/>
            <a:chExt cx="11673307" cy="1026304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619E8832-F129-2035-7E89-C3B5357C7CBE}"/>
                </a:ext>
              </a:extLst>
            </p:cNvPr>
            <p:cNvSpPr/>
            <p:nvPr/>
          </p:nvSpPr>
          <p:spPr>
            <a:xfrm>
              <a:off x="8281322" y="3029973"/>
              <a:ext cx="2129729" cy="1026304"/>
            </a:xfrm>
            <a:prstGeom prst="homePlate">
              <a:avLst>
                <a:gd name="adj" fmla="val 22884"/>
              </a:avLst>
            </a:prstGeom>
            <a:solidFill>
              <a:srgbClr val="E4972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  CONLUSIONS</a:t>
              </a:r>
            </a:p>
          </p:txBody>
        </p:sp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A9B6744B-C22F-0A37-3B7A-8341D282BFC2}"/>
                </a:ext>
              </a:extLst>
            </p:cNvPr>
            <p:cNvSpPr/>
            <p:nvPr/>
          </p:nvSpPr>
          <p:spPr>
            <a:xfrm>
              <a:off x="6373064" y="3029973"/>
              <a:ext cx="2129729" cy="1026304"/>
            </a:xfrm>
            <a:prstGeom prst="homePlate">
              <a:avLst>
                <a:gd name="adj" fmla="val 22884"/>
              </a:avLst>
            </a:prstGeom>
            <a:solidFill>
              <a:srgbClr val="ED535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MODELING</a:t>
              </a:r>
            </a:p>
          </p:txBody>
        </p:sp>
        <p:sp>
          <p:nvSpPr>
            <p:cNvPr id="26" name="Pentagon 25">
              <a:extLst>
                <a:ext uri="{FF2B5EF4-FFF2-40B4-BE49-F238E27FC236}">
                  <a16:creationId xmlns:a16="http://schemas.microsoft.com/office/drawing/2014/main" id="{497514F8-92EF-352E-5518-BE16125DA371}"/>
                </a:ext>
              </a:extLst>
            </p:cNvPr>
            <p:cNvSpPr/>
            <p:nvPr/>
          </p:nvSpPr>
          <p:spPr>
            <a:xfrm>
              <a:off x="4464806" y="3029973"/>
              <a:ext cx="2129729" cy="1026304"/>
            </a:xfrm>
            <a:prstGeom prst="homePlate">
              <a:avLst>
                <a:gd name="adj" fmla="val 22884"/>
              </a:avLst>
            </a:prstGeom>
            <a:solidFill>
              <a:srgbClr val="1A94A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DATA</a:t>
              </a:r>
            </a:p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    PREPROCESSING</a:t>
              </a:r>
            </a:p>
          </p:txBody>
        </p:sp>
        <p:sp>
          <p:nvSpPr>
            <p:cNvPr id="23" name="Pentagon 22">
              <a:extLst>
                <a:ext uri="{FF2B5EF4-FFF2-40B4-BE49-F238E27FC236}">
                  <a16:creationId xmlns:a16="http://schemas.microsoft.com/office/drawing/2014/main" id="{0513C4C5-200F-4EC5-7FC4-61C808359D64}"/>
                </a:ext>
              </a:extLst>
            </p:cNvPr>
            <p:cNvSpPr/>
            <p:nvPr/>
          </p:nvSpPr>
          <p:spPr>
            <a:xfrm>
              <a:off x="2556548" y="3029973"/>
              <a:ext cx="2129729" cy="1026304"/>
            </a:xfrm>
            <a:prstGeom prst="homePlate">
              <a:avLst>
                <a:gd name="adj" fmla="val 22884"/>
              </a:avLst>
            </a:prstGeom>
            <a:solidFill>
              <a:schemeClr val="bg2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DATA</a:t>
              </a:r>
            </a:p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ANALYSIS</a:t>
              </a:r>
            </a:p>
          </p:txBody>
        </p:sp>
        <p:sp>
          <p:nvSpPr>
            <p:cNvPr id="22" name="Pentagon 21">
              <a:extLst>
                <a:ext uri="{FF2B5EF4-FFF2-40B4-BE49-F238E27FC236}">
                  <a16:creationId xmlns:a16="http://schemas.microsoft.com/office/drawing/2014/main" id="{F53F4BDB-9D0A-8E28-7DCB-F4BE6DF41230}"/>
                </a:ext>
              </a:extLst>
            </p:cNvPr>
            <p:cNvSpPr/>
            <p:nvPr/>
          </p:nvSpPr>
          <p:spPr>
            <a:xfrm>
              <a:off x="648290" y="3029973"/>
              <a:ext cx="2127441" cy="1026304"/>
            </a:xfrm>
            <a:prstGeom prst="homePlate">
              <a:avLst>
                <a:gd name="adj" fmla="val 22884"/>
              </a:avLst>
            </a:prstGeom>
            <a:solidFill>
              <a:srgbClr val="E4972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DATA</a:t>
              </a:r>
            </a:p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   UNDERSTANDING</a:t>
              </a:r>
            </a:p>
          </p:txBody>
        </p:sp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CA7FECBA-87B0-CF23-C029-EFA9FBF55571}"/>
                </a:ext>
              </a:extLst>
            </p:cNvPr>
            <p:cNvSpPr/>
            <p:nvPr/>
          </p:nvSpPr>
          <p:spPr>
            <a:xfrm>
              <a:off x="-1262256" y="3029973"/>
              <a:ext cx="2129729" cy="1026304"/>
            </a:xfrm>
            <a:prstGeom prst="homePlate">
              <a:avLst>
                <a:gd name="adj" fmla="val 22884"/>
              </a:avLst>
            </a:prstGeom>
            <a:solidFill>
              <a:srgbClr val="1A94A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BUSINES</a:t>
              </a:r>
            </a:p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PROBLEM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4AF97-B07F-63FA-17E8-1AFC2D2A93CE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4F1979B-754E-C2BD-9C7E-37F98CAA0C6E}"/>
              </a:ext>
            </a:extLst>
          </p:cNvPr>
          <p:cNvGrpSpPr/>
          <p:nvPr/>
        </p:nvGrpSpPr>
        <p:grpSpPr>
          <a:xfrm>
            <a:off x="414241" y="1606735"/>
            <a:ext cx="11363518" cy="4141273"/>
            <a:chOff x="414241" y="1184307"/>
            <a:chExt cx="11363518" cy="44032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7A2ED2-A300-6A79-BD4B-138CE7CA2F60}"/>
                </a:ext>
              </a:extLst>
            </p:cNvPr>
            <p:cNvGrpSpPr/>
            <p:nvPr/>
          </p:nvGrpSpPr>
          <p:grpSpPr>
            <a:xfrm>
              <a:off x="414241" y="1184307"/>
              <a:ext cx="11363518" cy="3412297"/>
              <a:chOff x="414241" y="1184307"/>
              <a:chExt cx="11363518" cy="3412297"/>
            </a:xfrm>
          </p:grpSpPr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369ABF8-A2A8-2BA0-DA12-B2A2FCC69F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97374321"/>
                  </p:ext>
                </p:extLst>
              </p:nvPr>
            </p:nvGraphicFramePr>
            <p:xfrm>
              <a:off x="414241" y="1184308"/>
              <a:ext cx="4059789" cy="34122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35D92946-B0AF-1CEA-0F58-D110D19BDD5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43058982"/>
                  </p:ext>
                </p:extLst>
              </p:nvPr>
            </p:nvGraphicFramePr>
            <p:xfrm>
              <a:off x="4066105" y="1184308"/>
              <a:ext cx="4059789" cy="34122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0C07DB85-7FA4-B911-E818-3A8CBE58DFE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1453189"/>
                  </p:ext>
                </p:extLst>
              </p:nvPr>
            </p:nvGraphicFramePr>
            <p:xfrm>
              <a:off x="7717970" y="1184307"/>
              <a:ext cx="4059789" cy="34122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BF6D2C-AEAE-F916-3C49-F4BF4289467B}"/>
                </a:ext>
              </a:extLst>
            </p:cNvPr>
            <p:cNvSpPr/>
            <p:nvPr/>
          </p:nvSpPr>
          <p:spPr>
            <a:xfrm>
              <a:off x="8662013" y="4620042"/>
              <a:ext cx="2171700" cy="967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Customer</a:t>
              </a:r>
            </a:p>
            <a:p>
              <a:pPr algn="ctr"/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Lifetime Value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767056-FE7B-E3A7-4DDD-502E8FDF1086}"/>
                </a:ext>
              </a:extLst>
            </p:cNvPr>
            <p:cNvSpPr/>
            <p:nvPr/>
          </p:nvSpPr>
          <p:spPr>
            <a:xfrm>
              <a:off x="1358285" y="2253641"/>
              <a:ext cx="2171700" cy="1273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rgbClr val="ED5351"/>
                  </a:solidFill>
                  <a:latin typeface="Poppins" pitchFamily="2" charset="77"/>
                  <a:cs typeface="Poppins" pitchFamily="2" charset="77"/>
                </a:rPr>
                <a:t>4.9%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9F4D62-1A4F-ECE9-6AB7-F0DC744B2492}"/>
                </a:ext>
              </a:extLst>
            </p:cNvPr>
            <p:cNvSpPr/>
            <p:nvPr/>
          </p:nvSpPr>
          <p:spPr>
            <a:xfrm>
              <a:off x="5010149" y="2253641"/>
              <a:ext cx="2171700" cy="1273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rgbClr val="E49724"/>
                  </a:solidFill>
                  <a:latin typeface="Poppins" pitchFamily="2" charset="77"/>
                  <a:cs typeface="Poppins" pitchFamily="2" charset="77"/>
                </a:rPr>
                <a:t>4.3%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EF6308-52A7-BADA-0E58-7A850B982D08}"/>
                </a:ext>
              </a:extLst>
            </p:cNvPr>
            <p:cNvSpPr/>
            <p:nvPr/>
          </p:nvSpPr>
          <p:spPr>
            <a:xfrm>
              <a:off x="8662013" y="2253641"/>
              <a:ext cx="2171700" cy="1273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rgbClr val="1A94A4"/>
                  </a:solidFill>
                  <a:latin typeface="Poppins" pitchFamily="2" charset="77"/>
                  <a:cs typeface="Poppins" pitchFamily="2" charset="77"/>
                </a:rPr>
                <a:t>8.8%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22FEA1-BEAB-743D-DBB1-DD5AFCA2C583}"/>
                </a:ext>
              </a:extLst>
            </p:cNvPr>
            <p:cNvSpPr/>
            <p:nvPr/>
          </p:nvSpPr>
          <p:spPr>
            <a:xfrm>
              <a:off x="5010149" y="4620042"/>
              <a:ext cx="2171700" cy="967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Total</a:t>
              </a:r>
            </a:p>
            <a:p>
              <a:pPr algn="ctr"/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Claim Amount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3D2C7B-EC0A-1950-A973-3BBCA4AAD148}"/>
                </a:ext>
              </a:extLst>
            </p:cNvPr>
            <p:cNvSpPr/>
            <p:nvPr/>
          </p:nvSpPr>
          <p:spPr>
            <a:xfrm>
              <a:off x="1358285" y="4620042"/>
              <a:ext cx="2171700" cy="967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Monthly</a:t>
              </a:r>
            </a:p>
            <a:p>
              <a:pPr algn="ctr"/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Premium Auto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941DB8-C4D6-47F5-89E2-387253BD0762}"/>
              </a:ext>
            </a:extLst>
          </p:cNvPr>
          <p:cNvSpPr/>
          <p:nvPr/>
        </p:nvSpPr>
        <p:spPr>
          <a:xfrm>
            <a:off x="3536008" y="5784799"/>
            <a:ext cx="5119982" cy="96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Action: </a:t>
            </a:r>
            <a:r>
              <a:rPr lang="en-ID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Delete outliers</a:t>
            </a:r>
            <a:endParaRPr lang="en-ID" sz="32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D0C4C-FD6F-8974-61DF-749B06297136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PREPROCESSING</a:t>
            </a:r>
          </a:p>
          <a:p>
            <a:pPr algn="ctr"/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ENCODING AND </a:t>
            </a:r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SCALER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11F960-0FC0-DF80-8A5A-EA3124810EF7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8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714DD9-A0AE-84FE-B63D-48D68472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78758"/>
              </p:ext>
            </p:extLst>
          </p:nvPr>
        </p:nvGraphicFramePr>
        <p:xfrm>
          <a:off x="630700" y="1943811"/>
          <a:ext cx="109306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167133479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763184075"/>
                    </a:ext>
                  </a:extLst>
                </a:gridCol>
                <a:gridCol w="7258600">
                  <a:extLst>
                    <a:ext uri="{9D8B030D-6E8A-4147-A177-3AD203B41FA5}">
                      <a16:colId xmlns:a16="http://schemas.microsoft.com/office/drawing/2014/main" val="42305200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Preprocessing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1" kern="12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80986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Encoder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Onehot</a:t>
                      </a:r>
                      <a:endParaRPr 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Vehicle Class, Employment Status, Marital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072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Coverage</a:t>
                      </a:r>
                      <a:r>
                        <a:rPr 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, </a:t>
                      </a:r>
                      <a:r>
                        <a:rPr lang="en-ID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Renew Offer Type, Education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2711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Scaler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MinMax</a:t>
                      </a:r>
                      <a:endParaRPr 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Monthly Premium Auto</a:t>
                      </a:r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, </a:t>
                      </a:r>
                      <a:r>
                        <a:rPr lang="en-ID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Total Claim Amount</a:t>
                      </a:r>
                      <a:r>
                        <a:rPr lang="en-ID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, Income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129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8BE5B7-2D24-9A5B-C216-CD268442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49110"/>
              </p:ext>
            </p:extLst>
          </p:nvPr>
        </p:nvGraphicFramePr>
        <p:xfrm>
          <a:off x="5308600" y="4058177"/>
          <a:ext cx="6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7879786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0218635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7965623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28075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05303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227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Original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Onehot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 Encoded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Marital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Marital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Married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Single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Divorced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06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Married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Married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Single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Single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3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Divorced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Divorced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573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EE29B0-2404-FB02-46C4-0A3B8CE51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283"/>
              </p:ext>
            </p:extLst>
          </p:nvPr>
        </p:nvGraphicFramePr>
        <p:xfrm>
          <a:off x="582021" y="4058177"/>
          <a:ext cx="406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7879786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287439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9656232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192807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Original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Ordinal Encoded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3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Coverage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Coverage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06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Basic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Basic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Extended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Extended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3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Premium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Premium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57311"/>
                  </a:ext>
                </a:extLst>
              </a:tr>
            </a:tbl>
          </a:graphicData>
        </a:graphic>
      </p:graphicFrame>
      <p:sp>
        <p:nvSpPr>
          <p:cNvPr id="2" name="Down Arrow 1">
            <a:extLst>
              <a:ext uri="{FF2B5EF4-FFF2-40B4-BE49-F238E27FC236}">
                <a16:creationId xmlns:a16="http://schemas.microsoft.com/office/drawing/2014/main" id="{5B2FC202-80E0-429A-7BF5-8975997273DB}"/>
              </a:ext>
            </a:extLst>
          </p:cNvPr>
          <p:cNvSpPr/>
          <p:nvPr/>
        </p:nvSpPr>
        <p:spPr>
          <a:xfrm rot="16200000">
            <a:off x="1975279" y="4907684"/>
            <a:ext cx="463826" cy="56867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CB0FE43-7C5D-84BB-E1C4-C1AF722E2677}"/>
              </a:ext>
            </a:extLst>
          </p:cNvPr>
          <p:cNvSpPr/>
          <p:nvPr/>
        </p:nvSpPr>
        <p:spPr>
          <a:xfrm rot="16200000">
            <a:off x="6750480" y="4907685"/>
            <a:ext cx="463826" cy="56867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F83AB-29C4-48CA-6B48-ECADF4B08497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03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4C77802-6123-2522-659B-43B43CDFA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33" y="2326037"/>
            <a:ext cx="11467334" cy="27328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C7F5F8-46E9-3E0B-4E09-1D6A75645F1E}"/>
              </a:ext>
            </a:extLst>
          </p:cNvPr>
          <p:cNvSpPr/>
          <p:nvPr/>
        </p:nvSpPr>
        <p:spPr>
          <a:xfrm>
            <a:off x="4475489" y="831611"/>
            <a:ext cx="3241023" cy="1260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PIPELINE</a:t>
            </a:r>
            <a:endParaRPr lang="en-ID" sz="4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C926-469F-0D30-22AF-E83D157A2DF8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MODELING</a:t>
            </a:r>
            <a:endParaRPr lang="en-US" sz="60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77E4C3-2DCC-0E3E-DAEB-EC6D317997B3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9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4708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5E1F3B1E-BC49-D27C-FABB-5D8700F47153}"/>
              </a:ext>
            </a:extLst>
          </p:cNvPr>
          <p:cNvGrpSpPr/>
          <p:nvPr/>
        </p:nvGrpSpPr>
        <p:grpSpPr>
          <a:xfrm>
            <a:off x="359223" y="1451112"/>
            <a:ext cx="11473554" cy="3592575"/>
            <a:chOff x="359223" y="576469"/>
            <a:chExt cx="11473554" cy="3592575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CB6BFAB-8753-867D-DA54-97D188C67128}"/>
                </a:ext>
              </a:extLst>
            </p:cNvPr>
            <p:cNvSpPr/>
            <p:nvPr/>
          </p:nvSpPr>
          <p:spPr>
            <a:xfrm>
              <a:off x="359223" y="2913606"/>
              <a:ext cx="2115166" cy="1255438"/>
            </a:xfrm>
            <a:prstGeom prst="roundRect">
              <a:avLst>
                <a:gd name="adj" fmla="val 11317"/>
              </a:avLst>
            </a:prstGeom>
            <a:solidFill>
              <a:srgbClr val="1A94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Linear Regression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20A2D0A-DE04-4EEE-9790-1E3E016671E7}"/>
                </a:ext>
              </a:extLst>
            </p:cNvPr>
            <p:cNvSpPr/>
            <p:nvPr/>
          </p:nvSpPr>
          <p:spPr>
            <a:xfrm>
              <a:off x="2698820" y="2913606"/>
              <a:ext cx="2115166" cy="1255438"/>
            </a:xfrm>
            <a:prstGeom prst="roundRect">
              <a:avLst>
                <a:gd name="adj" fmla="val 11317"/>
              </a:avLst>
            </a:prstGeom>
            <a:solidFill>
              <a:srgbClr val="E497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Decision</a:t>
              </a:r>
            </a:p>
            <a:p>
              <a:pPr algn="ctr"/>
              <a:r>
                <a:rPr lang="en-ID" sz="20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Tree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0E6A295-00D0-6F64-A30F-A92283A88752}"/>
                </a:ext>
              </a:extLst>
            </p:cNvPr>
            <p:cNvSpPr/>
            <p:nvPr/>
          </p:nvSpPr>
          <p:spPr>
            <a:xfrm>
              <a:off x="5038417" y="2913606"/>
              <a:ext cx="2115166" cy="1255438"/>
            </a:xfrm>
            <a:prstGeom prst="roundRect">
              <a:avLst>
                <a:gd name="adj" fmla="val 11317"/>
              </a:avLst>
            </a:prstGeom>
            <a:solidFill>
              <a:srgbClr val="ED53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KNN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37E38F-FC87-2D48-0006-81A1EC114F7A}"/>
                </a:ext>
              </a:extLst>
            </p:cNvPr>
            <p:cNvSpPr/>
            <p:nvPr/>
          </p:nvSpPr>
          <p:spPr>
            <a:xfrm>
              <a:off x="7378014" y="2913606"/>
              <a:ext cx="2115166" cy="1255438"/>
            </a:xfrm>
            <a:prstGeom prst="roundRect">
              <a:avLst>
                <a:gd name="adj" fmla="val 1131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Random Forest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C082F97-8636-11FD-FD5E-71A0FCBFB42E}"/>
                </a:ext>
              </a:extLst>
            </p:cNvPr>
            <p:cNvSpPr/>
            <p:nvPr/>
          </p:nvSpPr>
          <p:spPr>
            <a:xfrm>
              <a:off x="9717611" y="2913606"/>
              <a:ext cx="2115166" cy="1255438"/>
            </a:xfrm>
            <a:prstGeom prst="roundRect">
              <a:avLst>
                <a:gd name="adj" fmla="val 11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Xtreme Gradient Boosting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62F035-5AC9-D86D-E5E3-93F223A64E10}"/>
                </a:ext>
              </a:extLst>
            </p:cNvPr>
            <p:cNvCxnSpPr/>
            <p:nvPr/>
          </p:nvCxnSpPr>
          <p:spPr>
            <a:xfrm>
              <a:off x="1416806" y="2293749"/>
              <a:ext cx="935838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BF1358-45DC-AB93-5F3F-8A8977FEB300}"/>
                </a:ext>
              </a:extLst>
            </p:cNvPr>
            <p:cNvCxnSpPr>
              <a:cxnSpLocks/>
            </p:cNvCxnSpPr>
            <p:nvPr/>
          </p:nvCxnSpPr>
          <p:spPr>
            <a:xfrm>
              <a:off x="1427236" y="2293749"/>
              <a:ext cx="0" cy="6198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F8F42D-B45B-7FDC-43CC-20D86FD430DE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03" y="2293749"/>
              <a:ext cx="0" cy="6198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FA2107-F4F1-AE1C-0CAE-6DD5C9B3422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096000" y="1673892"/>
              <a:ext cx="0" cy="12397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B345CC-2B70-D5B6-77D1-EEF90A39A3D4}"/>
                </a:ext>
              </a:extLst>
            </p:cNvPr>
            <p:cNvCxnSpPr>
              <a:cxnSpLocks/>
            </p:cNvCxnSpPr>
            <p:nvPr/>
          </p:nvCxnSpPr>
          <p:spPr>
            <a:xfrm>
              <a:off x="8442757" y="2293747"/>
              <a:ext cx="0" cy="6198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A2609D-26BF-7D77-A48F-6EF4B7D7C1C3}"/>
                </a:ext>
              </a:extLst>
            </p:cNvPr>
            <p:cNvCxnSpPr>
              <a:cxnSpLocks/>
            </p:cNvCxnSpPr>
            <p:nvPr/>
          </p:nvCxnSpPr>
          <p:spPr>
            <a:xfrm>
              <a:off x="10775194" y="2293747"/>
              <a:ext cx="0" cy="6198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D1055E8-E19B-DFC4-99C1-FAF52AFB1F91}"/>
                </a:ext>
              </a:extLst>
            </p:cNvPr>
            <p:cNvSpPr/>
            <p:nvPr/>
          </p:nvSpPr>
          <p:spPr>
            <a:xfrm>
              <a:off x="4813986" y="576469"/>
              <a:ext cx="2564028" cy="10974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76200">
              <a:solidFill>
                <a:srgbClr val="1A9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MODEL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D76C4E5-E39A-0ED1-D9DA-0AD8E2D0B9DB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9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MODELING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CROSS VALIDATION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37A702-440D-DFB9-8265-810355A86DB7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419B16-6040-D331-963F-B43D2162F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13475"/>
              </p:ext>
            </p:extLst>
          </p:nvPr>
        </p:nvGraphicFramePr>
        <p:xfrm>
          <a:off x="210000" y="2022654"/>
          <a:ext cx="11772000" cy="323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423986584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93297999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789786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183679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7147625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48101877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923579366"/>
                    </a:ext>
                  </a:extLst>
                </a:gridCol>
              </a:tblGrid>
              <a:tr h="52573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Rank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Model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Mean RMSE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STD RMSE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Mean MAE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STD MAE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Mean MAPE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STD MAPE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52573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XGB Regressor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-1024.1232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48.6115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-490.9173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18.4175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-0.0737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0.0020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  <a:tr h="52573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Decision Tree Regressor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-1054.3988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60.5025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-553.4756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23.3073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-0.0748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0.0017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9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09185"/>
                  </a:ext>
                </a:extLst>
              </a:tr>
              <a:tr h="52573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 Regressor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-1688.3147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99.1281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-1129.6758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51.9020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-0.1975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0.0040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65178"/>
                  </a:ext>
                </a:extLst>
              </a:tr>
              <a:tr h="52573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KNN Regressor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-2067.9497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65.3483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-1252.7731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30.3309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-0.1809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0.0043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625814"/>
                  </a:ext>
                </a:extLst>
              </a:tr>
              <a:tr h="52573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Linear Regression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-2790.9079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115.3169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-2097.6375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67.5556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-0.3837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0.0087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37113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F462E92-EAE9-9E42-88E9-EDADBCD494E1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6249E4-8BC2-F5B9-1E96-1B0BC2BFCE59}"/>
              </a:ext>
            </a:extLst>
          </p:cNvPr>
          <p:cNvSpPr/>
          <p:nvPr/>
        </p:nvSpPr>
        <p:spPr>
          <a:xfrm>
            <a:off x="4785242" y="5659036"/>
            <a:ext cx="2621516" cy="599865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Rank: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RMSE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953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MODELING</a:t>
            </a:r>
          </a:p>
          <a:p>
            <a:pPr algn="ctr"/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HYPER PARAMETER TUNING</a:t>
            </a:r>
            <a:endParaRPr lang="en-US" sz="4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67D9-BB47-6B87-DEB8-FD85C6459303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9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419B16-6040-D331-963F-B43D2162F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87031"/>
              </p:ext>
            </p:extLst>
          </p:nvPr>
        </p:nvGraphicFramePr>
        <p:xfrm>
          <a:off x="3305181" y="1765318"/>
          <a:ext cx="5581638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32979996"/>
                    </a:ext>
                  </a:extLst>
                </a:gridCol>
                <a:gridCol w="3781638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Parameters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Tested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ID" sz="1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learning_rate</a:t>
                      </a:r>
                      <a:endParaRPr lang="en-ID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1, 0.2, 0.1, 0.05, 0.02, 0.005, 0.002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ID" sz="1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n_estimators</a:t>
                      </a:r>
                      <a:endParaRPr lang="en-ID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20, 100, 200, 400, 800, 1000, 1200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0918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ID" sz="1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max_depth</a:t>
                      </a:r>
                      <a:endParaRPr lang="en-ID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3, 4, 5, 6, 7, 8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65178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3C7EC86-BFA3-FC87-9B86-0B897910808B}"/>
              </a:ext>
            </a:extLst>
          </p:cNvPr>
          <p:cNvSpPr/>
          <p:nvPr/>
        </p:nvSpPr>
        <p:spPr>
          <a:xfrm>
            <a:off x="3020056" y="606083"/>
            <a:ext cx="6151889" cy="599865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Selected Model: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Xtreme Gradient Boosting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C218D2-0E5E-0E3E-4AE1-B5B37C35C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76845"/>
              </p:ext>
            </p:extLst>
          </p:nvPr>
        </p:nvGraphicFramePr>
        <p:xfrm>
          <a:off x="4368000" y="4370735"/>
          <a:ext cx="3456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93297999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Parameters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Best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ID" sz="1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learning_rate</a:t>
                      </a:r>
                      <a:endParaRPr lang="en-ID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0.005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ID" sz="1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n_estimators</a:t>
                      </a:r>
                      <a:endParaRPr lang="en-ID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0918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ID" sz="1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max_depth</a:t>
                      </a:r>
                      <a:endParaRPr lang="en-ID" sz="1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65178"/>
                  </a:ext>
                </a:extLst>
              </a:tr>
            </a:tbl>
          </a:graphicData>
        </a:graphic>
      </p:graphicFrame>
      <p:sp>
        <p:nvSpPr>
          <p:cNvPr id="6" name="Down Arrow 5">
            <a:extLst>
              <a:ext uri="{FF2B5EF4-FFF2-40B4-BE49-F238E27FC236}">
                <a16:creationId xmlns:a16="http://schemas.microsoft.com/office/drawing/2014/main" id="{CDC91313-EDDA-8F9E-B5DA-AED1C8987D1D}"/>
              </a:ext>
            </a:extLst>
          </p:cNvPr>
          <p:cNvSpPr/>
          <p:nvPr/>
        </p:nvSpPr>
        <p:spPr>
          <a:xfrm>
            <a:off x="5864087" y="3752492"/>
            <a:ext cx="463826" cy="381836"/>
          </a:xfrm>
          <a:prstGeom prst="downArrow">
            <a:avLst/>
          </a:prstGeom>
          <a:solidFill>
            <a:srgbClr val="1A94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2D328-7D49-658E-54E1-4A61A852B6D6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188054" y="1865039"/>
            <a:ext cx="5815893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BUSINESS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FFA31E-9865-1143-1349-650A7BDA15FA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6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MODELING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EVALUATION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77FB4-FEA3-3910-110D-F836633B1602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5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0AD99-E849-A79B-25E2-ED250D53F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09911"/>
              </p:ext>
            </p:extLst>
          </p:nvPr>
        </p:nvGraphicFramePr>
        <p:xfrm>
          <a:off x="1761871" y="2783631"/>
          <a:ext cx="345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5602869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647435675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D" sz="16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BEFORE TUNING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1800" dirty="0">
                        <a:solidFill>
                          <a:schemeClr val="bg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1800" dirty="0">
                        <a:solidFill>
                          <a:schemeClr val="bg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073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MAPE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897.17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439.66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0.065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BE09E3-645F-EA0C-57F6-C3EC9F66E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71299"/>
              </p:ext>
            </p:extLst>
          </p:nvPr>
        </p:nvGraphicFramePr>
        <p:xfrm>
          <a:off x="6974129" y="2800616"/>
          <a:ext cx="345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5602869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647435675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D" sz="160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AFTER TUNING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1800" dirty="0">
                        <a:solidFill>
                          <a:schemeClr val="bg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1800" dirty="0">
                        <a:solidFill>
                          <a:schemeClr val="bg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487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MAPE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851.12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344.54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0.044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sp>
        <p:nvSpPr>
          <p:cNvPr id="8" name="Down Arrow 7">
            <a:extLst>
              <a:ext uri="{FF2B5EF4-FFF2-40B4-BE49-F238E27FC236}">
                <a16:creationId xmlns:a16="http://schemas.microsoft.com/office/drawing/2014/main" id="{D24854FE-F9C3-C925-0783-5AC12270404E}"/>
              </a:ext>
            </a:extLst>
          </p:cNvPr>
          <p:cNvSpPr/>
          <p:nvPr/>
        </p:nvSpPr>
        <p:spPr>
          <a:xfrm rot="16200000">
            <a:off x="5864087" y="3065638"/>
            <a:ext cx="463826" cy="726724"/>
          </a:xfrm>
          <a:prstGeom prst="downArrow">
            <a:avLst/>
          </a:prstGeom>
          <a:solidFill>
            <a:srgbClr val="1A94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BE6611-1E2B-A59A-8CC9-22CEFA2A51C9}"/>
              </a:ext>
            </a:extLst>
          </p:cNvPr>
          <p:cNvSpPr/>
          <p:nvPr/>
        </p:nvSpPr>
        <p:spPr>
          <a:xfrm>
            <a:off x="2226308" y="5254283"/>
            <a:ext cx="7739385" cy="599865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Potensi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eror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prediksi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improve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dari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6.52%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menjadi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4.42%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77636-8664-B683-443B-FF3591E6DE89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8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MODELING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FEATURE IMPORTANCE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4E7FBC-8120-2F93-D792-E28C4BA98DB4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6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EC3FF00-0936-5817-3A3F-C033E88B7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989" y="992459"/>
            <a:ext cx="9580038" cy="4873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636545-6DB8-D282-F90B-1B44821D37B9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9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MODELING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RESIDUAL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15E2D-2D4B-2531-80CE-16E95D21F25E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3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C9DDCFB-6D2C-A4BA-C59A-5F07D6B5BE53}"/>
              </a:ext>
            </a:extLst>
          </p:cNvPr>
          <p:cNvGrpSpPr/>
          <p:nvPr/>
        </p:nvGrpSpPr>
        <p:grpSpPr>
          <a:xfrm>
            <a:off x="96449" y="1404506"/>
            <a:ext cx="11999103" cy="4989525"/>
            <a:chOff x="96449" y="934238"/>
            <a:chExt cx="11999103" cy="4989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C3134F-20C8-9680-0D5B-F3E053F4F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49" y="934238"/>
              <a:ext cx="11999103" cy="498952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A53236-C334-31F3-4EBE-93DEEA96FF2F}"/>
                </a:ext>
              </a:extLst>
            </p:cNvPr>
            <p:cNvSpPr/>
            <p:nvPr/>
          </p:nvSpPr>
          <p:spPr>
            <a:xfrm>
              <a:off x="8522678" y="1430214"/>
              <a:ext cx="2438400" cy="3903785"/>
            </a:xfrm>
            <a:prstGeom prst="ellipse">
              <a:avLst/>
            </a:prstGeom>
            <a:noFill/>
            <a:ln w="38100">
              <a:solidFill>
                <a:srgbClr val="E497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9DE2F3-0AC1-465E-C4B7-3DD75FEF844E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2D5824E-3A6E-51C7-7C73-89CDC0E24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85" y="1574301"/>
            <a:ext cx="11189230" cy="51018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BF971F-36CB-6245-4439-C02E928CF43B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4CB43-9928-4B9C-3E64-A3481D09974A}"/>
              </a:ext>
            </a:extLst>
          </p:cNvPr>
          <p:cNvSpPr/>
          <p:nvPr/>
        </p:nvSpPr>
        <p:spPr>
          <a:xfrm>
            <a:off x="5640779" y="2719449"/>
            <a:ext cx="819398" cy="1626920"/>
          </a:xfrm>
          <a:prstGeom prst="ellipse">
            <a:avLst/>
          </a:prstGeom>
          <a:noFill/>
          <a:ln w="38100">
            <a:solidFill>
              <a:srgbClr val="ED53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E36B8E-4843-BEB8-14D7-9CAAAC946775}"/>
              </a:ext>
            </a:extLst>
          </p:cNvPr>
          <p:cNvSpPr/>
          <p:nvPr/>
        </p:nvSpPr>
        <p:spPr>
          <a:xfrm>
            <a:off x="6961562" y="2384961"/>
            <a:ext cx="819398" cy="1626920"/>
          </a:xfrm>
          <a:prstGeom prst="ellipse">
            <a:avLst/>
          </a:prstGeom>
          <a:noFill/>
          <a:ln w="38100">
            <a:solidFill>
              <a:srgbClr val="ED53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42CB64-6947-1EBB-AF35-5CF6CC3046D8}"/>
              </a:ext>
            </a:extLst>
          </p:cNvPr>
          <p:cNvSpPr/>
          <p:nvPr/>
        </p:nvSpPr>
        <p:spPr>
          <a:xfrm>
            <a:off x="10507682" y="1981200"/>
            <a:ext cx="819398" cy="1626920"/>
          </a:xfrm>
          <a:prstGeom prst="ellipse">
            <a:avLst/>
          </a:prstGeom>
          <a:noFill/>
          <a:ln w="38100">
            <a:solidFill>
              <a:srgbClr val="ED53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6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BD685AF-E7EA-3CA2-6A77-FB61F736E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250" y="1873250"/>
            <a:ext cx="3111500" cy="311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851FDF-8E01-5A0E-D57B-0EC2A8409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109" y="180109"/>
            <a:ext cx="6497783" cy="6497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408E4-0387-F6DD-8C1E-2A4B3D978A6D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2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MODELING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LIMITATION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C9B39-7215-FBDF-DD81-278F8F1C13D6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2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C57CD8D-5AC8-FA02-39EE-AFF3C6DD52BA}"/>
              </a:ext>
            </a:extLst>
          </p:cNvPr>
          <p:cNvGrpSpPr/>
          <p:nvPr/>
        </p:nvGrpSpPr>
        <p:grpSpPr>
          <a:xfrm>
            <a:off x="489182" y="2064067"/>
            <a:ext cx="11213636" cy="2729866"/>
            <a:chOff x="779071" y="1842134"/>
            <a:chExt cx="11213636" cy="272986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F7BE5A8-F61A-FCD0-7431-F5D0FC5100C5}"/>
                </a:ext>
              </a:extLst>
            </p:cNvPr>
            <p:cNvSpPr/>
            <p:nvPr/>
          </p:nvSpPr>
          <p:spPr>
            <a:xfrm>
              <a:off x="779071" y="1842134"/>
              <a:ext cx="3476406" cy="2729866"/>
            </a:xfrm>
            <a:prstGeom prst="roundRect">
              <a:avLst>
                <a:gd name="adj" fmla="val 6128"/>
              </a:avLst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7200" b="1" dirty="0">
                  <a:solidFill>
                    <a:srgbClr val="ED5351"/>
                  </a:solidFill>
                  <a:effectLst/>
                  <a:latin typeface="Poppins" pitchFamily="2" charset="77"/>
                  <a:cs typeface="Poppins" pitchFamily="2" charset="77"/>
                </a:rPr>
                <a:t>CLV</a:t>
              </a:r>
            </a:p>
            <a:p>
              <a:pPr algn="ctr"/>
              <a:r>
                <a:rPr lang="en-ID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Poppins" pitchFamily="2" charset="77"/>
                  <a:cs typeface="Poppins" pitchFamily="2" charset="77"/>
                </a:rPr>
                <a:t>Model </a:t>
              </a:r>
              <a:r>
                <a:rPr lang="en-ID" b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Poppins" pitchFamily="2" charset="77"/>
                  <a:cs typeface="Poppins" pitchFamily="2" charset="77"/>
                </a:rPr>
                <a:t>dilatih</a:t>
              </a:r>
              <a:r>
                <a:rPr lang="en-ID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b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Poppins" pitchFamily="2" charset="77"/>
                  <a:cs typeface="Poppins" pitchFamily="2" charset="77"/>
                </a:rPr>
                <a:t> data Customer Lifetime Value </a:t>
              </a:r>
              <a:r>
                <a:rPr lang="en-ID" b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Poppins" pitchFamily="2" charset="77"/>
                  <a:cs typeface="Poppins" pitchFamily="2" charset="77"/>
                </a:rPr>
                <a:t>antara</a:t>
              </a:r>
              <a:r>
                <a:rPr lang="en-ID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Poppins" pitchFamily="2" charset="77"/>
                  <a:cs typeface="Poppins" pitchFamily="2" charset="77"/>
                </a:rPr>
                <a:t> 0 - 16589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7DDC340-FD81-BCBB-82EE-217B8F42092D}"/>
                </a:ext>
              </a:extLst>
            </p:cNvPr>
            <p:cNvSpPr/>
            <p:nvPr/>
          </p:nvSpPr>
          <p:spPr>
            <a:xfrm>
              <a:off x="4647686" y="1842134"/>
              <a:ext cx="3476406" cy="2729866"/>
            </a:xfrm>
            <a:prstGeom prst="roundRect">
              <a:avLst>
                <a:gd name="adj" fmla="val 6128"/>
              </a:avLst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7200" b="1" dirty="0">
                  <a:solidFill>
                    <a:srgbClr val="E49724"/>
                  </a:solidFill>
                  <a:latin typeface="Poppins" pitchFamily="2" charset="77"/>
                  <a:cs typeface="Poppins" pitchFamily="2" charset="77"/>
                </a:rPr>
                <a:t>TIME</a:t>
              </a:r>
              <a:endParaRPr lang="en-ID" sz="7200" b="1" dirty="0">
                <a:solidFill>
                  <a:srgbClr val="E49724"/>
                </a:solidFill>
                <a:effectLst/>
                <a:latin typeface="Poppins" pitchFamily="2" charset="77"/>
                <a:cs typeface="Poppins" pitchFamily="2" charset="77"/>
              </a:endParaRPr>
            </a:p>
            <a:p>
              <a:pPr algn="ctr"/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Belum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ada</a:t>
              </a:r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data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durasi</a:t>
              </a:r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seseorang</a:t>
              </a:r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menjadi</a:t>
              </a:r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asuransi</a:t>
              </a:r>
              <a:endPara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B6E7C9B-4CF9-86CD-C66A-4FB5565D356C}"/>
                </a:ext>
              </a:extLst>
            </p:cNvPr>
            <p:cNvSpPr/>
            <p:nvPr/>
          </p:nvSpPr>
          <p:spPr>
            <a:xfrm>
              <a:off x="8516301" y="1842134"/>
              <a:ext cx="3476406" cy="2729866"/>
            </a:xfrm>
            <a:prstGeom prst="roundRect">
              <a:avLst>
                <a:gd name="adj" fmla="val 6128"/>
              </a:avLst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7200" b="1" dirty="0">
                  <a:solidFill>
                    <a:srgbClr val="1A94A4"/>
                  </a:solidFill>
                  <a:effectLst/>
                  <a:latin typeface="Poppins" pitchFamily="2" charset="77"/>
                  <a:cs typeface="Poppins" pitchFamily="2" charset="77"/>
                </a:rPr>
                <a:t>CAR</a:t>
              </a:r>
            </a:p>
            <a:p>
              <a:pPr algn="ctr"/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Belum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ada</a:t>
              </a:r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data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jumlah</a:t>
              </a:r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kendaraan</a:t>
              </a:r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yang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dimiliki</a:t>
              </a:r>
              <a:r>
                <a:rPr lang="en-ID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nasabah</a:t>
              </a:r>
              <a:endParaRPr lang="en-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25914-B4AC-6AF9-AF30-85184C505982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3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40602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9" imgW="7772400" imgH="10058400" progId="TCLayout.ActiveDocument.1">
                  <p:embed/>
                </p:oleObj>
              </mc:Choice>
              <mc:Fallback>
                <p:oleObj name="think-cell Slide" r:id="rId49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EE4FC3F7-054B-435F-2B51-D6C83A74074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9587319"/>
              </p:ext>
            </p:extLst>
          </p:nvPr>
        </p:nvGraphicFramePr>
        <p:xfrm>
          <a:off x="6242050" y="2814638"/>
          <a:ext cx="5495925" cy="288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67365A-0DD9-9E32-743F-FAC57E9731F0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7212013" y="2684463"/>
            <a:ext cx="0" cy="10350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64DAD0-6DE6-DAFE-ECF0-C3D5727D1CA6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6619875" y="2684463"/>
            <a:ext cx="59213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67F7F9-ED84-1EC6-66B6-38B395391BDD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6619875" y="2684463"/>
            <a:ext cx="0" cy="1746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70F73E1B-FA28-F080-0DF8-3E80B423F9D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7635875" y="5054600"/>
            <a:ext cx="336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E8C1C90-F5D3-4CB2-BB35-2E8DED143B35}" type="datetime'''''''''''3''''''''''''''''''''''0''3''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303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0DE586D-08C5-813A-6291-00F3A83E23A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7750175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6A3C2E1-28EF-42CC-9788-781F431C7B09}" type="datetime'''''''''''''''''''''3'''''''''''''''''''''''''''''''''''''">
              <a:rPr lang="en-US" altLang="en-US" sz="1400" smtClean="0"/>
              <a:pPr/>
              <a:t>3</a:t>
            </a:fld>
            <a:endParaRPr lang="en-US" sz="1400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1EF33B83-759D-9DC4-9CA7-E33D1EA10D8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8228013" y="5357813"/>
            <a:ext cx="336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1A2E721-2FBC-41CB-A743-AE04E7B43F63}" type="datetime'1''''''''0''''''''''''''8''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108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D4A1C57-5899-4A56-C255-9B333ED74129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8342313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69CDB2E-33EA-4D38-B296-9F9D0578BA06}" type="datetime'''''''''''4'''''''''''''''''''''''''''''''''''''''''''''''">
              <a:rPr lang="en-US" altLang="en-US" sz="1400" smtClean="0"/>
              <a:pPr/>
              <a:t>4</a:t>
            </a:fld>
            <a:endParaRPr lang="en-US" sz="1400" dirty="0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4DFFFE5B-DC87-C0D3-19AE-D92A16792E41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8821738" y="5343525"/>
            <a:ext cx="336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933A546-DC88-4A38-AAC4-5C3C468B223D}" type="datetime'1''''''''''''''''''''''''1''''6''''''''''''''''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116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EF33BE0-46D6-C64C-473B-9A4411C5ABC8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8936038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1D27620-2AA8-424B-BA0E-C76A1A26FDD7}" type="datetime'''''''''''''''''''''''''''''''''''''''''5'''''''''">
              <a:rPr lang="en-US" altLang="en-US" sz="1400" smtClean="0"/>
              <a:pPr/>
              <a:t>5</a:t>
            </a:fld>
            <a:endParaRPr lang="en-US" sz="1400" dirty="0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F57C8375-3930-1EC3-1FBF-41834C829633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9461500" y="5376863"/>
            <a:ext cx="2413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B21A072-1F7C-4A1B-8635-1D7A27B1260C}" type="datetime'''''''''''''''''9''''5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95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4D3E17BE-0CD5-2383-922D-7AF545C2DB1A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6451600" y="4162425"/>
            <a:ext cx="336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40C0654-EAEC-45DC-AB41-3EA9FE91EE32}" type="datetime'''''''''''8''''''''''''''''''''''7''''''''''''''''9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879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7752E8FD-093C-C66E-D745-0DBD436BC4A3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10006013" y="5324475"/>
            <a:ext cx="336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B57AAE1-E4E8-4A5A-8143-6245A629B5C6}" type="datetime'''''''1''''2''''''''''''''8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128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599DFF8-2466-CD28-9050-C806F3609109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10120313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BF8700B-05F5-4D4B-8113-5F2CD2E4F5C4}" type="datetime'''''''''''''''7'''''''''''''''">
              <a:rPr lang="en-US" altLang="en-US" sz="1400" smtClean="0"/>
              <a:pPr/>
              <a:t>7</a:t>
            </a:fld>
            <a:endParaRPr lang="en-US" sz="1400" dirty="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BF25F877-235D-70BF-421E-E86F146C0982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gray">
          <a:xfrm>
            <a:off x="10598150" y="5362575"/>
            <a:ext cx="336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AC23B72-55B0-4933-991E-7C6EE448B5D6}" type="datetime'''''''''''''''''''''''1''''04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104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D772A46-2001-E577-10C6-E4E60173D214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10712450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B0A8898-29C7-4292-AE7D-48FD36DFF11B}" type="datetime'''''''''''''''''''''''8'''">
              <a:rPr lang="en-US" altLang="en-US" sz="1400" smtClean="0"/>
              <a:pPr/>
              <a:t>8</a:t>
            </a:fld>
            <a:endParaRPr lang="en-US" sz="1400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523B8605-EEE2-B437-1CDC-17AF51715225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gray">
          <a:xfrm>
            <a:off x="11190288" y="5351463"/>
            <a:ext cx="336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3E71841-2262-4133-AA95-C90F70F98BBF}" type="datetime'''''1''''''''''''''''''''''''''''''''1''''''''''''''1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111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6392787-CA1F-237C-6D4A-1C17900927B4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11304588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7ECF102-2809-4EE6-87EC-4CFD00AE374F}" type="datetime'''9'''''''''''''''''''''''''''''''''''''''''''">
              <a:rPr lang="en-US" altLang="en-US" sz="1400" smtClean="0"/>
              <a:pPr/>
              <a:t>9</a:t>
            </a:fld>
            <a:endParaRPr lang="en-US" sz="140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F176063-779D-DE1B-BD7A-A72AF1598634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9528175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8A61978-885C-4E03-B6B5-C87D6B983B28}" type="datetime'''''''''''''''''''''''''''''''''''''''''''6'''''''">
              <a:rPr lang="en-US" altLang="en-US" sz="1400" smtClean="0"/>
              <a:pPr/>
              <a:t>6</a:t>
            </a:fld>
            <a:endParaRPr lang="en-US" sz="1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516B79-BF54-B268-C79B-AE267876EE98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7158038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D73F312-EA6C-4CB9-9D4B-F673ED2A5AA6}" type="datetime'2'''''''''''''''''''''''''''''''''''''''">
              <a:rPr lang="en-US" altLang="en-US" sz="1400" smtClean="0"/>
              <a:pPr/>
              <a:t>2</a:t>
            </a:fld>
            <a:endParaRPr lang="en-US" sz="140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A7BE705-4CFA-8B0F-FBB4-597F9DB15ED1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gray">
          <a:xfrm>
            <a:off x="7043738" y="4592638"/>
            <a:ext cx="336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315B760-CF34-48ED-83B1-9D545DFDD922}" type="datetime'''6''''''''0''''''''''''''''''''''''''''''''''1''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601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6045ED3-BB54-3276-1A17-5D32B3B67286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6565900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D9CDB97-DA78-436E-9859-CEE059B4D0F5}" type="datetime'''''''''''''''''''''1'''''''''''">
              <a:rPr lang="en-US" altLang="en-US" sz="1400" smtClean="0"/>
              <a:pPr/>
              <a:t>1</a:t>
            </a:fld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988DC-3630-61EF-A9C2-3FCA5E663A53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6670675" y="2547938"/>
            <a:ext cx="490538" cy="273050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7BB70C5-07F7-4B1F-93A6-74784F954954}" type="datetime'-''''''''''''2''''''7''''''''8'''''''''''''''''''''''''''''''">
              <a:rPr lang="en-US" altLang="en-US" sz="1400" b="1" smtClean="0">
                <a:effectLst/>
              </a:rPr>
              <a:pPr/>
              <a:t>-278</a:t>
            </a:fld>
            <a:endParaRPr lang="en-US" sz="1400" b="1" dirty="0"/>
          </a:p>
        </p:txBody>
      </p:sp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652B30FD-E2A7-B906-F4FA-A3710257A797}"/>
              </a:ext>
            </a:extLst>
          </p:cNvPr>
          <p:cNvGraphicFramePr/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960138727"/>
              </p:ext>
            </p:extLst>
          </p:nvPr>
        </p:nvGraphicFramePr>
        <p:xfrm>
          <a:off x="541338" y="2814638"/>
          <a:ext cx="5448300" cy="288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5EE57-8A49-5597-35B5-FB307D52655F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1503363" y="2684463"/>
            <a:ext cx="0" cy="1746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B4331F-BDEA-5D56-A7BE-E8FEA47BC4DC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915988" y="2684463"/>
            <a:ext cx="58737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C72A62-7599-8166-3C65-7264966649F1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 flipV="1">
            <a:off x="915988" y="2684463"/>
            <a:ext cx="0" cy="22558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 Placeholder 2">
            <a:extLst>
              <a:ext uri="{FF2B5EF4-FFF2-40B4-BE49-F238E27FC236}">
                <a16:creationId xmlns:a16="http://schemas.microsoft.com/office/drawing/2014/main" id="{5509295A-357E-1A9E-C1A9-106CCFF3B3DC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 bwMode="gray">
          <a:xfrm>
            <a:off x="1944688" y="4859338"/>
            <a:ext cx="292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535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321E75C-F7AC-48BA-ADF3-C6B97DC15A81}" type="datetime'''''''''''''''''6''''.''''''''''''''''''''''''3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6.3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1A46C34C-A7C3-7D73-D6E9-D68F67FEA6F8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2036763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D540C9F-46A9-47BA-9D40-636D31E50914}" type="datetime'''''''3'''''''''''''''''">
              <a:rPr lang="en-US" altLang="en-US" sz="1400" smtClean="0"/>
              <a:pPr/>
              <a:t>3</a:t>
            </a:fld>
            <a:endParaRPr lang="en-US" sz="1400" dirty="0"/>
          </a:p>
        </p:txBody>
      </p:sp>
      <p:sp>
        <p:nvSpPr>
          <p:cNvPr id="221" name="Text Placeholder 2">
            <a:extLst>
              <a:ext uri="{FF2B5EF4-FFF2-40B4-BE49-F238E27FC236}">
                <a16:creationId xmlns:a16="http://schemas.microsoft.com/office/drawing/2014/main" id="{7A75FE9E-7D66-4E72-57F4-89E78F8ACC48}"/>
              </a:ext>
            </a:extLst>
          </p:cNvPr>
          <p:cNvSpPr txBox="1">
            <a:spLocks/>
          </p:cNvSpPr>
          <p:nvPr>
            <p:custDataLst>
              <p:tags r:id="rId31"/>
            </p:custDataLst>
          </p:nvPr>
        </p:nvSpPr>
        <p:spPr bwMode="gray">
          <a:xfrm>
            <a:off x="2530475" y="4860925"/>
            <a:ext cx="292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535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B5145EB-F34B-4E64-A0E5-114FCB4659C9}" type="datetime'''''6''''''''''''''''''''''.''''''''''''''3''''''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6.3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8D02663-AB10-FC04-4EDE-8D53F7511345}"/>
              </a:ext>
            </a:extLst>
          </p:cNvPr>
          <p:cNvSpPr txBox="1">
            <a:spLocks/>
          </p:cNvSpPr>
          <p:nvPr>
            <p:custDataLst>
              <p:tags r:id="rId32"/>
            </p:custDataLst>
          </p:nvPr>
        </p:nvSpPr>
        <p:spPr bwMode="auto">
          <a:xfrm>
            <a:off x="2622550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A4F0F2B-A8B0-4521-A8B7-D56D23333DD0}" type="datetime'4'''''''''''''''">
              <a:rPr lang="en-US" altLang="en-US" sz="1400" smtClean="0"/>
              <a:pPr/>
              <a:t>4</a:t>
            </a:fld>
            <a:endParaRPr lang="en-US" sz="1400" dirty="0"/>
          </a:p>
        </p:txBody>
      </p:sp>
      <p:sp>
        <p:nvSpPr>
          <p:cNvPr id="222" name="Text Placeholder 2">
            <a:extLst>
              <a:ext uri="{FF2B5EF4-FFF2-40B4-BE49-F238E27FC236}">
                <a16:creationId xmlns:a16="http://schemas.microsoft.com/office/drawing/2014/main" id="{D16FD905-2403-8F3D-D5FC-7223E22D3D42}"/>
              </a:ext>
            </a:extLst>
          </p:cNvPr>
          <p:cNvSpPr txBox="1">
            <a:spLocks/>
          </p:cNvSpPr>
          <p:nvPr>
            <p:custDataLst>
              <p:tags r:id="rId33"/>
            </p:custDataLst>
          </p:nvPr>
        </p:nvSpPr>
        <p:spPr bwMode="gray">
          <a:xfrm>
            <a:off x="3117850" y="4887913"/>
            <a:ext cx="292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535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83338F9-8388-4512-98AF-FC595BE1B405}" type="datetime'6''''''''''''''''''''''''.''''''1''''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6.1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12580315-008B-FCC6-6C3C-E446B9C2139B}"/>
              </a:ext>
            </a:extLst>
          </p:cNvPr>
          <p:cNvSpPr txBox="1">
            <a:spLocks/>
          </p:cNvSpPr>
          <p:nvPr>
            <p:custDataLst>
              <p:tags r:id="rId34"/>
            </p:custDataLst>
          </p:nvPr>
        </p:nvSpPr>
        <p:spPr bwMode="auto">
          <a:xfrm>
            <a:off x="3209925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CA5C569-265A-4951-8C83-47D66FF311D0}" type="datetime'''''''''''''''''''''''''''''''''''''5'''''">
              <a:rPr lang="en-US" altLang="en-US" sz="1400" smtClean="0"/>
              <a:pPr/>
              <a:t>5</a:t>
            </a:fld>
            <a:endParaRPr lang="en-US" sz="1400" dirty="0"/>
          </a:p>
        </p:txBody>
      </p:sp>
      <p:sp>
        <p:nvSpPr>
          <p:cNvPr id="223" name="Text Placeholder 2">
            <a:extLst>
              <a:ext uri="{FF2B5EF4-FFF2-40B4-BE49-F238E27FC236}">
                <a16:creationId xmlns:a16="http://schemas.microsoft.com/office/drawing/2014/main" id="{A395B458-3F8D-9392-87DA-090BBE34CC09}"/>
              </a:ext>
            </a:extLst>
          </p:cNvPr>
          <p:cNvSpPr txBox="1">
            <a:spLocks/>
          </p:cNvSpPr>
          <p:nvPr>
            <p:custDataLst>
              <p:tags r:id="rId35"/>
            </p:custDataLst>
          </p:nvPr>
        </p:nvSpPr>
        <p:spPr bwMode="gray">
          <a:xfrm>
            <a:off x="3705225" y="4865688"/>
            <a:ext cx="292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535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9179C8E-5C79-41FE-9BC0-66AF4C673829}" type="datetime'''''6.''''''3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6.3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EF80C66F-817B-A19F-5B77-4665E863A1E4}"/>
              </a:ext>
            </a:extLst>
          </p:cNvPr>
          <p:cNvSpPr txBox="1">
            <a:spLocks/>
          </p:cNvSpPr>
          <p:nvPr>
            <p:custDataLst>
              <p:tags r:id="rId36"/>
            </p:custDataLst>
          </p:nvPr>
        </p:nvSpPr>
        <p:spPr bwMode="gray">
          <a:xfrm>
            <a:off x="769938" y="5203825"/>
            <a:ext cx="292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535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DC85587-2198-41B3-A283-CCB2FB87DDF0}" type="datetime'''''''''''''''''''''''''''3''''.''''1'">
              <a:rPr lang="en-US" altLang="en-US" sz="1400" smtClean="0">
                <a:solidFill>
                  <a:schemeClr val="bg1"/>
                </a:solidFill>
                <a:effectLst/>
              </a:rPr>
              <a:pPr/>
              <a:t>3.1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4" name="Text Placeholder 2">
            <a:extLst>
              <a:ext uri="{FF2B5EF4-FFF2-40B4-BE49-F238E27FC236}">
                <a16:creationId xmlns:a16="http://schemas.microsoft.com/office/drawing/2014/main" id="{725D0585-758A-645B-7A2C-7B448D9317DB}"/>
              </a:ext>
            </a:extLst>
          </p:cNvPr>
          <p:cNvSpPr txBox="1">
            <a:spLocks/>
          </p:cNvSpPr>
          <p:nvPr>
            <p:custDataLst>
              <p:tags r:id="rId37"/>
            </p:custDataLst>
          </p:nvPr>
        </p:nvSpPr>
        <p:spPr bwMode="gray">
          <a:xfrm>
            <a:off x="4292600" y="4851400"/>
            <a:ext cx="292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535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73E2B2F-DCA4-4DB4-BE53-1471469EB47C}" type="datetime'''''''''''''''''''''''''''''6''''''''''''''''''''.''4'">
              <a:rPr lang="en-US" altLang="en-US" sz="1400" smtClean="0">
                <a:solidFill>
                  <a:schemeClr val="bg1"/>
                </a:solidFill>
                <a:effectLst/>
              </a:rPr>
              <a:pPr/>
              <a:t>6.4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3B412A9A-6DCC-23F6-5BD7-44128C496D43}"/>
              </a:ext>
            </a:extLst>
          </p:cNvPr>
          <p:cNvSpPr txBox="1">
            <a:spLocks/>
          </p:cNvSpPr>
          <p:nvPr>
            <p:custDataLst>
              <p:tags r:id="rId38"/>
            </p:custDataLst>
          </p:nvPr>
        </p:nvSpPr>
        <p:spPr bwMode="auto">
          <a:xfrm>
            <a:off x="4384675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BA0FAE7-9377-4D68-8787-999E0DB7787B}" type="datetime'''''''''''''''''''''''''''7'''">
              <a:rPr lang="en-US" altLang="en-US" sz="1400" smtClean="0"/>
              <a:pPr/>
              <a:t>7</a:t>
            </a:fld>
            <a:endParaRPr lang="en-US" sz="1400" dirty="0"/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76949307-AA55-8146-A977-308471ACBE5D}"/>
              </a:ext>
            </a:extLst>
          </p:cNvPr>
          <p:cNvSpPr txBox="1">
            <a:spLocks/>
          </p:cNvSpPr>
          <p:nvPr>
            <p:custDataLst>
              <p:tags r:id="rId39"/>
            </p:custDataLst>
          </p:nvPr>
        </p:nvSpPr>
        <p:spPr bwMode="gray">
          <a:xfrm>
            <a:off x="4878388" y="4891088"/>
            <a:ext cx="292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535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3389844-82CD-40A6-9FA8-A79558252D41}" type="datetime'''''6''''''''''''.''''''''0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6.0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5A2A21DA-108B-1A9F-AE20-AF00628CEB89}"/>
              </a:ext>
            </a:extLst>
          </p:cNvPr>
          <p:cNvSpPr txBox="1">
            <a:spLocks/>
          </p:cNvSpPr>
          <p:nvPr>
            <p:custDataLst>
              <p:tags r:id="rId40"/>
            </p:custDataLst>
          </p:nvPr>
        </p:nvSpPr>
        <p:spPr bwMode="auto">
          <a:xfrm>
            <a:off x="4970463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8CC31F7-FC02-444C-8ECD-E132C3DC1F56}" type="datetime'''''''''''''''''''''''''''''''''8'''''''''''''''''''''''''''''">
              <a:rPr lang="en-US" altLang="en-US" sz="1400" smtClean="0"/>
              <a:pPr/>
              <a:t>8</a:t>
            </a:fld>
            <a:endParaRPr lang="en-US" sz="1400" dirty="0"/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C6C6220F-73D9-F221-6F9B-92F6B6A6D4B8}"/>
              </a:ext>
            </a:extLst>
          </p:cNvPr>
          <p:cNvSpPr txBox="1">
            <a:spLocks/>
          </p:cNvSpPr>
          <p:nvPr>
            <p:custDataLst>
              <p:tags r:id="rId41"/>
            </p:custDataLst>
          </p:nvPr>
        </p:nvSpPr>
        <p:spPr bwMode="gray">
          <a:xfrm>
            <a:off x="5465763" y="4872038"/>
            <a:ext cx="292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535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41F4990-0176-47FE-96DF-6095B33863C0}" type="datetime'''''''''''''6''''''''''''''''''''''''''.''''''''''''2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6.2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C0DE2D31-CEAC-4E23-DA58-7333531A668D}"/>
              </a:ext>
            </a:extLst>
          </p:cNvPr>
          <p:cNvSpPr txBox="1">
            <a:spLocks/>
          </p:cNvSpPr>
          <p:nvPr>
            <p:custDataLst>
              <p:tags r:id="rId42"/>
            </p:custDataLst>
          </p:nvPr>
        </p:nvSpPr>
        <p:spPr bwMode="auto">
          <a:xfrm>
            <a:off x="5557838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210B358-7553-4963-8675-AC4D0A539E1F}" type="datetime'''''''''''''''''''''''''''''9'''''''''''''''">
              <a:rPr lang="en-US" altLang="en-US" sz="1400" smtClean="0"/>
              <a:pPr/>
              <a:t>9</a:t>
            </a:fld>
            <a:endParaRPr lang="en-US" sz="1400" dirty="0"/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9DAB2580-B910-EC1B-692A-9F51F26CD2B0}"/>
              </a:ext>
            </a:extLst>
          </p:cNvPr>
          <p:cNvSpPr txBox="1">
            <a:spLocks/>
          </p:cNvSpPr>
          <p:nvPr>
            <p:custDataLst>
              <p:tags r:id="rId43"/>
            </p:custDataLst>
          </p:nvPr>
        </p:nvSpPr>
        <p:spPr bwMode="auto">
          <a:xfrm>
            <a:off x="3797300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E591D05-9228-449E-AC65-243DB7C859CD}" type="datetime'''''''''''''''''''6'''''''">
              <a:rPr lang="en-US" altLang="en-US" sz="1400" smtClean="0"/>
              <a:pPr/>
              <a:t>6</a:t>
            </a:fld>
            <a:endParaRPr lang="en-US" sz="140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7D7DE4D-62AF-3B41-BCCE-A59A651CC5FF}"/>
              </a:ext>
            </a:extLst>
          </p:cNvPr>
          <p:cNvSpPr txBox="1">
            <a:spLocks/>
          </p:cNvSpPr>
          <p:nvPr>
            <p:custDataLst>
              <p:tags r:id="rId44"/>
            </p:custDataLst>
          </p:nvPr>
        </p:nvSpPr>
        <p:spPr bwMode="auto">
          <a:xfrm>
            <a:off x="1449388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30CB01F-C697-4DCC-AE6D-1DB4854DB5B9}" type="datetime'''''''''2'''''''''''''''''''''">
              <a:rPr lang="en-US" altLang="en-US" sz="1400" smtClean="0"/>
              <a:pPr/>
              <a:t>2</a:t>
            </a:fld>
            <a:endParaRPr lang="en-US" sz="1400" dirty="0"/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3C4B8C89-4838-6522-B3B1-C96EFD6415E8}"/>
              </a:ext>
            </a:extLst>
          </p:cNvPr>
          <p:cNvSpPr txBox="1">
            <a:spLocks/>
          </p:cNvSpPr>
          <p:nvPr>
            <p:custDataLst>
              <p:tags r:id="rId45"/>
            </p:custDataLst>
          </p:nvPr>
        </p:nvSpPr>
        <p:spPr bwMode="gray">
          <a:xfrm>
            <a:off x="1309688" y="4162425"/>
            <a:ext cx="3873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535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82FF436-60AF-4ED9-912E-15B0737FA2BB}" type="datetime'''''''''''''''1''''''''''''3''''.0''''''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13.0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5BB38F05-E716-0906-2271-D077F609085C}"/>
              </a:ext>
            </a:extLst>
          </p:cNvPr>
          <p:cNvSpPr txBox="1">
            <a:spLocks/>
          </p:cNvSpPr>
          <p:nvPr>
            <p:custDataLst>
              <p:tags r:id="rId46"/>
            </p:custDataLst>
          </p:nvPr>
        </p:nvSpPr>
        <p:spPr bwMode="auto">
          <a:xfrm>
            <a:off x="862013" y="5678488"/>
            <a:ext cx="107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9A139B0-58F4-4E8E-A46E-6237C7EA0745}" type="datetime'''''''''''''''''''''''''''''''''''''''''''''''''''''''''''1'">
              <a:rPr lang="en-US" altLang="en-US" sz="1400" smtClean="0"/>
              <a:pPr/>
              <a:t>1</a:t>
            </a:fld>
            <a:endParaRPr lang="en-US" sz="14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337EDC7-A474-21C2-76FB-8639CAFF68CE}"/>
              </a:ext>
            </a:extLst>
          </p:cNvPr>
          <p:cNvSpPr txBox="1">
            <a:spLocks/>
          </p:cNvSpPr>
          <p:nvPr>
            <p:custDataLst>
              <p:tags r:id="rId47"/>
            </p:custDataLst>
          </p:nvPr>
        </p:nvSpPr>
        <p:spPr bwMode="auto">
          <a:xfrm>
            <a:off x="969963" y="2547938"/>
            <a:ext cx="481013" cy="273050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DE1003E-F50F-4BA9-8616-B42F6586DEA7}" type="datetime'''''''''''''''''+9''''''.''''''''''''''''''''''9'">
              <a:rPr lang="en-US" altLang="en-US" sz="1400" b="1" smtClean="0">
                <a:effectLst/>
              </a:rPr>
              <a:pPr/>
              <a:t>+9.9</a:t>
            </a:fld>
            <a:endParaRPr lang="en-US" sz="1400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6E11AF7-2EB0-8B67-CBBA-F7DC8974169D}"/>
              </a:ext>
            </a:extLst>
          </p:cNvPr>
          <p:cNvSpPr/>
          <p:nvPr/>
        </p:nvSpPr>
        <p:spPr>
          <a:xfrm>
            <a:off x="6305550" y="2389188"/>
            <a:ext cx="1206500" cy="3586163"/>
          </a:xfrm>
          <a:prstGeom prst="rect">
            <a:avLst/>
          </a:prstGeom>
          <a:noFill/>
          <a:ln w="57150">
            <a:solidFill>
              <a:srgbClr val="E497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51E5A45-3F05-E029-3451-53F8860EDF54}"/>
              </a:ext>
            </a:extLst>
          </p:cNvPr>
          <p:cNvSpPr/>
          <p:nvPr/>
        </p:nvSpPr>
        <p:spPr>
          <a:xfrm>
            <a:off x="598488" y="2389188"/>
            <a:ext cx="1206500" cy="3586163"/>
          </a:xfrm>
          <a:prstGeom prst="rect">
            <a:avLst/>
          </a:prstGeom>
          <a:noFill/>
          <a:ln w="57150">
            <a:solidFill>
              <a:srgbClr val="E497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62E4E6-2FB7-AA2E-EB36-E5E6ECACF88E}"/>
              </a:ext>
            </a:extLst>
          </p:cNvPr>
          <p:cNvSpPr txBox="1"/>
          <p:nvPr/>
        </p:nvSpPr>
        <p:spPr>
          <a:xfrm>
            <a:off x="10679906" y="2335213"/>
            <a:ext cx="1144588" cy="23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Poppins" pitchFamily="2" charset="77"/>
                <a:cs typeface="Poppins" pitchFamily="2" charset="77"/>
              </a:rPr>
              <a:t>* in thousand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B302004-545D-BECB-9FF1-8C7950CD623A}"/>
              </a:ext>
            </a:extLst>
          </p:cNvPr>
          <p:cNvSpPr txBox="1"/>
          <p:nvPr/>
        </p:nvSpPr>
        <p:spPr>
          <a:xfrm>
            <a:off x="5211763" y="2333625"/>
            <a:ext cx="1143000" cy="23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Poppins" pitchFamily="2" charset="77"/>
                <a:cs typeface="Poppins" pitchFamily="2" charset="77"/>
              </a:rPr>
              <a:t>* in </a:t>
            </a:r>
            <a:r>
              <a:rPr lang="en-US" sz="900" dirty="0" err="1">
                <a:latin typeface="Poppins" pitchFamily="2" charset="77"/>
                <a:cs typeface="Poppins" pitchFamily="2" charset="77"/>
              </a:rPr>
              <a:t>mio</a:t>
            </a:r>
            <a:endParaRPr lang="en-US" sz="8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CCA85DA-F306-0034-91B5-2CA04B47828E}"/>
              </a:ext>
            </a:extLst>
          </p:cNvPr>
          <p:cNvSpPr/>
          <p:nvPr/>
        </p:nvSpPr>
        <p:spPr>
          <a:xfrm>
            <a:off x="6305550" y="1820863"/>
            <a:ext cx="5432425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TOTAL CLAIM AMOUNT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7EBA542-3980-1550-17C8-42B65D830C42}"/>
              </a:ext>
            </a:extLst>
          </p:cNvPr>
          <p:cNvSpPr/>
          <p:nvPr/>
        </p:nvSpPr>
        <p:spPr>
          <a:xfrm>
            <a:off x="474663" y="1820863"/>
            <a:ext cx="5432425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CUSTOMER LIFETIME VALUE (MEDIAN)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339EBE-23C2-0C2C-E1F9-7D7594911D7F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17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BUSINESS</a:t>
            </a:r>
          </a:p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IMPACT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62238-15B7-974B-830C-77A5A8EB7224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9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051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84B7CEE-715F-B649-0698-3CD15A2589CD}"/>
              </a:ext>
            </a:extLst>
          </p:cNvPr>
          <p:cNvGrpSpPr/>
          <p:nvPr/>
        </p:nvGrpSpPr>
        <p:grpSpPr>
          <a:xfrm>
            <a:off x="508281" y="1384663"/>
            <a:ext cx="11105099" cy="4959140"/>
            <a:chOff x="508281" y="1384663"/>
            <a:chExt cx="11105099" cy="495914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0E5CD12-BD4C-A423-EC4E-00B0A4DA59BE}"/>
                </a:ext>
              </a:extLst>
            </p:cNvPr>
            <p:cNvSpPr/>
            <p:nvPr/>
          </p:nvSpPr>
          <p:spPr>
            <a:xfrm>
              <a:off x="508281" y="1384663"/>
              <a:ext cx="5451231" cy="4959140"/>
            </a:xfrm>
            <a:prstGeom prst="roundRect">
              <a:avLst>
                <a:gd name="adj" fmla="val 2097"/>
              </a:avLst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D" sz="600" b="1" dirty="0">
                <a:solidFill>
                  <a:srgbClr val="ED5351"/>
                </a:solidFill>
                <a:effectLst/>
                <a:latin typeface="Poppins" pitchFamily="2" charset="77"/>
                <a:cs typeface="Poppins" pitchFamily="2" charset="77"/>
              </a:endParaRPr>
            </a:p>
            <a:p>
              <a:pPr algn="ctr"/>
              <a:r>
                <a:rPr lang="en-ID" sz="4800" b="1" dirty="0">
                  <a:solidFill>
                    <a:srgbClr val="ED5351"/>
                  </a:solidFill>
                  <a:effectLst/>
                  <a:latin typeface="Poppins" pitchFamily="2" charset="77"/>
                  <a:cs typeface="Poppins" pitchFamily="2" charset="77"/>
                </a:rPr>
                <a:t>Before</a:t>
              </a:r>
              <a:endParaRPr lang="en-ID" sz="6000" b="1" dirty="0">
                <a:solidFill>
                  <a:srgbClr val="ED5351"/>
                </a:solidFill>
                <a:effectLst/>
                <a:latin typeface="Poppins" pitchFamily="2" charset="77"/>
                <a:cs typeface="Poppins" pitchFamily="2" charset="77"/>
              </a:endParaRPr>
            </a:p>
            <a:p>
              <a:pPr marL="136525"/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Total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klaim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asuransi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1 polis</a:t>
              </a: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Revenue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dari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nabasah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Coverage – Basic</a:t>
              </a: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Revenue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dari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Renew Offer Type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D923520-3A22-58A7-5CFB-B5D6569982AB}"/>
                </a:ext>
              </a:extLst>
            </p:cNvPr>
            <p:cNvSpPr/>
            <p:nvPr/>
          </p:nvSpPr>
          <p:spPr>
            <a:xfrm>
              <a:off x="6162149" y="1384663"/>
              <a:ext cx="5451231" cy="4959140"/>
            </a:xfrm>
            <a:prstGeom prst="roundRect">
              <a:avLst>
                <a:gd name="adj" fmla="val 2041"/>
              </a:avLst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D" sz="600" b="1" dirty="0">
                <a:solidFill>
                  <a:srgbClr val="ED5351"/>
                </a:solidFill>
                <a:effectLst/>
                <a:latin typeface="Poppins" pitchFamily="2" charset="77"/>
                <a:cs typeface="Poppins" pitchFamily="2" charset="77"/>
              </a:endParaRPr>
            </a:p>
            <a:p>
              <a:pPr algn="ctr"/>
              <a:r>
                <a:rPr lang="en-ID" sz="4800" b="1" dirty="0">
                  <a:solidFill>
                    <a:srgbClr val="E49724"/>
                  </a:solidFill>
                  <a:effectLst/>
                  <a:latin typeface="Poppins" pitchFamily="2" charset="77"/>
                  <a:cs typeface="Poppins" pitchFamily="2" charset="77"/>
                </a:rPr>
                <a:t>After</a:t>
              </a:r>
              <a:endParaRPr lang="en-ID" sz="5400" b="1" dirty="0">
                <a:solidFill>
                  <a:srgbClr val="E49724"/>
                </a:solidFill>
                <a:effectLst/>
                <a:latin typeface="Poppins" pitchFamily="2" charset="77"/>
                <a:cs typeface="Poppins" pitchFamily="2" charset="77"/>
              </a:endParaRPr>
            </a:p>
            <a:p>
              <a:pPr marL="136525"/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20%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pindah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ke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2 polis dan total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klaim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turun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</a:t>
              </a: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20%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nabasah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uplift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menjadi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Coverage – Extended</a:t>
              </a: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endPara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endParaRPr>
            </a:p>
            <a:p>
              <a:pPr marL="136525"/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20%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uplift </a:t>
              </a:r>
              <a:r>
                <a:rPr lang="en-ID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menjadi</a:t>
              </a:r>
              <a:r>
                <a:rPr lang="en-ID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itchFamily="2" charset="77"/>
                  <a:cs typeface="Poppins" pitchFamily="2" charset="77"/>
                </a:rPr>
                <a:t> Renew Offer Type offer 1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BAE240-5A21-EE58-149B-21B108AED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37585"/>
              </p:ext>
            </p:extLst>
          </p:nvPr>
        </p:nvGraphicFramePr>
        <p:xfrm>
          <a:off x="803665" y="5147247"/>
          <a:ext cx="3888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05602869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64743567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00809888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Offer 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Offer 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Offer 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Total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28,993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14,040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9,502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52,535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2B60A1-21FD-8536-C147-34B9332D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9620"/>
              </p:ext>
            </p:extLst>
          </p:nvPr>
        </p:nvGraphicFramePr>
        <p:xfrm>
          <a:off x="6445921" y="5145683"/>
          <a:ext cx="1143483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83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Offer 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60,786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578783-BAC0-7EC3-0471-0BB73F7F8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51464"/>
              </p:ext>
            </p:extLst>
          </p:nvPr>
        </p:nvGraphicFramePr>
        <p:xfrm>
          <a:off x="8053303" y="5145683"/>
          <a:ext cx="20644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  <a:gridCol w="1032200">
                  <a:extLst>
                    <a:ext uri="{9D8B030D-6E8A-4147-A177-3AD203B41FA5}">
                      <a16:colId xmlns:a16="http://schemas.microsoft.com/office/drawing/2014/main" val="400809888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Absolut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%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8,251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15.7%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FD68938-255A-B187-9ACD-7E31DA90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69573"/>
              </p:ext>
            </p:extLst>
          </p:nvPr>
        </p:nvGraphicFramePr>
        <p:xfrm>
          <a:off x="803665" y="3866707"/>
          <a:ext cx="972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Basic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</a:rPr>
                        <a:t>48,678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C592B5E-B8FD-6AAC-5E3D-55654F149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280805"/>
              </p:ext>
            </p:extLst>
          </p:nvPr>
        </p:nvGraphicFramePr>
        <p:xfrm>
          <a:off x="6445922" y="3866707"/>
          <a:ext cx="1143483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83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Extended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63,977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37F4A8A-18C7-8940-743B-463BAA946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81892"/>
              </p:ext>
            </p:extLst>
          </p:nvPr>
        </p:nvGraphicFramePr>
        <p:xfrm>
          <a:off x="8053303" y="3866707"/>
          <a:ext cx="20644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  <a:gridCol w="1032200">
                  <a:extLst>
                    <a:ext uri="{9D8B030D-6E8A-4147-A177-3AD203B41FA5}">
                      <a16:colId xmlns:a16="http://schemas.microsoft.com/office/drawing/2014/main" val="400809888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Absolut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%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15,299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31.4%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D5DB7D-DD31-8FE9-8C35-57C11229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52615"/>
              </p:ext>
            </p:extLst>
          </p:nvPr>
        </p:nvGraphicFramePr>
        <p:xfrm>
          <a:off x="803665" y="2586167"/>
          <a:ext cx="972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 Policy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175,731</a:t>
                      </a:r>
                      <a:endParaRPr lang="en-ID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34D7C1-B59C-598E-18E5-C3BB43D7F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11726"/>
              </p:ext>
            </p:extLst>
          </p:nvPr>
        </p:nvGraphicFramePr>
        <p:xfrm>
          <a:off x="6445923" y="2582259"/>
          <a:ext cx="1143483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83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2 Policy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7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171,806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F4F58CA-74EC-DA89-5A1F-8CB36E3E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44443"/>
              </p:ext>
            </p:extLst>
          </p:nvPr>
        </p:nvGraphicFramePr>
        <p:xfrm>
          <a:off x="8053303" y="2582259"/>
          <a:ext cx="20644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00">
                  <a:extLst>
                    <a:ext uri="{9D8B030D-6E8A-4147-A177-3AD203B41FA5}">
                      <a16:colId xmlns:a16="http://schemas.microsoft.com/office/drawing/2014/main" val="1363829268"/>
                    </a:ext>
                  </a:extLst>
                </a:gridCol>
                <a:gridCol w="1032200">
                  <a:extLst>
                    <a:ext uri="{9D8B030D-6E8A-4147-A177-3AD203B41FA5}">
                      <a16:colId xmlns:a16="http://schemas.microsoft.com/office/drawing/2014/main" val="400809888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Absolut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%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9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617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oppins" pitchFamily="2" charset="77"/>
                          <a:cs typeface="Poppins" pitchFamily="2" charset="77"/>
                        </a:rPr>
                        <a:t>-3,924</a:t>
                      </a:r>
                      <a:endParaRPr lang="en-ID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-2.2%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3086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368D952-25DB-CC60-C865-1A8063DBA8C9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7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CONCLUSIONS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3B08E-FF4F-D4E7-6DC3-F142ED3A8759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08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09962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3231B22-A878-1349-7C5E-E5621A15CDE4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0A4F8-19C4-C749-10E9-2DC9417A97BE}"/>
              </a:ext>
            </a:extLst>
          </p:cNvPr>
          <p:cNvGrpSpPr/>
          <p:nvPr/>
        </p:nvGrpSpPr>
        <p:grpSpPr>
          <a:xfrm>
            <a:off x="341809" y="1632862"/>
            <a:ext cx="11508383" cy="4978016"/>
            <a:chOff x="269822" y="1227909"/>
            <a:chExt cx="11508383" cy="49780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917A70-5B54-E038-ABD2-E4CA8C7749F9}"/>
                </a:ext>
              </a:extLst>
            </p:cNvPr>
            <p:cNvSpPr/>
            <p:nvPr/>
          </p:nvSpPr>
          <p:spPr>
            <a:xfrm>
              <a:off x="269822" y="2090058"/>
              <a:ext cx="5501391" cy="12202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XG Boost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dipilih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karena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hasil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evaluasi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paling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baik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.</a:t>
              </a:r>
            </a:p>
            <a:p>
              <a:endParaRPr lang="en-ID" sz="1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endParaRPr>
            </a:p>
            <a:p>
              <a:r>
                <a:rPr lang="en-ID" sz="13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M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odel yang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sudah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dituning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mencatat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RMSE </a:t>
              </a:r>
              <a:r>
                <a:rPr lang="en-ID" sz="13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851.12</a:t>
              </a:r>
              <a:r>
                <a:rPr lang="en-ID" sz="130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MAE </a:t>
              </a:r>
              <a:r>
                <a:rPr lang="en-ID" sz="13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344.54</a:t>
              </a:r>
              <a:r>
                <a:rPr lang="en-ID" sz="130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MAPE </a:t>
              </a:r>
              <a:r>
                <a:rPr lang="en-ID" sz="13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0.04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. </a:t>
              </a:r>
              <a:r>
                <a:rPr lang="en-ID" sz="1300" dirty="0" err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Artinya</a:t>
              </a:r>
              <a:r>
                <a:rPr lang="en-ID" sz="13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dirty="0" err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k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emungkinan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eror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dari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prediski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sebesar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4.42%.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3618D1-1302-1C76-7BDB-A8424A8CAC4F}"/>
                </a:ext>
              </a:extLst>
            </p:cNvPr>
            <p:cNvSpPr/>
            <p:nvPr/>
          </p:nvSpPr>
          <p:spPr>
            <a:xfrm>
              <a:off x="1355517" y="1227909"/>
              <a:ext cx="3330000" cy="839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4800" b="1" dirty="0">
                  <a:solidFill>
                    <a:srgbClr val="ED5351"/>
                  </a:solidFill>
                  <a:effectLst/>
                  <a:latin typeface="Poppins" pitchFamily="2" charset="77"/>
                  <a:cs typeface="Poppins" pitchFamily="2" charset="77"/>
                </a:rPr>
                <a:t>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DEEEAE-B309-8ECC-6F8A-73F11A01D31A}"/>
                </a:ext>
              </a:extLst>
            </p:cNvPr>
            <p:cNvSpPr/>
            <p:nvPr/>
          </p:nvSpPr>
          <p:spPr>
            <a:xfrm>
              <a:off x="7364851" y="1227909"/>
              <a:ext cx="3325317" cy="839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4800" b="1" dirty="0">
                  <a:solidFill>
                    <a:srgbClr val="E49724"/>
                  </a:solidFill>
                  <a:effectLst/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B5875A-026D-C27F-87B8-51CA7111F49A}"/>
                </a:ext>
              </a:extLst>
            </p:cNvPr>
            <p:cNvSpPr/>
            <p:nvPr/>
          </p:nvSpPr>
          <p:spPr>
            <a:xfrm>
              <a:off x="276226" y="3537889"/>
              <a:ext cx="4475656" cy="1220206"/>
            </a:xfrm>
            <a:prstGeom prst="rect">
              <a:avLst/>
            </a:prstGeom>
            <a:solidFill>
              <a:srgbClr val="1A94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Model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mampu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memprediksi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nilai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Customer Lifetime Value &lt; 8000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tepat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980B07-3B8E-B54A-CD3B-EE9555D7A600}"/>
                </a:ext>
              </a:extLst>
            </p:cNvPr>
            <p:cNvSpPr/>
            <p:nvPr/>
          </p:nvSpPr>
          <p:spPr>
            <a:xfrm>
              <a:off x="269822" y="4985719"/>
              <a:ext cx="5501391" cy="12202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Income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tidak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berpengaruh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pada Customer Lifetime Value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tapi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premi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bulanan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berpengaruh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paling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kuat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,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dibuktikan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hasil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uji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korelasi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sebesar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1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0.42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F2C15-957B-05E2-2A2E-4133BD36907B}"/>
                </a:ext>
              </a:extLst>
            </p:cNvPr>
            <p:cNvSpPr/>
            <p:nvPr/>
          </p:nvSpPr>
          <p:spPr>
            <a:xfrm>
              <a:off x="6276814" y="3536389"/>
              <a:ext cx="4475656" cy="12202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2 polis punya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kecenderungan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melakukan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klaim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lebih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sedikit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dibanding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1 polis.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8FDFCC-9F1B-AF48-95C8-A5157D41EFCB}"/>
                </a:ext>
              </a:extLst>
            </p:cNvPr>
            <p:cNvSpPr/>
            <p:nvPr/>
          </p:nvSpPr>
          <p:spPr>
            <a:xfrm>
              <a:off x="6276814" y="4985719"/>
              <a:ext cx="5501391" cy="1220206"/>
            </a:xfrm>
            <a:prstGeom prst="rect">
              <a:avLst/>
            </a:prstGeom>
            <a:solidFill>
              <a:srgbClr val="1A94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Perusahaan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bisa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menaikkan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potensi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revenue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uplift Coverage dan Renew Offer Type.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F699C4-99F1-7A65-1AE9-46ED0805AC53}"/>
                </a:ext>
              </a:extLst>
            </p:cNvPr>
            <p:cNvSpPr/>
            <p:nvPr/>
          </p:nvSpPr>
          <p:spPr>
            <a:xfrm>
              <a:off x="6276814" y="2087058"/>
              <a:ext cx="5501391" cy="1220206"/>
            </a:xfrm>
            <a:prstGeom prst="rect">
              <a:avLst/>
            </a:prstGeom>
            <a:solidFill>
              <a:srgbClr val="1A94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&gt; 1 polis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asuransi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punya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nilai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Customer Lifetime Value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lebih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3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tinggi</a:t>
              </a:r>
              <a:r>
                <a:rPr lang="en-ID" sz="13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271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2619300" y="1865039"/>
            <a:ext cx="6953401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RECOMMENDATIONS</a:t>
            </a:r>
            <a:endParaRPr lang="en-US" sz="50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AF5C28-A6D9-9002-8619-0BA6210949F4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44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67132-3B58-121F-BA61-C770D59EE66C}"/>
              </a:ext>
            </a:extLst>
          </p:cNvPr>
          <p:cNvGrpSpPr/>
          <p:nvPr/>
        </p:nvGrpSpPr>
        <p:grpSpPr>
          <a:xfrm>
            <a:off x="341809" y="1610802"/>
            <a:ext cx="11508383" cy="4608298"/>
            <a:chOff x="269822" y="382893"/>
            <a:chExt cx="11508383" cy="46082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917A70-5B54-E038-ABD2-E4CA8C7749F9}"/>
                </a:ext>
              </a:extLst>
            </p:cNvPr>
            <p:cNvSpPr/>
            <p:nvPr/>
          </p:nvSpPr>
          <p:spPr>
            <a:xfrm>
              <a:off x="269822" y="1424066"/>
              <a:ext cx="5501391" cy="16827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Utamakan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penggunaan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model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untuk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memprediksi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Customer Lifetime Value &lt; 8000 dan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hindari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memprediksi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Customer Lifetime Value &gt; 8000.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3618D1-1302-1C76-7BDB-A8424A8CAC4F}"/>
                </a:ext>
              </a:extLst>
            </p:cNvPr>
            <p:cNvSpPr/>
            <p:nvPr/>
          </p:nvSpPr>
          <p:spPr>
            <a:xfrm>
              <a:off x="1355517" y="382893"/>
              <a:ext cx="3330000" cy="103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4800" b="1" dirty="0">
                  <a:solidFill>
                    <a:srgbClr val="ED5351"/>
                  </a:solidFill>
                  <a:effectLst/>
                  <a:latin typeface="Poppins" pitchFamily="2" charset="77"/>
                  <a:cs typeface="Poppins" pitchFamily="2" charset="77"/>
                </a:rPr>
                <a:t>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DEEEAE-B309-8ECC-6F8A-73F11A01D31A}"/>
                </a:ext>
              </a:extLst>
            </p:cNvPr>
            <p:cNvSpPr/>
            <p:nvPr/>
          </p:nvSpPr>
          <p:spPr>
            <a:xfrm>
              <a:off x="7364851" y="382893"/>
              <a:ext cx="3325317" cy="103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4800" b="1" dirty="0">
                  <a:solidFill>
                    <a:srgbClr val="E49724"/>
                  </a:solidFill>
                  <a:effectLst/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B5875A-026D-C27F-87B8-51CA7111F49A}"/>
                </a:ext>
              </a:extLst>
            </p:cNvPr>
            <p:cNvSpPr/>
            <p:nvPr/>
          </p:nvSpPr>
          <p:spPr>
            <a:xfrm>
              <a:off x="276226" y="3308459"/>
              <a:ext cx="4475656" cy="1682732"/>
            </a:xfrm>
            <a:prstGeom prst="rect">
              <a:avLst/>
            </a:prstGeom>
            <a:solidFill>
              <a:srgbClr val="1A94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Perusahaan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perlu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menambah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data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seperti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durasi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berlangganan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asuransi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dan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jumlah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kendaraan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seorang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untuk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mengurangi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limitasi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pada model.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F2C15-957B-05E2-2A2E-4133BD36907B}"/>
                </a:ext>
              </a:extLst>
            </p:cNvPr>
            <p:cNvSpPr/>
            <p:nvPr/>
          </p:nvSpPr>
          <p:spPr>
            <a:xfrm>
              <a:off x="6276814" y="3306959"/>
              <a:ext cx="4475656" cy="16827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Program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retensi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dan loyalty pada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dengan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Customer Lifetime Value &gt; 8000.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F699C4-99F1-7A65-1AE9-46ED0805AC53}"/>
                </a:ext>
              </a:extLst>
            </p:cNvPr>
            <p:cNvSpPr/>
            <p:nvPr/>
          </p:nvSpPr>
          <p:spPr>
            <a:xfrm>
              <a:off x="6276814" y="1421066"/>
              <a:ext cx="5501391" cy="1682732"/>
            </a:xfrm>
            <a:prstGeom prst="rect">
              <a:avLst/>
            </a:prstGeom>
            <a:solidFill>
              <a:srgbClr val="1A94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ID" sz="14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Uplift 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1 polis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menjadi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2 polis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potensi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efisiensi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Total Claim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Amout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$9.77 per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.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ID" sz="14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Uplift 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Coverage Basic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menjadi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Extended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potensi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kenaikan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revenue $12 per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.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ID" sz="14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Uplift 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Renew Offer Type 2, 3, dan 4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menjadi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1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potensi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kenaikan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 revenue $11 - $16 per </a:t>
              </a:r>
              <a:r>
                <a:rPr lang="en-ID" sz="1400" b="0" dirty="0" err="1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nasabah</a:t>
              </a:r>
              <a:r>
                <a:rPr lang="en-ID" sz="1400" b="0" dirty="0">
                  <a:solidFill>
                    <a:schemeClr val="bg1"/>
                  </a:solidFill>
                  <a:effectLst/>
                  <a:latin typeface="Poppins" pitchFamily="2" charset="77"/>
                  <a:cs typeface="Poppins" pitchFamily="2" charset="77"/>
                </a:rPr>
                <a:t>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EC0D5A-A049-2831-3528-D7EE27079177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4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69457D8-E436-2275-D565-99E839E4BA70}"/>
              </a:ext>
            </a:extLst>
          </p:cNvPr>
          <p:cNvSpPr/>
          <p:nvPr/>
        </p:nvSpPr>
        <p:spPr>
          <a:xfrm>
            <a:off x="3020056" y="1865039"/>
            <a:ext cx="6151889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THANK YOU</a:t>
            </a:r>
            <a:endParaRPr lang="en-US" sz="7200" b="1" dirty="0">
              <a:solidFill>
                <a:schemeClr val="bg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4F90B7-483A-30AD-ADCA-AD93F46E96CE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C49C62D-85E3-3F8A-BD89-1E5BF3F85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726766"/>
              </p:ext>
            </p:extLst>
          </p:nvPr>
        </p:nvGraphicFramePr>
        <p:xfrm>
          <a:off x="5421086" y="1502229"/>
          <a:ext cx="6021978" cy="507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Pentagon 15">
            <a:extLst>
              <a:ext uri="{FF2B5EF4-FFF2-40B4-BE49-F238E27FC236}">
                <a16:creationId xmlns:a16="http://schemas.microsoft.com/office/drawing/2014/main" id="{2812D2B2-4F0F-558D-02C9-B15B5A4143F4}"/>
              </a:ext>
            </a:extLst>
          </p:cNvPr>
          <p:cNvSpPr/>
          <p:nvPr/>
        </p:nvSpPr>
        <p:spPr>
          <a:xfrm>
            <a:off x="370135" y="5028987"/>
            <a:ext cx="5011762" cy="1266745"/>
          </a:xfrm>
          <a:prstGeom prst="homePlate">
            <a:avLst>
              <a:gd name="adj" fmla="val 22884"/>
            </a:avLst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14313"/>
            <a:r>
              <a:rPr lang="en-US" sz="1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  <a:p>
            <a:pPr marL="266700" indent="-214313">
              <a:buFont typeface="+mj-lt"/>
              <a:buAutoNum type="arabicPeriod"/>
            </a:pP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Menaikkan</a:t>
            </a:r>
            <a:r>
              <a:rPr lang="en-ID" sz="1400" b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 revenue dan customer lifetime value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nasabah</a:t>
            </a:r>
            <a:endParaRPr lang="en-ID" sz="1400" b="0" dirty="0">
              <a:solidFill>
                <a:schemeClr val="bg1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66700" indent="-214313">
              <a:buFont typeface="+mj-lt"/>
              <a:buAutoNum type="arabicPeriod"/>
            </a:pP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Efisiensi</a:t>
            </a:r>
            <a:r>
              <a:rPr lang="en-ID" sz="1400" b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biaya</a:t>
            </a:r>
            <a:r>
              <a:rPr lang="en-ID" sz="1400" b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 marketing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9E69327F-7537-0DBF-6829-3371D38EC48D}"/>
              </a:ext>
            </a:extLst>
          </p:cNvPr>
          <p:cNvSpPr/>
          <p:nvPr/>
        </p:nvSpPr>
        <p:spPr>
          <a:xfrm>
            <a:off x="370135" y="3404587"/>
            <a:ext cx="5011762" cy="1266745"/>
          </a:xfrm>
          <a:prstGeom prst="homePlate">
            <a:avLst>
              <a:gd name="adj" fmla="val 22884"/>
            </a:avLst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14313"/>
            <a:r>
              <a:rPr lang="en-US" sz="1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Analytics</a:t>
            </a:r>
          </a:p>
          <a:p>
            <a:pPr marL="266700" indent="-214313">
              <a:buFont typeface="+mj-lt"/>
              <a:buAutoNum type="arabicPeriod"/>
            </a:pP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Perilaku</a:t>
            </a:r>
            <a:r>
              <a:rPr lang="en-ID" sz="1400" b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 dan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karakter</a:t>
            </a:r>
            <a:r>
              <a:rPr lang="en-ID" sz="1400" b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nasabah</a:t>
            </a:r>
            <a:endParaRPr lang="en-ID" sz="1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marL="266700" indent="-214313">
              <a:buFont typeface="+mj-lt"/>
              <a:buAutoNum type="arabicPeriod"/>
            </a:pPr>
            <a:r>
              <a:rPr lang="en-ID" sz="14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Mengenali</a:t>
            </a: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t</a:t>
            </a:r>
            <a:r>
              <a:rPr lang="en-ID" sz="1400" b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reatment yang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tepat</a:t>
            </a:r>
            <a:r>
              <a:rPr lang="en-ID" sz="1400" b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kepada</a:t>
            </a:r>
            <a:r>
              <a:rPr lang="en-ID" sz="1400" b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nasabah</a:t>
            </a:r>
            <a:endParaRPr lang="en-ID" sz="1400" b="0" dirty="0">
              <a:solidFill>
                <a:schemeClr val="bg1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21B4C7C3-8E7A-1834-1BD9-1289387183F4}"/>
              </a:ext>
            </a:extLst>
          </p:cNvPr>
          <p:cNvSpPr/>
          <p:nvPr/>
        </p:nvSpPr>
        <p:spPr>
          <a:xfrm>
            <a:off x="370135" y="1780186"/>
            <a:ext cx="5011762" cy="1266746"/>
          </a:xfrm>
          <a:prstGeom prst="homePlate">
            <a:avLst>
              <a:gd name="adj" fmla="val 22884"/>
            </a:avLst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14313"/>
            <a:r>
              <a:rPr lang="en-US" sz="1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Problem Statement</a:t>
            </a:r>
          </a:p>
          <a:p>
            <a:pPr marL="266700" indent="-214313">
              <a:buFont typeface="+mj-lt"/>
              <a:buAutoNum type="arabicPeriod"/>
            </a:pP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Perusahaan </a:t>
            </a:r>
            <a:r>
              <a:rPr lang="en-ID" sz="14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ingin</a:t>
            </a: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menaikkan</a:t>
            </a: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operating revenue</a:t>
            </a:r>
          </a:p>
          <a:p>
            <a:pPr marL="266700" indent="-214313">
              <a:buFont typeface="+mj-lt"/>
              <a:buAutoNum type="arabicPeriod"/>
            </a:pP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Perusahaan </a:t>
            </a:r>
            <a:r>
              <a:rPr lang="en-ID" sz="14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dinilai</a:t>
            </a: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kurang</a:t>
            </a: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efektif</a:t>
            </a: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kegiatan</a:t>
            </a:r>
            <a:r>
              <a:rPr lang="en-ID" sz="1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marketing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4743D-2724-CCAA-4506-5C543DB21D3A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3188054" y="1865039"/>
            <a:ext cx="5815893" cy="31279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EVALUATION METRICS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AEEE4A-B54F-7376-F9CA-CF980F6E3F89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2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34F81-7178-CCD0-2EFE-E3C996215101}"/>
              </a:ext>
            </a:extLst>
          </p:cNvPr>
          <p:cNvGrpSpPr/>
          <p:nvPr/>
        </p:nvGrpSpPr>
        <p:grpSpPr>
          <a:xfrm>
            <a:off x="1010583" y="2684188"/>
            <a:ext cx="10170835" cy="1489625"/>
            <a:chOff x="873868" y="2293057"/>
            <a:chExt cx="10170835" cy="14896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21C0579-2F87-743D-29AD-B2956F70FBD6}"/>
                </a:ext>
              </a:extLst>
            </p:cNvPr>
            <p:cNvSpPr/>
            <p:nvPr/>
          </p:nvSpPr>
          <p:spPr>
            <a:xfrm>
              <a:off x="873868" y="2293059"/>
              <a:ext cx="2896666" cy="14896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76200">
              <a:solidFill>
                <a:srgbClr val="1A9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RMSE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C0F7CE2-8BF5-CAF7-AB3E-2103BB00888F}"/>
                </a:ext>
              </a:extLst>
            </p:cNvPr>
            <p:cNvSpPr/>
            <p:nvPr/>
          </p:nvSpPr>
          <p:spPr>
            <a:xfrm>
              <a:off x="4510953" y="2293058"/>
              <a:ext cx="2896666" cy="14896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76200">
              <a:solidFill>
                <a:srgbClr val="ED53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MAE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6913C95-6DC7-A970-C4EB-3CB608C61CCA}"/>
                </a:ext>
              </a:extLst>
            </p:cNvPr>
            <p:cNvSpPr/>
            <p:nvPr/>
          </p:nvSpPr>
          <p:spPr>
            <a:xfrm>
              <a:off x="8148037" y="2293057"/>
              <a:ext cx="2896666" cy="1489623"/>
            </a:xfrm>
            <a:prstGeom prst="roundRect">
              <a:avLst>
                <a:gd name="adj" fmla="val 2778"/>
              </a:avLst>
            </a:prstGeom>
            <a:solidFill>
              <a:schemeClr val="bg1"/>
            </a:solidFill>
            <a:ln w="76200">
              <a:solidFill>
                <a:srgbClr val="E497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oppins" pitchFamily="2" charset="77"/>
                  <a:cs typeface="Poppins" pitchFamily="2" charset="77"/>
                </a:rPr>
                <a:t>MAPE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A4C8778-2EE1-8DD2-A0D8-2DBBC38BE734}"/>
              </a:ext>
            </a:extLst>
          </p:cNvPr>
          <p:cNvSpPr/>
          <p:nvPr/>
        </p:nvSpPr>
        <p:spPr>
          <a:xfrm>
            <a:off x="3536008" y="779701"/>
            <a:ext cx="5119982" cy="96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b="1" dirty="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Case: </a:t>
            </a:r>
            <a:r>
              <a:rPr lang="en-ID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Regression</a:t>
            </a:r>
            <a:endParaRPr lang="en-ID" sz="32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9B221-1D02-FA87-92FC-932199B774BD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5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99975D-143F-230F-FA49-69A0B874A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9975D-143F-230F-FA49-69A0B874A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8D3B63-C935-CD7F-20CE-5E55F87321F2}"/>
              </a:ext>
            </a:extLst>
          </p:cNvPr>
          <p:cNvSpPr/>
          <p:nvPr/>
        </p:nvSpPr>
        <p:spPr>
          <a:xfrm>
            <a:off x="2605648" y="1586789"/>
            <a:ext cx="6980705" cy="3684423"/>
          </a:xfrm>
          <a:prstGeom prst="roundRect">
            <a:avLst>
              <a:gd name="adj" fmla="val 6009"/>
            </a:avLst>
          </a:prstGeom>
          <a:solidFill>
            <a:schemeClr val="bg1"/>
          </a:solidFill>
          <a:ln w="76200">
            <a:solidFill>
              <a:srgbClr val="1A9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DATA UNDERSTANDING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38A5BB-5975-3B2C-D441-635BEA31AE7A}"/>
              </a:ext>
            </a:extLst>
          </p:cNvPr>
          <p:cNvSpPr/>
          <p:nvPr/>
        </p:nvSpPr>
        <p:spPr>
          <a:xfrm>
            <a:off x="0" y="6591300"/>
            <a:ext cx="50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66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0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1.00000000000000000000E+00&quot;&gt;&lt;m_msothmcolidx val=&quot;0&quot;/&gt;&lt;m_rgb r=&quot;ED&quot; g=&quot;53&quot; b=&quot;51&quot;/&gt;&lt;/elem&gt;&lt;elem m_fUsage=&quot;9.00000000000000022204E-01&quot;&gt;&lt;m_msothmcolidx val=&quot;0&quot;/&gt;&lt;m_rgb r=&quot;1B&quot; g=&quot;94&quot; b=&quot;A4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52yZwyTkE41uJQWou7CB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rS13ovRfBPauS5UFFXv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H.96mcuyNeqdcQ7zHjW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n.lptV2pJefWPUCpdv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6wsQ3k0FVUByaFhEY3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.eDSIVlkSgSX_AUAL5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K1J9Ottux0Kn3KhpgEc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M6kogsVfahxne91Cx7e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Ptf8ZTJ9ky_l6_xduQq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86Vhjm1owJ9D_P.smr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a.u5lbkXvUPPxleQhCe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dg2SXaWr8ama47Vw9wu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8E68iWHOvzx29r6Rcd2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5jj8xPZlcKTKcIDnyod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tSdZfF3rIGGXEKOZbe6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z_EVOK1V23dKkRT3zIR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4hRQVZ6oDmDKanWxXTg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2kWK_9XLaHEl54jxS01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TQrY3JI7T2pfzyH6eH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F5qsYKJzd369IeoPmC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L2XF4Sr9X3xM1SxCJgl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CyGo1Ebx4xJyyW6kNs1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RmXq2YtM2DEIhdJrZSKT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vwyNC5ucs4bveqgC07X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7gvWz1swcbzBhY3JOYZ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EUKZj8StMGrRuEdv2aQ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RWaduSc_QNz6M7Aby_Z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zZo6y2A3B_KQHRlTP5y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.b5zDEuJMgI2FmPf0ue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ifLQSDGVWH5BI3Ccza1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KqbnKGF7izWhD1414D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aVGC7lpa9no6llDfxu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vLdw7clL2lb27mzMC3A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rg1powl5FVDLpEmrmSF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r6avJv3fQx1dSoS3gAD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EnySkts5a_.Rozc6V3U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VJQhWwnAjReABS0ppXf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HOUoRS5pN8tMlixAgcP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WIzY26QDXH5mYN1SCvd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5lGFHOXQi_hrZ7knufIT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XNuVXK6lhN4jQmDZNi6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k0J.Fd2T5WMhIExSu9Y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M4nN8PDKukf_PV7mJC6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eeZR1M5f4rye75Too6z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y0mbMaXncbiRxHO.ntV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vRo705DRLcEFKH9x0nd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990</Words>
  <Application>Microsoft Macintosh PowerPoint</Application>
  <PresentationFormat>Widescreen</PresentationFormat>
  <Paragraphs>424</Paragraphs>
  <Slides>56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Aptos</vt:lpstr>
      <vt:lpstr>Aptos Display</vt:lpstr>
      <vt:lpstr>Arial</vt:lpstr>
      <vt:lpstr>Calibri</vt:lpstr>
      <vt:lpstr>Poppins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rommy_ha_pratama</dc:creator>
  <cp:lastModifiedBy>rommy_ha_pratama</cp:lastModifiedBy>
  <cp:revision>240</cp:revision>
  <dcterms:created xsi:type="dcterms:W3CDTF">2024-07-10T07:42:21Z</dcterms:created>
  <dcterms:modified xsi:type="dcterms:W3CDTF">2024-08-10T13:17:38Z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caaddc-90a0-4995-b524-c269e4395a58_Enabled">
    <vt:lpwstr>true</vt:lpwstr>
  </property>
  <property fmtid="{D5CDD505-2E9C-101B-9397-08002B2CF9AE}" pid="3" name="MSIP_Label_d5caaddc-90a0-4995-b524-c269e4395a58_SetDate">
    <vt:lpwstr>2024-07-10T07:44:05Z</vt:lpwstr>
  </property>
  <property fmtid="{D5CDD505-2E9C-101B-9397-08002B2CF9AE}" pid="4" name="MSIP_Label_d5caaddc-90a0-4995-b524-c269e4395a58_Method">
    <vt:lpwstr>Standard</vt:lpwstr>
  </property>
  <property fmtid="{D5CDD505-2E9C-101B-9397-08002B2CF9AE}" pid="5" name="MSIP_Label_d5caaddc-90a0-4995-b524-c269e4395a58_Name">
    <vt:lpwstr>Internal</vt:lpwstr>
  </property>
  <property fmtid="{D5CDD505-2E9C-101B-9397-08002B2CF9AE}" pid="6" name="MSIP_Label_d5caaddc-90a0-4995-b524-c269e4395a58_SiteId">
    <vt:lpwstr>fc743075-93ed-4a5c-82c0-ca5eac914220</vt:lpwstr>
  </property>
  <property fmtid="{D5CDD505-2E9C-101B-9397-08002B2CF9AE}" pid="7" name="MSIP_Label_d5caaddc-90a0-4995-b524-c269e4395a58_ActionId">
    <vt:lpwstr>82e625ec-28af-4195-af06-60869b5cc825</vt:lpwstr>
  </property>
  <property fmtid="{D5CDD505-2E9C-101B-9397-08002B2CF9AE}" pid="8" name="MSIP_Label_d5caaddc-90a0-4995-b524-c269e4395a58_ContentBits">
    <vt:lpwstr>2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Internal</vt:lpwstr>
  </property>
</Properties>
</file>