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88" r:id="rId1"/>
  </p:sldMasterIdLst>
  <p:notesMasterIdLst>
    <p:notesMasterId r:id="rId51"/>
  </p:notesMasterIdLst>
  <p:sldIdLst>
    <p:sldId id="256" r:id="rId2"/>
    <p:sldId id="262" r:id="rId3"/>
    <p:sldId id="282" r:id="rId4"/>
    <p:sldId id="258" r:id="rId5"/>
    <p:sldId id="257" r:id="rId6"/>
    <p:sldId id="268" r:id="rId7"/>
    <p:sldId id="259" r:id="rId8"/>
    <p:sldId id="261" r:id="rId9"/>
    <p:sldId id="272" r:id="rId10"/>
    <p:sldId id="275" r:id="rId11"/>
    <p:sldId id="276" r:id="rId12"/>
    <p:sldId id="308" r:id="rId13"/>
    <p:sldId id="278" r:id="rId14"/>
    <p:sldId id="280" r:id="rId15"/>
    <p:sldId id="264" r:id="rId16"/>
    <p:sldId id="279" r:id="rId17"/>
    <p:sldId id="266" r:id="rId18"/>
    <p:sldId id="270" r:id="rId19"/>
    <p:sldId id="267" r:id="rId20"/>
    <p:sldId id="281" r:id="rId21"/>
    <p:sldId id="263" r:id="rId22"/>
    <p:sldId id="283" r:id="rId23"/>
    <p:sldId id="284" r:id="rId24"/>
    <p:sldId id="285" r:id="rId25"/>
    <p:sldId id="286" r:id="rId26"/>
    <p:sldId id="287" r:id="rId27"/>
    <p:sldId id="289" r:id="rId28"/>
    <p:sldId id="294" r:id="rId29"/>
    <p:sldId id="288" r:id="rId30"/>
    <p:sldId id="293" r:id="rId31"/>
    <p:sldId id="301" r:id="rId32"/>
    <p:sldId id="292" r:id="rId33"/>
    <p:sldId id="295" r:id="rId34"/>
    <p:sldId id="296" r:id="rId35"/>
    <p:sldId id="298" r:id="rId36"/>
    <p:sldId id="297" r:id="rId37"/>
    <p:sldId id="299" r:id="rId38"/>
    <p:sldId id="300" r:id="rId39"/>
    <p:sldId id="290" r:id="rId40"/>
    <p:sldId id="291" r:id="rId41"/>
    <p:sldId id="302" r:id="rId42"/>
    <p:sldId id="303" r:id="rId43"/>
    <p:sldId id="304" r:id="rId44"/>
    <p:sldId id="305" r:id="rId45"/>
    <p:sldId id="306" r:id="rId46"/>
    <p:sldId id="307" r:id="rId47"/>
    <p:sldId id="265" r:id="rId48"/>
    <p:sldId id="260" r:id="rId49"/>
    <p:sldId id="277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78" autoAdjust="0"/>
    <p:restoredTop sz="64000" autoAdjust="0"/>
  </p:normalViewPr>
  <p:slideViewPr>
    <p:cSldViewPr snapToGrid="0">
      <p:cViewPr varScale="1">
        <p:scale>
          <a:sx n="43" d="100"/>
          <a:sy n="43" d="100"/>
        </p:scale>
        <p:origin x="1536" y="36"/>
      </p:cViewPr>
      <p:guideLst/>
    </p:cSldViewPr>
  </p:slideViewPr>
  <p:outlineViewPr>
    <p:cViewPr>
      <p:scale>
        <a:sx n="33" d="100"/>
        <a:sy n="33" d="100"/>
      </p:scale>
      <p:origin x="0" y="-288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Group Size</a:t>
            </a:r>
            <a:endParaRPr lang="he-IL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Group Size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E0F-4447-AB2B-1E90CE0570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E0F-4447-AB2B-1E90CE0570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E0F-4447-AB2B-1E90CE0570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E0F-4447-AB2B-1E90CE0570F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E0F-4447-AB2B-1E90CE0570FA}"/>
              </c:ext>
            </c:extLst>
          </c:dPt>
          <c:dLbls>
            <c:spPr>
              <a:solidFill>
                <a:sysClr val="window" lastClr="FFFFFF">
                  <a:alpha val="75000"/>
                </a:sysClr>
              </a:solidFill>
              <a:ln w="9525"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גיליון1!$A$2:$A$6</c:f>
              <c:strCache>
                <c:ptCount val="5"/>
                <c:pt idx="0">
                  <c:v>Alone</c:v>
                </c:pt>
                <c:pt idx="1">
                  <c:v>Two Members</c:v>
                </c:pt>
                <c:pt idx="2">
                  <c:v>Three Members</c:v>
                </c:pt>
                <c:pt idx="3">
                  <c:v>Four Members</c:v>
                </c:pt>
                <c:pt idx="4">
                  <c:v>Five members</c:v>
                </c:pt>
              </c:strCache>
            </c:strRef>
          </c:cat>
          <c:val>
            <c:numRef>
              <c:f>גיליון1!$B$2:$B$6</c:f>
              <c:numCache>
                <c:formatCode>0%</c:formatCode>
                <c:ptCount val="5"/>
                <c:pt idx="0">
                  <c:v>0.24</c:v>
                </c:pt>
                <c:pt idx="1">
                  <c:v>0.55000000000000004</c:v>
                </c:pt>
                <c:pt idx="2" formatCode="0.00%">
                  <c:v>0.14699999999999999</c:v>
                </c:pt>
                <c:pt idx="3" formatCode="0.00%">
                  <c:v>4.7E-2</c:v>
                </c:pt>
                <c:pt idx="4" formatCode="0.00%">
                  <c:v>1.6E-2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E0F-4447-AB2B-1E90CE0570F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Test Type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233-421C-824A-6BC0585DC1E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233-421C-824A-6BC0585DC1E9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  <c15:layout/>
              </c:ext>
            </c:extLst>
          </c:dLbls>
          <c:cat>
            <c:strRef>
              <c:f>גיליון1!$A$2:$A$3</c:f>
              <c:strCache>
                <c:ptCount val="2"/>
                <c:pt idx="0">
                  <c:v>Practical</c:v>
                </c:pt>
                <c:pt idx="1">
                  <c:v>Theoretical</c:v>
                </c:pt>
              </c:strCache>
            </c:str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67.400000000000006</c:v>
                </c:pt>
                <c:pt idx="1">
                  <c:v>32.6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33-421C-824A-6BC0585DC1E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Social Effect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108E-47FE-8712-E92569C22E8A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108E-47FE-8712-E92569C22E8A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108E-47FE-8712-E92569C22E8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גיליון1!$A$2:$A$4</c:f>
              <c:strCache>
                <c:ptCount val="3"/>
                <c:pt idx="0">
                  <c:v>Negative</c:v>
                </c:pt>
                <c:pt idx="1">
                  <c:v>No Effect</c:v>
                </c:pt>
                <c:pt idx="2">
                  <c:v>Positive</c:v>
                </c:pt>
              </c:strCache>
            </c:strRef>
          </c:cat>
          <c:val>
            <c:numRef>
              <c:f>גיליון1!$B$2:$B$4</c:f>
              <c:numCache>
                <c:formatCode>0.00%</c:formatCode>
                <c:ptCount val="3"/>
                <c:pt idx="0">
                  <c:v>5.3999999999999999E-2</c:v>
                </c:pt>
                <c:pt idx="1">
                  <c:v>0.41899999999999998</c:v>
                </c:pt>
                <c:pt idx="2">
                  <c:v>0.52700000000000002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8E-47FE-8712-E92569C22E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Parameters Taken into Consideration Studying in Groups by Questionnaire Participants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Relationships between group members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גיליון1!$A$2</c:f>
              <c:numCache>
                <c:formatCode>General</c:formatCode>
                <c:ptCount val="1"/>
              </c:numCache>
            </c:numRef>
          </c:cat>
          <c:val>
            <c:numRef>
              <c:f>גיליון1!$B$2</c:f>
              <c:numCache>
                <c:formatCode>General</c:formatCode>
                <c:ptCount val="1"/>
                <c:pt idx="0">
                  <c:v>66.7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9-4505-A9D4-E88CF13AD754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Group size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גיליון1!$A$2</c:f>
              <c:numCache>
                <c:formatCode>General</c:formatCode>
                <c:ptCount val="1"/>
              </c:numCache>
            </c:numRef>
          </c:cat>
          <c:val>
            <c:numRef>
              <c:f>גיליון1!$C$2</c:f>
              <c:numCache>
                <c:formatCode>General</c:formatCode>
                <c:ptCount val="1"/>
                <c:pt idx="0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D9-4505-A9D4-E88CF13AD754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Test Characteristics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גיליון1!$A$2</c:f>
              <c:numCache>
                <c:formatCode>General</c:formatCode>
                <c:ptCount val="1"/>
              </c:numCache>
            </c:numRef>
          </c:cat>
          <c:val>
            <c:numRef>
              <c:f>גיליון1!$D$2</c:f>
              <c:numCache>
                <c:formatCode>General</c:formatCode>
                <c:ptCount val="1"/>
                <c:pt idx="0">
                  <c:v>55.8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D9-4505-A9D4-E88CF13AD754}"/>
            </c:ext>
          </c:extLst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Knowledge gaps between group members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גיליון1!$A$2</c:f>
              <c:numCache>
                <c:formatCode>General</c:formatCode>
                <c:ptCount val="1"/>
              </c:numCache>
            </c:numRef>
          </c:cat>
          <c:val>
            <c:numRef>
              <c:f>גיליון1!$E$2</c:f>
              <c:numCache>
                <c:formatCode>General</c:formatCode>
                <c:ptCount val="1"/>
                <c:pt idx="0">
                  <c:v>65.099999999999994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D9-4505-A9D4-E88CF13AD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2001038352"/>
        <c:axId val="-2001027472"/>
      </c:barChart>
      <c:catAx>
        <c:axId val="-200103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Parameter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1027472"/>
        <c:crosses val="autoZero"/>
        <c:auto val="1"/>
        <c:lblAlgn val="ctr"/>
        <c:lblOffset val="100"/>
        <c:noMultiLvlLbl val="0"/>
      </c:catAx>
      <c:valAx>
        <c:axId val="-200102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Support Percentage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103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257D8-E7A7-42C0-BF3C-FF91E7864C4E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9FD94-337A-4A3D-95CD-22AE2AE3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7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9FD94-337A-4A3D-95CD-22AE2AE368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3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בכדי</a:t>
            </a:r>
            <a:r>
              <a:rPr lang="he-IL" baseline="0" dirty="0" smtClean="0"/>
              <a:t> לבצע את מחקר הסתמכנו על מחקרים קודמים בתחום בשביל לקבל הכוונה בצורה כזו או אחרת וכן הסתמכנו על שאלות שהפצנו.</a:t>
            </a:r>
          </a:p>
          <a:p>
            <a:r>
              <a:rPr lang="he-IL" baseline="0" dirty="0" smtClean="0"/>
              <a:t>את השאלון הראנו במצגת אמצע לביקורת </a:t>
            </a:r>
            <a:r>
              <a:rPr lang="he-IL" baseline="0" dirty="0" err="1" smtClean="0"/>
              <a:t>והופסנו</a:t>
            </a:r>
            <a:r>
              <a:rPr lang="he-IL" baseline="0" dirty="0" smtClean="0"/>
              <a:t> לאחר ביקורת את האפשרות להוסיף את הציון המספרי שקיבל בבחינה, חילקנו את השאלות לחלקים שיהיה ברור יותר וכן חידדנו את מושג אפקטיביות הלמידה בשאלון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9FD94-337A-4A3D-95CD-22AE2AE368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0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9FD94-337A-4A3D-95CD-22AE2AE368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9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אז</a:t>
            </a:r>
            <a:r>
              <a:rPr lang="he-IL" baseline="0" dirty="0" smtClean="0"/>
              <a:t> נדבר על שיטת המחקר שלנו</a:t>
            </a:r>
          </a:p>
          <a:p>
            <a:r>
              <a:rPr lang="he-IL" baseline="0" dirty="0" smtClean="0"/>
              <a:t>שיטת המחקר כללה סקירת ספרות שיטתית בתור התחלה</a:t>
            </a:r>
          </a:p>
          <a:p>
            <a:r>
              <a:rPr lang="he-IL" baseline="0" dirty="0" smtClean="0"/>
              <a:t>אחרי זה הגדרנו את המושגים שרלוונטיים להמשך המחקר בכדי לייצר שפה משותפת</a:t>
            </a:r>
          </a:p>
          <a:p>
            <a:r>
              <a:rPr lang="he-IL" baseline="0" dirty="0" smtClean="0"/>
              <a:t>יצרנו מודל מחק ולאחר מכן את ההשערות לגביו</a:t>
            </a:r>
          </a:p>
          <a:p>
            <a:r>
              <a:rPr lang="he-IL" baseline="0" dirty="0" smtClean="0"/>
              <a:t>תוך כדי העבודה עלה לנו הרעיון שיש להוסיף עוד גורם מתערב לאחת ההשערות אז שינינו את המודל ועדכנו את ההשערות</a:t>
            </a:r>
          </a:p>
          <a:p>
            <a:r>
              <a:rPr lang="he-IL" baseline="0" dirty="0" smtClean="0"/>
              <a:t>לאחר הגדרת מודל המחקר וההשערות הסופיות, הרכבנו שאלון, קיבלנו עליו ביקורת ותיקנו אותו ולאחר מכן הפצנו אותו.</a:t>
            </a:r>
          </a:p>
          <a:p>
            <a:r>
              <a:rPr lang="he-IL" baseline="0" dirty="0" smtClean="0"/>
              <a:t>לבסוף, עשינו ניתוח של השאלון כדי לקבל תשובות להשערות שלנו ולהסיק מסקנות על המידע שנאסף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9FD94-337A-4A3D-95CD-22AE2AE368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שנמשיך במצגת,</a:t>
            </a:r>
            <a:r>
              <a:rPr lang="he-IL" baseline="0" dirty="0" smtClean="0"/>
              <a:t> נציג לכם את ההגדרות של המושגים שהגדרנו בכדי שנדע על מה מדובר בהמשך המצגת</a:t>
            </a:r>
          </a:p>
          <a:p>
            <a:r>
              <a:rPr lang="he-IL" baseline="0" dirty="0" smtClean="0"/>
              <a:t>דבר ראשון זה אפקטיביות הלמידה, את הגורם הזה הגדרנו להיות </a:t>
            </a:r>
            <a:r>
              <a:rPr lang="he-IL" baseline="0" dirty="0" err="1" smtClean="0"/>
              <a:t>השיקלול</a:t>
            </a:r>
            <a:r>
              <a:rPr lang="he-IL" baseline="0" dirty="0" smtClean="0"/>
              <a:t> של 3 פרמטרים: זמן למידה, שיפר ורמת ידע לפני ואחרי הבחינה, כאשר כולם בציון בין 1 ל 5</a:t>
            </a:r>
          </a:p>
          <a:p>
            <a:r>
              <a:rPr lang="he-IL" baseline="0" dirty="0" smtClean="0"/>
              <a:t>חישבנו בעצם ממוצע של השלושה, כאשר את מדד הזמן חישבנו 5 פחות התשובה כי 1 במדד הזמן הוא הזמן הכי נמוך ומבחינת הניקוד שלו אנו רוצים שיהיה גבוה כי זה מייצג ערך טוב יותר</a:t>
            </a:r>
          </a:p>
          <a:p>
            <a:r>
              <a:rPr lang="he-IL" baseline="0" dirty="0" smtClean="0"/>
              <a:t>הדבר השני הוא תוצאות הבחינה(מתוך 100 נקודות) כפול רמת הסיפוק (1 עד 3), בכדי לשלב את שני המדדים לכדי מדד אחד הכפלנו אותם אחד בשני וחילקנו ב 6 וקבלנו תוצאה בין 0 ל 50.</a:t>
            </a:r>
          </a:p>
          <a:p>
            <a:r>
              <a:rPr lang="he-IL" baseline="0" dirty="0" smtClean="0"/>
              <a:t>בעצם, רצינו לשלב את שני המדדים לכדי מדד אחד כי רצינו לקבל מדד להצלחה אינדיבידואלי שהוא בעצם תלוי גם בציפייה לקבלת הציון.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9FD94-337A-4A3D-95CD-22AE2AE368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2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זה בעצם מודל</a:t>
            </a:r>
            <a:r>
              <a:rPr lang="he-IL" baseline="0" dirty="0" smtClean="0"/>
              <a:t> המחקר הראשון שיצרנו, אפשר לראות שיש 4 גורמים שהגדרנו בכדי לבדוק את השפעתם על אפקטיביות הלמידה ותוצאות המחקר</a:t>
            </a:r>
          </a:p>
          <a:p>
            <a:r>
              <a:rPr lang="he-IL" baseline="0" dirty="0" smtClean="0"/>
              <a:t>הגורם הראשון הוא פערי הידע בקבוצה</a:t>
            </a:r>
          </a:p>
          <a:p>
            <a:r>
              <a:rPr lang="he-IL" baseline="0" dirty="0" smtClean="0"/>
              <a:t>הגורם השני הוא גודל הקבוצה 4</a:t>
            </a:r>
          </a:p>
          <a:p>
            <a:r>
              <a:rPr lang="he-IL" baseline="0" dirty="0" smtClean="0"/>
              <a:t>הגורם השלישי הוא האם הנושא הוא נושא תיאורטי או נושא פרקטי</a:t>
            </a:r>
          </a:p>
          <a:p>
            <a:r>
              <a:rPr lang="he-IL" baseline="0" dirty="0" smtClean="0"/>
              <a:t>והגורם הרביעי הוא מה טיב הקשר בין חברי קבוצת הלמידה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9FD94-337A-4A3D-95CD-22AE2AE368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תוך</a:t>
            </a:r>
            <a:r>
              <a:rPr lang="he-IL" baseline="0" dirty="0" smtClean="0"/>
              <a:t> כדי העבודה חשבנו שכנראה יש עוד גורם שהוא גורם מתערב בנוגע לגורם של פערי הידע בקבוצה והוא פער הידע </a:t>
            </a:r>
            <a:r>
              <a:rPr lang="he-IL" baseline="0" dirty="0" err="1" smtClean="0"/>
              <a:t>האינדבידואלי</a:t>
            </a:r>
            <a:r>
              <a:rPr lang="he-IL" baseline="0" dirty="0" smtClean="0"/>
              <a:t> של האדם שעונה על השאלון ביחס לשאר חברי הקבוצה וקבלנו את מודל המחקר הסופי שלנו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9FD94-337A-4A3D-95CD-22AE2AE368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4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בנוגע להשערות</a:t>
            </a:r>
            <a:r>
              <a:rPr lang="he-IL" baseline="0" dirty="0" smtClean="0"/>
              <a:t> שהעלינו למחקר</a:t>
            </a:r>
          </a:p>
          <a:p>
            <a:r>
              <a:rPr lang="he-IL" baseline="0" dirty="0" smtClean="0"/>
              <a:t>ההשערה הראשונה </a:t>
            </a:r>
            <a:r>
              <a:rPr lang="he-IL" baseline="0" dirty="0" err="1" smtClean="0"/>
              <a:t>היתה</a:t>
            </a:r>
            <a:r>
              <a:rPr lang="he-IL" baseline="0" dirty="0" smtClean="0"/>
              <a:t> שקשר קרוב בין חברי הקבוצה ישפיע לטובה על הלמידה למבחן וישפר את </a:t>
            </a:r>
            <a:r>
              <a:rPr lang="he-IL" baseline="0" dirty="0" err="1" smtClean="0"/>
              <a:t>החויית</a:t>
            </a:r>
            <a:r>
              <a:rPr lang="he-IL" baseline="0" dirty="0" smtClean="0"/>
              <a:t> הלמידה</a:t>
            </a:r>
          </a:p>
          <a:p>
            <a:r>
              <a:rPr lang="he-IL" baseline="0" dirty="0" smtClean="0"/>
              <a:t>בנוסף, יכול להיות לקשר קרוב שכזה השפעות שליליות על הלמידה בגלל זליגה מנושאי הלמידה ומעבר לנושאים אישיים שאינם קשורים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9FD94-337A-4A3D-95CD-22AE2AE368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1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ההשערה </a:t>
            </a:r>
            <a:r>
              <a:rPr lang="he-IL" dirty="0" err="1" smtClean="0"/>
              <a:t>השניה</a:t>
            </a:r>
            <a:r>
              <a:rPr lang="he-IL" dirty="0" smtClean="0"/>
              <a:t> שלנו </a:t>
            </a:r>
            <a:r>
              <a:rPr lang="he-IL" dirty="0" err="1" smtClean="0"/>
              <a:t>היתה</a:t>
            </a:r>
            <a:r>
              <a:rPr lang="he-IL" dirty="0" smtClean="0"/>
              <a:t> שפערי</a:t>
            </a:r>
            <a:r>
              <a:rPr lang="he-IL" baseline="0" dirty="0" smtClean="0"/>
              <a:t> ידע קטנים בין חברי הקבוצה ישפרו את איכות הלמידה הכוללת כיוון שאלו שטיפה מאחורה זה יעזור להם להשלים את הפער הקטן במהירות ואלו שטיפה קדימה זה יחדד אצלם את החומר</a:t>
            </a:r>
          </a:p>
          <a:p>
            <a:r>
              <a:rPr lang="he-IL" baseline="0" dirty="0" smtClean="0"/>
              <a:t>בנוסף, פערים גדולים מידי ייצרו א האפקט ההפוך בו יהיה קשה מאוד להשלים את החומר למי שמאחורה ויהי מעקב למי שנמצא מקדימה בחומר ובכך יפגע בלמידה.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9FD94-337A-4A3D-95CD-22AE2AE368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3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ההשערה</a:t>
            </a:r>
            <a:r>
              <a:rPr lang="he-IL" baseline="0" dirty="0" smtClean="0"/>
              <a:t> השלישית שלגביה לא היה לנו משהו שחשבנו שנכון היא השאלה לגבי סוג המבחן, מעשי או תיאורטי ורצינו לדעת באיזה סוג למידה נרצה להשתמש לאיזה סוג מבחן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9FD94-337A-4A3D-95CD-22AE2AE368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77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ההשערה  הרביעית הייתה שקבוצות</a:t>
            </a:r>
            <a:r>
              <a:rPr lang="he-IL" baseline="0" dirty="0" smtClean="0"/>
              <a:t> קטנות של למידה ייתנו את אפקטיביות הלמידה הטובה ביותר וייתנו לחברי הקבוצה להתבטא בחופשיות ובכך לשפר את הלמידה</a:t>
            </a:r>
          </a:p>
          <a:p>
            <a:r>
              <a:rPr lang="he-IL" baseline="0" dirty="0" smtClean="0"/>
              <a:t>מהצד השני, בקבוצות גדולות יש סיכוי שחלק מחברי הקבוצה ייבלעו בתוך הקבוצה הגדולה והלמידה שלהם תפגע. בנוסף, יכולים לצאת מריכוז ולהיות מוסחים מהלמידה יותר בקלות.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9FD94-337A-4A3D-95CD-22AE2AE368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17E7-71BA-48FD-91EC-5833869FA909}" type="datetimeFigureOut">
              <a:rPr lang="he-IL" smtClean="0"/>
              <a:t>ו'/תמוז/תשע"ח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0C1272-2E74-4B57-AD92-9268549230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155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17E7-71BA-48FD-91EC-5833869FA909}" type="datetimeFigureOut">
              <a:rPr lang="he-IL" smtClean="0"/>
              <a:t>ו'/תמוז/תשע"ח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0C1272-2E74-4B57-AD92-9268549230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346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17E7-71BA-48FD-91EC-5833869FA909}" type="datetimeFigureOut">
              <a:rPr lang="he-IL" smtClean="0"/>
              <a:t>ו'/תמוז/תשע"ח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0C1272-2E74-4B57-AD92-9268549230DD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578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17E7-71BA-48FD-91EC-5833869FA909}" type="datetimeFigureOut">
              <a:rPr lang="he-IL" smtClean="0"/>
              <a:t>ו'/תמוז/תשע"ח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0C1272-2E74-4B57-AD92-9268549230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8314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17E7-71BA-48FD-91EC-5833869FA909}" type="datetimeFigureOut">
              <a:rPr lang="he-IL" smtClean="0"/>
              <a:t>ו'/תמוז/תשע"ח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0C1272-2E74-4B57-AD92-9268549230DD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766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17E7-71BA-48FD-91EC-5833869FA909}" type="datetimeFigureOut">
              <a:rPr lang="he-IL" smtClean="0"/>
              <a:t>ו'/תמוז/תשע"ח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0C1272-2E74-4B57-AD92-9268549230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9919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17E7-71BA-48FD-91EC-5833869FA909}" type="datetimeFigureOut">
              <a:rPr lang="he-IL" smtClean="0"/>
              <a:t>ו'/תמוז/תשע"ח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1272-2E74-4B57-AD92-9268549230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534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17E7-71BA-48FD-91EC-5833869FA909}" type="datetimeFigureOut">
              <a:rPr lang="he-IL" smtClean="0"/>
              <a:t>ו'/תמוז/תשע"ח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1272-2E74-4B57-AD92-9268549230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600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17E7-71BA-48FD-91EC-5833869FA909}" type="datetimeFigureOut">
              <a:rPr lang="he-IL" smtClean="0"/>
              <a:t>ו'/תמוז/תשע"ח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1272-2E74-4B57-AD92-9268549230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099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17E7-71BA-48FD-91EC-5833869FA909}" type="datetimeFigureOut">
              <a:rPr lang="he-IL" smtClean="0"/>
              <a:t>ו'/תמוז/תשע"ח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0C1272-2E74-4B57-AD92-9268549230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052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17E7-71BA-48FD-91EC-5833869FA909}" type="datetimeFigureOut">
              <a:rPr lang="he-IL" smtClean="0"/>
              <a:t>ו'/תמוז/תשע"ח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0C1272-2E74-4B57-AD92-9268549230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28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17E7-71BA-48FD-91EC-5833869FA909}" type="datetimeFigureOut">
              <a:rPr lang="he-IL" smtClean="0"/>
              <a:t>ו'/תמוז/תשע"ח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0C1272-2E74-4B57-AD92-9268549230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808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17E7-71BA-48FD-91EC-5833869FA909}" type="datetimeFigureOut">
              <a:rPr lang="he-IL" smtClean="0"/>
              <a:t>ו'/תמוז/תשע"ח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1272-2E74-4B57-AD92-9268549230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459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17E7-71BA-48FD-91EC-5833869FA909}" type="datetimeFigureOut">
              <a:rPr lang="he-IL" smtClean="0"/>
              <a:t>ו'/תמוז/תשע"ח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1272-2E74-4B57-AD92-9268549230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799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17E7-71BA-48FD-91EC-5833869FA909}" type="datetimeFigureOut">
              <a:rPr lang="he-IL" smtClean="0"/>
              <a:t>ו'/תמוז/תשע"ח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1272-2E74-4B57-AD92-9268549230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6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17E7-71BA-48FD-91EC-5833869FA909}" type="datetimeFigureOut">
              <a:rPr lang="he-IL" smtClean="0"/>
              <a:t>ו'/תמוז/תשע"ח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0C1272-2E74-4B57-AD92-9268549230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383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917E7-71BA-48FD-91EC-5833869FA909}" type="datetimeFigureOut">
              <a:rPr lang="he-IL" smtClean="0"/>
              <a:t>ו'/תמוז/תשע"ח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0C1272-2E74-4B57-AD92-9268549230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375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qExJ7c4H8ll6WOC8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.docx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package" Target="../embeddings/Microsoft_Word_Document2.docx"/><Relationship Id="rId10" Type="http://schemas.openxmlformats.org/officeDocument/2006/relationships/image" Target="../media/image26.emf"/><Relationship Id="rId4" Type="http://schemas.openxmlformats.org/officeDocument/2006/relationships/image" Target="../media/image24.emf"/><Relationship Id="rId9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package" Target="../embeddings/Microsoft_Word_Document4.docx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30.emf"/><Relationship Id="rId4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fescied.org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843875" y="2128306"/>
            <a:ext cx="7623177" cy="1515533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4800" dirty="0"/>
              <a:t>Studying Before Tests - Alone or Together</a:t>
            </a:r>
            <a:endParaRPr lang="he-IL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667526" y="3643839"/>
            <a:ext cx="6933674" cy="1320802"/>
          </a:xfrm>
        </p:spPr>
        <p:txBody>
          <a:bodyPr>
            <a:normAutofit/>
          </a:bodyPr>
          <a:lstStyle/>
          <a:p>
            <a:endParaRPr lang="en-US" sz="2400" dirty="0">
              <a:cs typeface="+mj-cs"/>
            </a:endParaRPr>
          </a:p>
          <a:p>
            <a:pPr algn="ctr"/>
            <a:r>
              <a:rPr lang="en-US" sz="2400" dirty="0">
                <a:cs typeface="+mj-cs"/>
              </a:rPr>
              <a:t>Avishay Kitron   Rom Ogen   Sagi Nakash   Omer Harel</a:t>
            </a:r>
            <a:endParaRPr lang="he-IL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85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Concepts (1)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541520"/>
          </a:xfrm>
        </p:spPr>
        <p:txBody>
          <a:bodyPr>
            <a:normAutofit/>
          </a:bodyPr>
          <a:lstStyle/>
          <a:p>
            <a:pPr algn="l" rtl="0"/>
            <a:endParaRPr lang="en-US" dirty="0"/>
          </a:p>
          <a:p>
            <a:pPr algn="l" rtl="0"/>
            <a:r>
              <a:rPr lang="en-US" dirty="0"/>
              <a:t>Majority of previous research aimed at ‘grades driven’ analysis only</a:t>
            </a:r>
          </a:p>
          <a:p>
            <a:pPr algn="l" rtl="0"/>
            <a:endParaRPr lang="en-US" dirty="0"/>
          </a:p>
          <a:p>
            <a:r>
              <a:rPr lang="en-US" dirty="0"/>
              <a:t>Addressing the full picture, besides grades, appears to be a more complex task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Only recent research aimed at study experience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Most of them hasn’t got to a clear conclusion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However, topic was examined in different contexts 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Concepts (2)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011680"/>
            <a:ext cx="8915400" cy="4846320"/>
          </a:xfrm>
        </p:spPr>
        <p:txBody>
          <a:bodyPr>
            <a:normAutofit/>
          </a:bodyPr>
          <a:lstStyle/>
          <a:p>
            <a:pPr algn="l" rtl="0"/>
            <a:endParaRPr lang="en-US" dirty="0"/>
          </a:p>
          <a:p>
            <a:pPr algn="l" rtl="0"/>
            <a:endParaRPr lang="en-US" dirty="0"/>
          </a:p>
          <a:p>
            <a:r>
              <a:rPr lang="en-US" dirty="0"/>
              <a:t>Common use of experiments focused on taking tests, quizzes and surveys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Guidance was found very useful, setting up to work in groups</a:t>
            </a:r>
          </a:p>
          <a:p>
            <a:pPr algn="l" rtl="0"/>
            <a:endParaRPr lang="en-US" dirty="0"/>
          </a:p>
          <a:p>
            <a:r>
              <a:rPr lang="en-US" dirty="0"/>
              <a:t>Klein et al.  Subjects worked alone performed better on posttest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Concepts (3)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011680"/>
            <a:ext cx="8915400" cy="4846320"/>
          </a:xfrm>
        </p:spPr>
        <p:txBody>
          <a:bodyPr>
            <a:normAutofit/>
          </a:bodyPr>
          <a:lstStyle/>
          <a:p>
            <a:pPr algn="l" rtl="0"/>
            <a:endParaRPr lang="en-US" dirty="0"/>
          </a:p>
          <a:p>
            <a:r>
              <a:rPr lang="en-US" dirty="0"/>
              <a:t>Different group sizes, exams topics and groups dynamics affected learning experience and test results</a:t>
            </a:r>
          </a:p>
          <a:p>
            <a:endParaRPr lang="en-US" dirty="0"/>
          </a:p>
          <a:p>
            <a:r>
              <a:rPr lang="en-US" dirty="0"/>
              <a:t>Rybczynski et al. Found no relationship between students’ exam performance and study groups usage</a:t>
            </a:r>
          </a:p>
          <a:p>
            <a:endParaRPr lang="en-US" dirty="0"/>
          </a:p>
          <a:p>
            <a:r>
              <a:rPr lang="en-US" dirty="0"/>
              <a:t>Chiriac. Found small groups increase affiliation and improve results among group members</a:t>
            </a:r>
          </a:p>
          <a:p>
            <a:endParaRPr lang="en-US" dirty="0"/>
          </a:p>
          <a:p>
            <a:r>
              <a:rPr lang="en-US" dirty="0"/>
              <a:t>Chiriac. Found close relationships between members may be  helpful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76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2400" b="1" dirty="0"/>
              <a:t>Related Works </a:t>
            </a:r>
            <a:r>
              <a:rPr lang="en-US" sz="2000" dirty="0"/>
              <a:t>Analysis</a:t>
            </a:r>
          </a:p>
          <a:p>
            <a:pPr algn="l" rtl="0"/>
            <a:r>
              <a:rPr lang="en-US" sz="2400" b="1" dirty="0"/>
              <a:t>Defining </a:t>
            </a:r>
            <a:r>
              <a:rPr lang="en-US" sz="2400" dirty="0"/>
              <a:t>Main Terms</a:t>
            </a:r>
          </a:p>
          <a:p>
            <a:pPr algn="l" rtl="0"/>
            <a:r>
              <a:rPr lang="en-US" sz="2400" dirty="0"/>
              <a:t>Constructing</a:t>
            </a:r>
            <a:r>
              <a:rPr lang="en-US" sz="2400" b="1" dirty="0"/>
              <a:t> Initial Model</a:t>
            </a:r>
          </a:p>
          <a:p>
            <a:pPr algn="l" rtl="0"/>
            <a:r>
              <a:rPr lang="en-US" sz="2400" dirty="0"/>
              <a:t>Making</a:t>
            </a:r>
            <a:r>
              <a:rPr lang="en-US" sz="2400" b="1" dirty="0"/>
              <a:t> Assumptions</a:t>
            </a:r>
          </a:p>
          <a:p>
            <a:pPr algn="l" rtl="0"/>
            <a:r>
              <a:rPr lang="en-US" sz="2400" b="1" dirty="0"/>
              <a:t>Refactoring </a:t>
            </a:r>
            <a:r>
              <a:rPr lang="en-US" sz="2400" dirty="0"/>
              <a:t>The Model</a:t>
            </a:r>
          </a:p>
          <a:p>
            <a:pPr algn="l" rtl="0"/>
            <a:r>
              <a:rPr lang="en-US" sz="2400" b="1" dirty="0"/>
              <a:t>Redefining</a:t>
            </a:r>
            <a:r>
              <a:rPr lang="en-US" sz="2400" dirty="0"/>
              <a:t> Assumptions</a:t>
            </a:r>
          </a:p>
          <a:p>
            <a:pPr algn="l" rtl="0"/>
            <a:r>
              <a:rPr lang="en-US" sz="2400" b="1" dirty="0"/>
              <a:t>Research Tool </a:t>
            </a:r>
            <a:r>
              <a:rPr lang="en-US" sz="2400" dirty="0"/>
              <a:t>– Questionnaire</a:t>
            </a:r>
          </a:p>
          <a:p>
            <a:pPr algn="l" rtl="0"/>
            <a:r>
              <a:rPr lang="en-US" sz="2400" b="1" dirty="0"/>
              <a:t>Results </a:t>
            </a:r>
            <a:r>
              <a:rPr lang="en-US" sz="2400" dirty="0"/>
              <a:t>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15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sz="2400" b="1" dirty="0"/>
              <a:t>Study Effectiveness – </a:t>
            </a:r>
            <a:r>
              <a:rPr lang="en-US" sz="2400" dirty="0"/>
              <a:t>Takes into account 3 parameters:</a:t>
            </a:r>
          </a:p>
          <a:p>
            <a:pPr algn="l" rtl="0"/>
            <a:r>
              <a:rPr lang="en-US" sz="2400" dirty="0"/>
              <a:t>Study time </a:t>
            </a:r>
          </a:p>
          <a:p>
            <a:pPr algn="l" rtl="0"/>
            <a:r>
              <a:rPr lang="en-US" sz="2400" dirty="0"/>
              <a:t>Improvement </a:t>
            </a:r>
          </a:p>
          <a:p>
            <a:pPr algn="l" rtl="0"/>
            <a:r>
              <a:rPr lang="en-US" sz="2400" dirty="0"/>
              <a:t>Knowledge level after studying and before the exam</a:t>
            </a:r>
            <a:r>
              <a:rPr lang="en-US" sz="2400" b="1" dirty="0"/>
              <a:t> </a:t>
            </a:r>
          </a:p>
          <a:p>
            <a:pPr algn="l" rtl="0"/>
            <a:r>
              <a:rPr lang="en-US" sz="2400" dirty="0"/>
              <a:t>(Mean of the improvement, knowledge and (5 - time))</a:t>
            </a:r>
          </a:p>
          <a:p>
            <a:pPr algn="l" rtl="0"/>
            <a:r>
              <a:rPr lang="en-US" sz="2400" b="1" dirty="0"/>
              <a:t>Exams Results – </a:t>
            </a:r>
            <a:r>
              <a:rPr lang="en-US" sz="2400" dirty="0"/>
              <a:t>Conclusion of both:</a:t>
            </a:r>
          </a:p>
          <a:p>
            <a:pPr algn="l" rtl="0"/>
            <a:r>
              <a:rPr lang="en-US" sz="2400" dirty="0"/>
              <a:t>Grade</a:t>
            </a:r>
          </a:p>
          <a:p>
            <a:pPr algn="l" rtl="0"/>
            <a:r>
              <a:rPr lang="en-US" sz="2400" dirty="0"/>
              <a:t>Satisfaction Level</a:t>
            </a:r>
          </a:p>
          <a:p>
            <a:pPr algn="l" rtl="0"/>
            <a:r>
              <a:rPr lang="en-US" sz="2400" dirty="0" smtClean="0"/>
              <a:t>(G</a:t>
            </a:r>
            <a:r>
              <a:rPr lang="en-US" sz="2400" dirty="0" smtClean="0"/>
              <a:t>rade * Satisfaction Level) / 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91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Model (Initial)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2028825" y="2511293"/>
            <a:ext cx="1557338" cy="11891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Limited group size (At most 4 members)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2028825" y="4014696"/>
            <a:ext cx="1500188" cy="8429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Theoretical subject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361385" y="2300509"/>
            <a:ext cx="1593057" cy="958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Minor knowledge gaps</a:t>
            </a:r>
          </a:p>
        </p:txBody>
      </p:sp>
      <p:sp>
        <p:nvSpPr>
          <p:cNvPr id="6" name="מלבן 5"/>
          <p:cNvSpPr/>
          <p:nvPr/>
        </p:nvSpPr>
        <p:spPr>
          <a:xfrm>
            <a:off x="2028825" y="5063902"/>
            <a:ext cx="1785938" cy="1444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Close relationships among the group members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9344026" y="3214687"/>
            <a:ext cx="1328737" cy="9177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Learning</a:t>
            </a:r>
          </a:p>
          <a:p>
            <a:pPr algn="ctr"/>
            <a:r>
              <a:rPr lang="en-US" dirty="0"/>
              <a:t>effectiveness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9344026" y="4929188"/>
            <a:ext cx="1014413" cy="1114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Test results</a:t>
            </a:r>
            <a:endParaRPr lang="he-IL" dirty="0"/>
          </a:p>
        </p:txBody>
      </p:sp>
      <p:cxnSp>
        <p:nvCxnSpPr>
          <p:cNvPr id="11" name="מחבר ישר 10"/>
          <p:cNvCxnSpPr>
            <a:cxnSpLocks/>
            <a:stCxn id="5" idx="3"/>
          </p:cNvCxnSpPr>
          <p:nvPr/>
        </p:nvCxnSpPr>
        <p:spPr>
          <a:xfrm>
            <a:off x="6954442" y="2779833"/>
            <a:ext cx="2837258" cy="4348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מחבר ישר 12"/>
          <p:cNvCxnSpPr>
            <a:cxnSpLocks/>
          </p:cNvCxnSpPr>
          <p:nvPr/>
        </p:nvCxnSpPr>
        <p:spPr>
          <a:xfrm>
            <a:off x="3586163" y="3700462"/>
            <a:ext cx="5829300" cy="167009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3586163" y="3484451"/>
            <a:ext cx="5757863" cy="4311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מחבר ישר 21"/>
          <p:cNvCxnSpPr>
            <a:cxnSpLocks/>
          </p:cNvCxnSpPr>
          <p:nvPr/>
        </p:nvCxnSpPr>
        <p:spPr>
          <a:xfrm>
            <a:off x="6661221" y="3250446"/>
            <a:ext cx="2702123" cy="20708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מחבר ישר 26"/>
          <p:cNvCxnSpPr>
            <a:cxnSpLocks/>
          </p:cNvCxnSpPr>
          <p:nvPr/>
        </p:nvCxnSpPr>
        <p:spPr>
          <a:xfrm>
            <a:off x="3471863" y="4666087"/>
            <a:ext cx="5886450" cy="82898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 flipV="1">
            <a:off x="2928938" y="3970226"/>
            <a:ext cx="6429375" cy="31602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מחבר ישר 32"/>
          <p:cNvCxnSpPr>
            <a:cxnSpLocks/>
            <a:stCxn id="6" idx="3"/>
          </p:cNvCxnSpPr>
          <p:nvPr/>
        </p:nvCxnSpPr>
        <p:spPr>
          <a:xfrm>
            <a:off x="3814763" y="5786271"/>
            <a:ext cx="5529263" cy="2058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מחבר ישר 34"/>
          <p:cNvCxnSpPr>
            <a:cxnSpLocks/>
          </p:cNvCxnSpPr>
          <p:nvPr/>
        </p:nvCxnSpPr>
        <p:spPr>
          <a:xfrm flipV="1">
            <a:off x="3871913" y="4100514"/>
            <a:ext cx="5486400" cy="155641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15276" y="2971173"/>
            <a:ext cx="4143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65357" y="4512716"/>
            <a:ext cx="11358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+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68391" y="3259157"/>
            <a:ext cx="4143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8391" y="3851552"/>
            <a:ext cx="4143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+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40105" y="5570807"/>
            <a:ext cx="4143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+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54443" y="4337954"/>
            <a:ext cx="4143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11416" y="3831415"/>
            <a:ext cx="3714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95469" y="4653942"/>
            <a:ext cx="4143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681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Model (Refactored)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2028825" y="2511293"/>
            <a:ext cx="1557338" cy="11891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Limited group size (At most 4 members)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2035969" y="4029612"/>
            <a:ext cx="1500188" cy="8429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Theoretical subject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361385" y="2300509"/>
            <a:ext cx="1593057" cy="958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Minor knowledge gaps</a:t>
            </a:r>
          </a:p>
        </p:txBody>
      </p:sp>
      <p:sp>
        <p:nvSpPr>
          <p:cNvPr id="6" name="מלבן 5"/>
          <p:cNvSpPr/>
          <p:nvPr/>
        </p:nvSpPr>
        <p:spPr>
          <a:xfrm>
            <a:off x="2044748" y="4985487"/>
            <a:ext cx="1785938" cy="1444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Close relationships among the group members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10028041" y="3990491"/>
            <a:ext cx="1328737" cy="9177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Learning</a:t>
            </a:r>
          </a:p>
          <a:p>
            <a:pPr algn="ctr"/>
            <a:r>
              <a:rPr lang="en-US" dirty="0"/>
              <a:t>effectiveness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9983391" y="5226107"/>
            <a:ext cx="1014413" cy="1114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Test results</a:t>
            </a:r>
            <a:endParaRPr lang="he-IL" dirty="0"/>
          </a:p>
        </p:txBody>
      </p:sp>
      <p:cxnSp>
        <p:nvCxnSpPr>
          <p:cNvPr id="11" name="מחבר ישר 10"/>
          <p:cNvCxnSpPr>
            <a:cxnSpLocks/>
            <a:stCxn id="5" idx="3"/>
          </p:cNvCxnSpPr>
          <p:nvPr/>
        </p:nvCxnSpPr>
        <p:spPr>
          <a:xfrm>
            <a:off x="6954442" y="2779833"/>
            <a:ext cx="3073599" cy="12622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מחבר ישר 12"/>
          <p:cNvCxnSpPr>
            <a:cxnSpLocks/>
          </p:cNvCxnSpPr>
          <p:nvPr/>
        </p:nvCxnSpPr>
        <p:spPr>
          <a:xfrm>
            <a:off x="3586163" y="3700462"/>
            <a:ext cx="6352432" cy="186107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3586163" y="3484451"/>
            <a:ext cx="6441878" cy="71941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מחבר ישר 21"/>
          <p:cNvCxnSpPr>
            <a:cxnSpLocks/>
          </p:cNvCxnSpPr>
          <p:nvPr/>
        </p:nvCxnSpPr>
        <p:spPr>
          <a:xfrm>
            <a:off x="6737376" y="3276472"/>
            <a:ext cx="3201219" cy="208031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מחבר ישר 26"/>
          <p:cNvCxnSpPr>
            <a:cxnSpLocks/>
          </p:cNvCxnSpPr>
          <p:nvPr/>
        </p:nvCxnSpPr>
        <p:spPr>
          <a:xfrm>
            <a:off x="3561162" y="4670672"/>
            <a:ext cx="6515891" cy="102943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מחבר ישר 30"/>
          <p:cNvCxnSpPr>
            <a:cxnSpLocks/>
            <a:endCxn id="7" idx="1"/>
          </p:cNvCxnSpPr>
          <p:nvPr/>
        </p:nvCxnSpPr>
        <p:spPr>
          <a:xfrm>
            <a:off x="3586163" y="4303318"/>
            <a:ext cx="6441878" cy="1460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מחבר ישר 32"/>
          <p:cNvCxnSpPr>
            <a:cxnSpLocks/>
            <a:stCxn id="6" idx="3"/>
            <a:endCxn id="8" idx="1"/>
          </p:cNvCxnSpPr>
          <p:nvPr/>
        </p:nvCxnSpPr>
        <p:spPr>
          <a:xfrm>
            <a:off x="3830686" y="5707856"/>
            <a:ext cx="6152705" cy="754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מחבר ישר 34"/>
          <p:cNvCxnSpPr>
            <a:cxnSpLocks/>
          </p:cNvCxnSpPr>
          <p:nvPr/>
        </p:nvCxnSpPr>
        <p:spPr>
          <a:xfrm flipV="1">
            <a:off x="3875482" y="4672211"/>
            <a:ext cx="6127554" cy="71448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42971" y="3331130"/>
            <a:ext cx="4143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01810" y="5177159"/>
            <a:ext cx="4143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+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68391" y="3259157"/>
            <a:ext cx="4143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17778" y="3650678"/>
            <a:ext cx="4143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+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97254" y="5356783"/>
            <a:ext cx="4143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+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15851" y="4647311"/>
            <a:ext cx="4143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?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6352730" y="4110467"/>
            <a:ext cx="3714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6580" y="4465915"/>
            <a:ext cx="4143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+</a:t>
            </a:r>
          </a:p>
        </p:txBody>
      </p:sp>
      <p:cxnSp>
        <p:nvCxnSpPr>
          <p:cNvPr id="34" name="מחבר ישר 33"/>
          <p:cNvCxnSpPr>
            <a:cxnSpLocks/>
          </p:cNvCxnSpPr>
          <p:nvPr/>
        </p:nvCxnSpPr>
        <p:spPr>
          <a:xfrm flipH="1">
            <a:off x="8130188" y="2494398"/>
            <a:ext cx="645466" cy="72852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מלבן 43"/>
          <p:cNvSpPr/>
          <p:nvPr/>
        </p:nvSpPr>
        <p:spPr>
          <a:xfrm>
            <a:off x="8715824" y="2183813"/>
            <a:ext cx="1976585" cy="958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Self-Knowledge, relative to group </a:t>
            </a:r>
          </a:p>
        </p:txBody>
      </p:sp>
      <p:cxnSp>
        <p:nvCxnSpPr>
          <p:cNvPr id="32" name="מחבר ישר 33"/>
          <p:cNvCxnSpPr>
            <a:cxnSpLocks/>
          </p:cNvCxnSpPr>
          <p:nvPr/>
        </p:nvCxnSpPr>
        <p:spPr>
          <a:xfrm flipH="1">
            <a:off x="8393275" y="3151774"/>
            <a:ext cx="669913" cy="122372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7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(1)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 rtl="0"/>
            <a:endParaRPr lang="he-IL" b="1" dirty="0">
              <a:cs typeface="+mj-cs"/>
            </a:endParaRPr>
          </a:p>
          <a:p>
            <a:pPr algn="l" rtl="0"/>
            <a:r>
              <a:rPr lang="en-US" b="1" dirty="0"/>
              <a:t>Close Relationships Among Group Members</a:t>
            </a:r>
          </a:p>
          <a:p>
            <a:pPr algn="l" rtl="0"/>
            <a:endParaRPr lang="he-IL" b="1" dirty="0"/>
          </a:p>
          <a:p>
            <a:pPr lvl="0" algn="l" rtl="0"/>
            <a:r>
              <a:rPr lang="en-US" dirty="0">
                <a:cs typeface="+mj-cs"/>
              </a:rPr>
              <a:t>Key to qualitative learning</a:t>
            </a:r>
            <a:endParaRPr lang="he-IL" dirty="0">
              <a:cs typeface="+mj-cs"/>
            </a:endParaRPr>
          </a:p>
          <a:p>
            <a:pPr lvl="0" algn="l" rtl="0"/>
            <a:r>
              <a:rPr lang="en-US" dirty="0">
                <a:cs typeface="+mj-cs"/>
              </a:rPr>
              <a:t>Improving group chemistry and learning experience</a:t>
            </a:r>
            <a:endParaRPr lang="he-IL" dirty="0">
              <a:cs typeface="+mj-cs"/>
            </a:endParaRPr>
          </a:p>
          <a:p>
            <a:pPr lvl="0" algn="l" rtl="0"/>
            <a:r>
              <a:rPr lang="en-US" dirty="0">
                <a:cs typeface="+mj-cs"/>
              </a:rPr>
              <a:t>Might be an obstacle and distraction</a:t>
            </a:r>
            <a:endParaRPr lang="he-IL" dirty="0">
              <a:cs typeface="+mj-cs"/>
            </a:endParaRPr>
          </a:p>
          <a:p>
            <a:pPr lvl="0" algn="l" rtl="0"/>
            <a:r>
              <a:rPr lang="en-US" dirty="0">
                <a:cs typeface="+mj-cs"/>
              </a:rPr>
              <a:t>Sometimes might cause negative social effects as well</a:t>
            </a:r>
          </a:p>
        </p:txBody>
      </p:sp>
      <p:pic>
        <p:nvPicPr>
          <p:cNvPr id="6146" name="Picture 2" descr="×ª××¦××ª ×ª××× × ×¢×××¨ ××××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497" y="2351000"/>
            <a:ext cx="2071691" cy="202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0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(2)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>
                <a:cs typeface="+mj-cs"/>
              </a:rPr>
              <a:t>Small Knowledge Gaps Among Group Members</a:t>
            </a:r>
          </a:p>
          <a:p>
            <a:pPr algn="l" rtl="0"/>
            <a:endParaRPr lang="he-IL" dirty="0">
              <a:cs typeface="+mj-cs"/>
            </a:endParaRPr>
          </a:p>
          <a:p>
            <a:pPr algn="l" rtl="0"/>
            <a:r>
              <a:rPr lang="en-US" dirty="0">
                <a:cs typeface="+mj-cs"/>
              </a:rPr>
              <a:t>Improving the quality of collective learning</a:t>
            </a:r>
          </a:p>
          <a:p>
            <a:pPr algn="l" rtl="0"/>
            <a:r>
              <a:rPr lang="en-US" dirty="0">
                <a:cs typeface="+mj-cs"/>
              </a:rPr>
              <a:t>Narrowing small gaps</a:t>
            </a:r>
          </a:p>
          <a:p>
            <a:pPr algn="l" rtl="0"/>
            <a:r>
              <a:rPr lang="en-US" dirty="0">
                <a:cs typeface="+mj-cs"/>
              </a:rPr>
              <a:t>Improved understanding through explanations – </a:t>
            </a:r>
          </a:p>
          <a:p>
            <a:pPr marL="0" indent="0" algn="l" rtl="0">
              <a:buNone/>
            </a:pPr>
            <a:r>
              <a:rPr lang="en-US" dirty="0">
                <a:cs typeface="+mj-cs"/>
              </a:rPr>
              <a:t>   Relates to the </a:t>
            </a:r>
            <a:r>
              <a:rPr lang="en-US" b="1" dirty="0">
                <a:cs typeface="+mj-cs"/>
              </a:rPr>
              <a:t>Knowledge Level Relative to Group Members</a:t>
            </a:r>
          </a:p>
          <a:p>
            <a:pPr algn="l" rtl="0"/>
            <a:endParaRPr lang="en-US" dirty="0">
              <a:cs typeface="+mj-cs"/>
            </a:endParaRPr>
          </a:p>
          <a:p>
            <a:pPr algn="l" rtl="0"/>
            <a:r>
              <a:rPr lang="en-US" dirty="0"/>
              <a:t>Too large gaps might impair the quality of learning and the ability of each</a:t>
            </a:r>
          </a:p>
          <a:p>
            <a:pPr marL="0" indent="0" algn="l" rtl="0">
              <a:buNone/>
            </a:pPr>
            <a:r>
              <a:rPr lang="en-US" dirty="0"/>
              <a:t>   individual to make a significant profit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26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(3)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 rtl="0"/>
            <a:endParaRPr lang="en-US" b="1" dirty="0">
              <a:cs typeface="+mj-cs"/>
            </a:endParaRPr>
          </a:p>
          <a:p>
            <a:pPr lvl="0" algn="l" rtl="0"/>
            <a:endParaRPr lang="en-US" b="1" dirty="0">
              <a:cs typeface="+mj-cs"/>
            </a:endParaRPr>
          </a:p>
          <a:p>
            <a:pPr lvl="0" algn="l" rtl="0"/>
            <a:r>
              <a:rPr lang="en-US" b="1" dirty="0">
                <a:cs typeface="+mj-cs"/>
              </a:rPr>
              <a:t>The Nature of the Exam</a:t>
            </a:r>
          </a:p>
          <a:p>
            <a:pPr lvl="0" algn="l" rtl="0"/>
            <a:endParaRPr lang="en-US" b="1" dirty="0">
              <a:cs typeface="+mj-cs"/>
            </a:endParaRPr>
          </a:p>
          <a:p>
            <a:pPr lvl="0" algn="l" rtl="0"/>
            <a:r>
              <a:rPr lang="en-US" dirty="0">
                <a:cs typeface="+mj-cs"/>
              </a:rPr>
              <a:t>Theoretical\Practical - does it affect?</a:t>
            </a:r>
          </a:p>
          <a:p>
            <a:pPr lvl="0" algn="l" rtl="0"/>
            <a:r>
              <a:rPr lang="en-US" dirty="0">
                <a:cs typeface="+mj-cs"/>
              </a:rPr>
              <a:t>We would like to examine whether there is a way to classify the various subjects according to this criterion</a:t>
            </a:r>
          </a:p>
          <a:p>
            <a:pPr marL="0" lvl="0" indent="0" algn="l" rtl="0">
              <a:buNone/>
            </a:pP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78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(1)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>
              <a:cs typeface="+mj-cs"/>
            </a:endParaRPr>
          </a:p>
          <a:p>
            <a:pPr algn="l" rtl="0"/>
            <a:r>
              <a:rPr lang="en-US" dirty="0">
                <a:cs typeface="+mj-cs"/>
              </a:rPr>
              <a:t>Intro &amp; Motivation</a:t>
            </a:r>
            <a:endParaRPr lang="he-IL" dirty="0">
              <a:cs typeface="+mj-cs"/>
            </a:endParaRPr>
          </a:p>
          <a:p>
            <a:pPr algn="l" rtl="0"/>
            <a:r>
              <a:rPr lang="en-US" dirty="0">
                <a:cs typeface="+mj-cs"/>
              </a:rPr>
              <a:t>Research Questions</a:t>
            </a:r>
            <a:endParaRPr lang="he-IL" dirty="0">
              <a:cs typeface="+mj-cs"/>
            </a:endParaRPr>
          </a:p>
          <a:p>
            <a:pPr algn="l" rtl="0"/>
            <a:r>
              <a:rPr lang="en-US" dirty="0">
                <a:cs typeface="+mj-cs"/>
              </a:rPr>
              <a:t>Literature Review &amp; Related Works Analysis</a:t>
            </a:r>
          </a:p>
          <a:p>
            <a:pPr algn="l" rtl="0"/>
            <a:r>
              <a:rPr lang="en-US" dirty="0">
                <a:cs typeface="+mj-cs"/>
              </a:rPr>
              <a:t>Research Method</a:t>
            </a:r>
          </a:p>
          <a:p>
            <a:pPr algn="l" rtl="0"/>
            <a:r>
              <a:rPr lang="en-US" dirty="0">
                <a:cs typeface="+mj-cs"/>
              </a:rPr>
              <a:t>Definitions</a:t>
            </a:r>
            <a:endParaRPr lang="he-IL" dirty="0">
              <a:cs typeface="+mj-cs"/>
            </a:endParaRPr>
          </a:p>
          <a:p>
            <a:pPr algn="l" rtl="0"/>
            <a:r>
              <a:rPr lang="en-US" dirty="0">
                <a:cs typeface="+mj-cs"/>
              </a:rPr>
              <a:t>Research Model</a:t>
            </a:r>
          </a:p>
          <a:p>
            <a:pPr algn="l" rtl="0"/>
            <a:r>
              <a:rPr lang="en-US" dirty="0">
                <a:cs typeface="+mj-cs"/>
              </a:rPr>
              <a:t>Assumptions</a:t>
            </a:r>
            <a:endParaRPr lang="he-IL" dirty="0">
              <a:cs typeface="+mj-cs"/>
            </a:endParaRP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88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(4)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 rtl="0"/>
            <a:endParaRPr lang="en-US" b="1" dirty="0">
              <a:cs typeface="+mj-cs"/>
            </a:endParaRPr>
          </a:p>
          <a:p>
            <a:pPr lvl="0" algn="l" rtl="0"/>
            <a:endParaRPr lang="en-US" b="1" dirty="0">
              <a:cs typeface="+mj-cs"/>
            </a:endParaRPr>
          </a:p>
          <a:p>
            <a:pPr lvl="0" algn="l" rtl="0"/>
            <a:r>
              <a:rPr lang="en-US" b="1" dirty="0"/>
              <a:t>Small Group Size</a:t>
            </a:r>
            <a:endParaRPr lang="he-IL" b="1" dirty="0"/>
          </a:p>
          <a:p>
            <a:pPr lvl="0" algn="l" rtl="0"/>
            <a:endParaRPr lang="en-US" dirty="0"/>
          </a:p>
          <a:p>
            <a:pPr lvl="0" algn="l" rtl="0"/>
            <a:r>
              <a:rPr lang="en-US" dirty="0"/>
              <a:t>Limited size may contribute to effective learning and to the ability to express freely</a:t>
            </a:r>
          </a:p>
          <a:p>
            <a:pPr lvl="0" algn="l" rtl="0"/>
            <a:r>
              <a:rPr lang="en-US" dirty="0"/>
              <a:t>Too large groups may cause distraction and detract from the learning quality of the material.</a:t>
            </a:r>
          </a:p>
          <a:p>
            <a:pPr marL="0" lvl="0" indent="0" algn="l" rtl="0">
              <a:buNone/>
            </a:pP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13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Tools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  <a:p>
            <a:pPr algn="l" rtl="0"/>
            <a:endParaRPr lang="he-IL" dirty="0"/>
          </a:p>
          <a:p>
            <a:pPr algn="l" rtl="0"/>
            <a:r>
              <a:rPr lang="en-US" b="1" dirty="0"/>
              <a:t>Possible Ideas &amp; Conclusions </a:t>
            </a:r>
            <a:r>
              <a:rPr lang="en-US" dirty="0"/>
              <a:t>from related works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b="1" dirty="0"/>
              <a:t>A Questionnaire - </a:t>
            </a:r>
            <a:r>
              <a:rPr lang="en-US" dirty="0">
                <a:hlinkClick r:id="rId3"/>
              </a:rPr>
              <a:t>https://goo.gl/forms/qExJ7c4H8ll6WOC82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565" y="4371975"/>
            <a:ext cx="2128011" cy="17303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450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57512" y="764373"/>
            <a:ext cx="8548687" cy="2593190"/>
          </a:xfrm>
        </p:spPr>
        <p:txBody>
          <a:bodyPr/>
          <a:lstStyle/>
          <a:p>
            <a:r>
              <a:rPr lang="en-US" dirty="0"/>
              <a:t>Results &amp; Discussion</a:t>
            </a:r>
            <a:endParaRPr lang="he-IL" dirty="0"/>
          </a:p>
        </p:txBody>
      </p:sp>
      <p:pic>
        <p:nvPicPr>
          <p:cNvPr id="2054" name="Picture 6" descr="×ª××¦××ª ×ª××× × ×¢×××¨ âªgreen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40" y="2748286"/>
            <a:ext cx="3968296" cy="264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×ª××¦××ª ×ª××× × ×¢×××¨ âªresults and discussion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840" y="2968268"/>
            <a:ext cx="3409495" cy="242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8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122404" y="188650"/>
            <a:ext cx="8548687" cy="2593190"/>
          </a:xfrm>
        </p:spPr>
        <p:txBody>
          <a:bodyPr/>
          <a:lstStyle/>
          <a:p>
            <a:r>
              <a:rPr lang="en-US" dirty="0"/>
              <a:t>Participants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78" y="1229194"/>
            <a:ext cx="3309706" cy="19484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10" name="תרשים 9"/>
          <p:cNvGraphicFramePr/>
          <p:nvPr>
            <p:extLst>
              <p:ext uri="{D42A27DB-BD31-4B8C-83A1-F6EECF244321}">
                <p14:modId xmlns:p14="http://schemas.microsoft.com/office/powerpoint/2010/main" val="3164442996"/>
              </p:ext>
            </p:extLst>
          </p:nvPr>
        </p:nvGraphicFramePr>
        <p:xfrm>
          <a:off x="6018494" y="3069700"/>
          <a:ext cx="5853715" cy="339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תרשים 11"/>
          <p:cNvGraphicFramePr/>
          <p:nvPr>
            <p:extLst>
              <p:ext uri="{D42A27DB-BD31-4B8C-83A1-F6EECF244321}">
                <p14:modId xmlns:p14="http://schemas.microsoft.com/office/powerpoint/2010/main" val="4220167220"/>
              </p:ext>
            </p:extLst>
          </p:nvPr>
        </p:nvGraphicFramePr>
        <p:xfrm>
          <a:off x="789043" y="3775239"/>
          <a:ext cx="4037789" cy="249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193510" y="1917932"/>
            <a:ext cx="425720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200" b="1" dirty="0"/>
              <a:t>Total Of 129</a:t>
            </a:r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15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79999" y="122526"/>
            <a:ext cx="8548687" cy="2593190"/>
          </a:xfrm>
        </p:spPr>
        <p:txBody>
          <a:bodyPr/>
          <a:lstStyle/>
          <a:p>
            <a:r>
              <a:rPr lang="en-US" dirty="0"/>
              <a:t>General </a:t>
            </a:r>
            <a:br>
              <a:rPr lang="en-US" dirty="0"/>
            </a:br>
            <a:r>
              <a:rPr lang="en-US" dirty="0"/>
              <a:t>Descriptives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343" y="3523362"/>
            <a:ext cx="5241601" cy="3085831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16" y="3725236"/>
            <a:ext cx="4555789" cy="2682081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17" y="512817"/>
            <a:ext cx="4450770" cy="262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53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10088" y="194326"/>
            <a:ext cx="8548687" cy="2593190"/>
          </a:xfrm>
        </p:spPr>
        <p:txBody>
          <a:bodyPr/>
          <a:lstStyle/>
          <a:p>
            <a:r>
              <a:rPr lang="en-US" dirty="0"/>
              <a:t>After Studying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solidFill>
                  <a:srgbClr val="00B050"/>
                </a:solidFill>
              </a:rPr>
              <a:t>Effectiveness</a:t>
            </a:r>
            <a:r>
              <a:rPr lang="en-US" sz="2800" dirty="0"/>
              <a:t> Parameters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848" y="3676651"/>
            <a:ext cx="5100091" cy="3002521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220" y="334685"/>
            <a:ext cx="4684719" cy="2757984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57" y="4137388"/>
            <a:ext cx="3534868" cy="208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03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71897" y="180070"/>
            <a:ext cx="8548687" cy="2593190"/>
          </a:xfrm>
        </p:spPr>
        <p:txBody>
          <a:bodyPr/>
          <a:lstStyle/>
          <a:p>
            <a:r>
              <a:rPr lang="en-US" dirty="0"/>
              <a:t>After Studying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solidFill>
                  <a:srgbClr val="00B050"/>
                </a:solidFill>
              </a:rPr>
              <a:t>Exam results </a:t>
            </a:r>
            <a:r>
              <a:rPr lang="en-US" sz="2800" dirty="0"/>
              <a:t>Parameters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130" y="2960191"/>
            <a:ext cx="4209424" cy="247816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33" y="3195269"/>
            <a:ext cx="5393648" cy="31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88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12817" y="195310"/>
            <a:ext cx="8548687" cy="2593190"/>
          </a:xfrm>
        </p:spPr>
        <p:txBody>
          <a:bodyPr/>
          <a:lstStyle/>
          <a:p>
            <a:r>
              <a:rPr lang="en-US" dirty="0"/>
              <a:t>Main Variables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solidFill>
                  <a:srgbClr val="00B050"/>
                </a:solidFill>
              </a:rPr>
              <a:t>Exam Results &amp; Effectiveness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0" y="3492709"/>
            <a:ext cx="4883451" cy="2874981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67" y="3067016"/>
            <a:ext cx="4389307" cy="25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67097" y="149590"/>
            <a:ext cx="8548687" cy="2593190"/>
          </a:xfrm>
        </p:spPr>
        <p:txBody>
          <a:bodyPr/>
          <a:lstStyle/>
          <a:p>
            <a:r>
              <a:rPr lang="en-US" dirty="0"/>
              <a:t>Results (1)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solidFill>
                  <a:srgbClr val="00B050"/>
                </a:solidFill>
              </a:rPr>
              <a:t>Alone VS Groups -&gt; Effectiveness</a:t>
            </a:r>
            <a:endParaRPr lang="he-IL" dirty="0"/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0009"/>
              </p:ext>
            </p:extLst>
          </p:nvPr>
        </p:nvGraphicFramePr>
        <p:xfrm>
          <a:off x="1777943" y="2220716"/>
          <a:ext cx="3528576" cy="17779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060">
                <a:tc gridSpan="3">
                  <a:txBody>
                    <a:bodyPr/>
                    <a:lstStyle/>
                    <a:p>
                      <a:pPr marL="38100" marR="38100" algn="ct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24">
                <a:tc gridSpan="3">
                  <a:txBody>
                    <a:bodyPr/>
                    <a:lstStyle/>
                    <a:p>
                      <a:pPr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Dependent Variable:   Effectiveness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101">
                <a:tc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5">
                  <a:txBody>
                    <a:bodyPr/>
                    <a:lstStyle/>
                    <a:p>
                      <a:pPr marL="38100" marR="38100" algn="ct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3.1667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3.5263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3.5111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3.3873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101">
                <a:tc rowSpan="2"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Alone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Theoretical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101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Practical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101">
                <a:tc rowSpan="2"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Group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Theoretical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101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Practical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91" y="4601981"/>
            <a:ext cx="7940000" cy="20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0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73777" y="164830"/>
            <a:ext cx="8548687" cy="2593190"/>
          </a:xfrm>
        </p:spPr>
        <p:txBody>
          <a:bodyPr/>
          <a:lstStyle/>
          <a:p>
            <a:r>
              <a:rPr lang="en-US" dirty="0"/>
              <a:t>Results (2)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solidFill>
                  <a:srgbClr val="00B050"/>
                </a:solidFill>
              </a:rPr>
              <a:t>Alone VS Groups -&gt; Exam Results</a:t>
            </a:r>
            <a:endParaRPr lang="he-IL" dirty="0"/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33675"/>
              </p:ext>
            </p:extLst>
          </p:nvPr>
        </p:nvGraphicFramePr>
        <p:xfrm>
          <a:off x="955623" y="3057992"/>
          <a:ext cx="9942226" cy="3041020"/>
        </p:xfrm>
        <a:graphic>
          <a:graphicData uri="http://schemas.openxmlformats.org/drawingml/2006/table">
            <a:tbl>
              <a:tblPr/>
              <a:tblGrid>
                <a:gridCol w="1262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4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43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992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42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70833">
                <a:tc gridSpan="11">
                  <a:txBody>
                    <a:bodyPr/>
                    <a:lstStyle/>
                    <a:p>
                      <a:pPr marL="38100" marR="38100" algn="ct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Independent Samples Test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665">
                <a:tc rowSpan="3" gridSpan="2"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algn="ct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Levene's Test for Equality of Variances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38100" marR="38100" algn="ct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t-test for Equality of Means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488"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Sig.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Sig. (2-tailed)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 Difference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Std. Error Difference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0" marR="38100" algn="ct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95% Confidence Interval of the Difference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5815"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Upper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8140">
                <a:tc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GradePersonal_DivBy6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Equal variances assumed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2.476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.118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2.222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.028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5.82080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2.61953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.63054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11.01107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38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(2)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>
              <a:cs typeface="+mj-cs"/>
            </a:endParaRPr>
          </a:p>
          <a:p>
            <a:pPr algn="l" rtl="0"/>
            <a:endParaRPr lang="en-US" dirty="0"/>
          </a:p>
          <a:p>
            <a:pPr algn="l" rtl="0"/>
            <a:r>
              <a:rPr lang="en-US" dirty="0"/>
              <a:t>Research Tools</a:t>
            </a:r>
          </a:p>
          <a:p>
            <a:pPr algn="l" rtl="0"/>
            <a:r>
              <a:rPr lang="en-US" dirty="0"/>
              <a:t>Results &amp; Discussion</a:t>
            </a:r>
          </a:p>
          <a:p>
            <a:pPr algn="l" rtl="0"/>
            <a:r>
              <a:rPr lang="en-US" dirty="0"/>
              <a:t>Summary &amp; Future Work</a:t>
            </a:r>
          </a:p>
          <a:p>
            <a:pPr algn="l" rtl="0"/>
            <a:r>
              <a:rPr lang="en-US" dirty="0"/>
              <a:t>Resources</a:t>
            </a:r>
          </a:p>
          <a:p>
            <a:pPr algn="l" rtl="0"/>
            <a:r>
              <a:rPr lang="en-US" dirty="0"/>
              <a:t>Questions</a:t>
            </a:r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4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67097" y="195310"/>
            <a:ext cx="8548687" cy="2593190"/>
          </a:xfrm>
        </p:spPr>
        <p:txBody>
          <a:bodyPr/>
          <a:lstStyle/>
          <a:p>
            <a:r>
              <a:rPr lang="en-US" dirty="0"/>
              <a:t>Results (3)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solidFill>
                  <a:srgbClr val="00B050"/>
                </a:solidFill>
              </a:rPr>
              <a:t>Alone VS Groups -&gt; Exam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Results</a:t>
            </a:r>
            <a:endParaRPr lang="he-IL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28678"/>
              </p:ext>
            </p:extLst>
          </p:nvPr>
        </p:nvGraphicFramePr>
        <p:xfrm>
          <a:off x="1319134" y="2623277"/>
          <a:ext cx="3067633" cy="1271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299">
                <a:tc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Alone Or Group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60">
                <a:tc rowSpan="2"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Theoretical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.Alone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30.4167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6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Group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43.1012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760">
                <a:tc rowSpan="2"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Practical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Alone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33.9948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76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l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Group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 rtl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36.2639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84956"/>
              </p:ext>
            </p:extLst>
          </p:nvPr>
        </p:nvGraphicFramePr>
        <p:xfrm>
          <a:off x="4071001" y="4549730"/>
          <a:ext cx="6407150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Document" r:id="rId3" imgW="5399374" imgH="1545421" progId="Word.Document.12">
                  <p:embed/>
                </p:oleObj>
              </mc:Choice>
              <mc:Fallback>
                <p:oleObj name="Document" r:id="rId3" imgW="5399374" imgH="1545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1001" y="4549730"/>
                        <a:ext cx="6407150" cy="183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216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88120" y="125501"/>
            <a:ext cx="11584715" cy="2593190"/>
          </a:xfrm>
        </p:spPr>
        <p:txBody>
          <a:bodyPr/>
          <a:lstStyle/>
          <a:p>
            <a:r>
              <a:rPr lang="en-US" dirty="0"/>
              <a:t>Results (4)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solidFill>
                  <a:srgbClr val="00B050"/>
                </a:solidFill>
              </a:rPr>
              <a:t>Alone VS Groups – correlations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711468" y="3622789"/>
            <a:ext cx="878423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Significant, Between </a:t>
            </a:r>
            <a:r>
              <a:rPr lang="en-US" sz="2200" b="1" dirty="0"/>
              <a:t>Studying Way (Alone\Group)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B050"/>
                </a:solidFill>
              </a:rPr>
              <a:t>Exam Results </a:t>
            </a:r>
            <a:r>
              <a:rPr lang="en-US" sz="2200" dirty="0"/>
              <a:t>(Positive coefficient)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8918" y="5471410"/>
            <a:ext cx="40023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Studying Way:</a:t>
            </a:r>
          </a:p>
          <a:p>
            <a:pPr algn="l" rtl="0"/>
            <a:r>
              <a:rPr lang="en-US" dirty="0"/>
              <a:t>Alone = 0</a:t>
            </a:r>
          </a:p>
          <a:p>
            <a:pPr algn="l" rtl="0"/>
            <a:r>
              <a:rPr lang="en-US" dirty="0"/>
              <a:t>Group = 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954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06137" y="149590"/>
            <a:ext cx="8548687" cy="2593190"/>
          </a:xfrm>
        </p:spPr>
        <p:txBody>
          <a:bodyPr/>
          <a:lstStyle/>
          <a:p>
            <a:r>
              <a:rPr lang="en-US" dirty="0"/>
              <a:t>Results (5)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solidFill>
                  <a:srgbClr val="00B050"/>
                </a:solidFill>
              </a:rPr>
              <a:t>Alone VS Groups -&gt; Regrets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3" y="2019395"/>
            <a:ext cx="4537063" cy="2671056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69" y="3550635"/>
            <a:ext cx="4584179" cy="269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46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75050" y="164713"/>
            <a:ext cx="11584715" cy="2593190"/>
          </a:xfrm>
        </p:spPr>
        <p:txBody>
          <a:bodyPr/>
          <a:lstStyle/>
          <a:p>
            <a:r>
              <a:rPr lang="en-US" dirty="0"/>
              <a:t>Results (6)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solidFill>
                  <a:srgbClr val="00B050"/>
                </a:solidFill>
              </a:rPr>
              <a:t>Groups – Test Type, Group Size, Knowledge Level</a:t>
            </a:r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80" y="3025234"/>
            <a:ext cx="7634287" cy="1939734"/>
          </a:xfrm>
          <a:prstGeom prst="rect">
            <a:avLst/>
          </a:prstGeom>
        </p:spPr>
      </p:pic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61799"/>
              </p:ext>
            </p:extLst>
          </p:nvPr>
        </p:nvGraphicFramePr>
        <p:xfrm>
          <a:off x="311229" y="4781446"/>
          <a:ext cx="6959000" cy="1770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" name="Document" r:id="rId5" imgW="5273046" imgH="1341696" progId="Word.Document.12">
                  <p:embed/>
                </p:oleObj>
              </mc:Choice>
              <mc:Fallback>
                <p:oleObj name="Document" r:id="rId5" imgW="5273046" imgH="13416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229" y="4781446"/>
                        <a:ext cx="6959000" cy="1770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תמונה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9417" y="2696306"/>
            <a:ext cx="5880813" cy="1975885"/>
          </a:xfrm>
          <a:prstGeom prst="rect">
            <a:avLst/>
          </a:prstGeom>
        </p:spPr>
      </p:pic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961742"/>
              </p:ext>
            </p:extLst>
          </p:nvPr>
        </p:nvGraphicFramePr>
        <p:xfrm>
          <a:off x="4479417" y="4610594"/>
          <a:ext cx="6820353" cy="229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" name="Document" r:id="rId8" imgW="5273046" imgH="1774385" progId="Word.Document.12">
                  <p:embed/>
                </p:oleObj>
              </mc:Choice>
              <mc:Fallback>
                <p:oleObj name="Document" r:id="rId8" imgW="5273046" imgH="1774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9417" y="4610594"/>
                        <a:ext cx="6820353" cy="2295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תמונה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4719" y="2765299"/>
            <a:ext cx="5930308" cy="1978831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3112" y="4737619"/>
            <a:ext cx="5801281" cy="19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28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42275" y="112789"/>
            <a:ext cx="11584715" cy="2593190"/>
          </a:xfrm>
        </p:spPr>
        <p:txBody>
          <a:bodyPr/>
          <a:lstStyle/>
          <a:p>
            <a:r>
              <a:rPr lang="en-US" dirty="0"/>
              <a:t>Results (7)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solidFill>
                  <a:srgbClr val="00B050"/>
                </a:solidFill>
              </a:rPr>
              <a:t>Groups – Knowledge Gaps, Relationships</a:t>
            </a:r>
            <a:endParaRPr lang="he-IL" dirty="0"/>
          </a:p>
        </p:txBody>
      </p:sp>
      <p:graphicFrame>
        <p:nvGraphicFramePr>
          <p:cNvPr id="3" name="אובייקט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01202"/>
              </p:ext>
            </p:extLst>
          </p:nvPr>
        </p:nvGraphicFramePr>
        <p:xfrm>
          <a:off x="1045746" y="2742781"/>
          <a:ext cx="6434346" cy="2165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" name="Document" r:id="rId3" imgW="5273046" imgH="1774385" progId="Word.Document.12">
                  <p:embed/>
                </p:oleObj>
              </mc:Choice>
              <mc:Fallback>
                <p:oleObj name="Document" r:id="rId3" imgW="5273046" imgH="1774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5746" y="2742781"/>
                        <a:ext cx="6434346" cy="2165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תמונה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913" y="4773946"/>
            <a:ext cx="6202760" cy="2084054"/>
          </a:xfrm>
          <a:prstGeom prst="rect">
            <a:avLst/>
          </a:prstGeom>
        </p:spPr>
      </p:pic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396066"/>
              </p:ext>
            </p:extLst>
          </p:nvPr>
        </p:nvGraphicFramePr>
        <p:xfrm>
          <a:off x="6376771" y="2627244"/>
          <a:ext cx="6721964" cy="226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" name="Document" r:id="rId6" imgW="5273046" imgH="1774385" progId="Word.Document.12">
                  <p:embed/>
                </p:oleObj>
              </mc:Choice>
              <mc:Fallback>
                <p:oleObj name="Document" r:id="rId6" imgW="5273046" imgH="1774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76771" y="2627244"/>
                        <a:ext cx="6721964" cy="226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תמונה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5497" y="4700342"/>
            <a:ext cx="6640894" cy="223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44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47859" y="149590"/>
            <a:ext cx="11584715" cy="2593190"/>
          </a:xfrm>
        </p:spPr>
        <p:txBody>
          <a:bodyPr/>
          <a:lstStyle/>
          <a:p>
            <a:r>
              <a:rPr lang="en-US" dirty="0"/>
              <a:t>Results (8)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solidFill>
                  <a:srgbClr val="00B050"/>
                </a:solidFill>
              </a:rPr>
              <a:t>Groups – Effectiveness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2809124" y="2742780"/>
            <a:ext cx="8784236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b="1" dirty="0"/>
              <a:t>Linear Regression Equation:</a:t>
            </a:r>
          </a:p>
          <a:p>
            <a:pPr algn="l" rtl="0"/>
            <a:endParaRPr lang="en-US" sz="2200" dirty="0"/>
          </a:p>
          <a:p>
            <a:pPr algn="l" rtl="0"/>
            <a:r>
              <a:rPr lang="en-US" sz="2200" b="1" dirty="0">
                <a:solidFill>
                  <a:srgbClr val="00B050"/>
                </a:solidFill>
              </a:rPr>
              <a:t>Effectiveness </a:t>
            </a:r>
            <a:r>
              <a:rPr lang="en-US" sz="2200" dirty="0"/>
              <a:t>= 3.339 - 0.157*Gaps + 0.065*Relative Knowledge + 0.049*Relationships + 0.085*Group Size – 0.135*Test Type </a:t>
            </a:r>
            <a:endParaRPr lang="he-IL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648918" y="5471410"/>
            <a:ext cx="40023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Test Type:</a:t>
            </a:r>
          </a:p>
          <a:p>
            <a:pPr algn="l" rtl="0"/>
            <a:r>
              <a:rPr lang="en-US" dirty="0"/>
              <a:t>Theoretical = 0</a:t>
            </a:r>
          </a:p>
          <a:p>
            <a:pPr algn="l" rtl="0"/>
            <a:r>
              <a:rPr lang="en-US" dirty="0"/>
              <a:t>Practical = 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2877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66085" y="0"/>
            <a:ext cx="11584715" cy="2593190"/>
          </a:xfrm>
        </p:spPr>
        <p:txBody>
          <a:bodyPr/>
          <a:lstStyle/>
          <a:p>
            <a:r>
              <a:rPr lang="en-US" dirty="0"/>
              <a:t>Results (9)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solidFill>
                  <a:srgbClr val="00B050"/>
                </a:solidFill>
              </a:rPr>
              <a:t>Groups – Exam Results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00" y="2742780"/>
            <a:ext cx="7187237" cy="41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05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88144" y="59802"/>
            <a:ext cx="11584715" cy="2593190"/>
          </a:xfrm>
        </p:spPr>
        <p:txBody>
          <a:bodyPr/>
          <a:lstStyle/>
          <a:p>
            <a:r>
              <a:rPr lang="en-US" dirty="0"/>
              <a:t>Results (10)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solidFill>
                  <a:srgbClr val="00B050"/>
                </a:solidFill>
              </a:rPr>
              <a:t>Groups – Exam Results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2458387" y="3358136"/>
            <a:ext cx="8784236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b="1" dirty="0"/>
              <a:t>Linear Regression Equation:</a:t>
            </a:r>
          </a:p>
          <a:p>
            <a:pPr algn="l" rtl="0"/>
            <a:endParaRPr lang="en-US" sz="2200" dirty="0"/>
          </a:p>
          <a:p>
            <a:pPr algn="l" rtl="0"/>
            <a:r>
              <a:rPr lang="en-US" sz="2200" b="1" dirty="0">
                <a:solidFill>
                  <a:srgbClr val="00B050"/>
                </a:solidFill>
              </a:rPr>
              <a:t>EXAM RESULT </a:t>
            </a:r>
            <a:r>
              <a:rPr lang="en-US" sz="2200" dirty="0"/>
              <a:t>= 55.979 - 2.532*Gaps + 2.189*Relative Knowledge - 1.396*Relationships - 2.244*Group Size – 7.109*Test Type </a:t>
            </a:r>
            <a:endParaRPr lang="he-IL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064302" y="5440590"/>
            <a:ext cx="40023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Test Type:</a:t>
            </a:r>
          </a:p>
          <a:p>
            <a:pPr algn="l" rtl="0"/>
            <a:r>
              <a:rPr lang="en-US" dirty="0"/>
              <a:t>Theoretical = 0</a:t>
            </a:r>
          </a:p>
          <a:p>
            <a:pPr algn="l" rtl="0"/>
            <a:r>
              <a:rPr lang="en-US" dirty="0"/>
              <a:t>Practical = 1</a:t>
            </a:r>
            <a:endParaRPr lang="he-IL" dirty="0"/>
          </a:p>
        </p:txBody>
      </p:sp>
      <p:graphicFrame>
        <p:nvGraphicFramePr>
          <p:cNvPr id="3" name="אובייקט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144998"/>
              </p:ext>
            </p:extLst>
          </p:nvPr>
        </p:nvGraphicFramePr>
        <p:xfrm>
          <a:off x="2458387" y="1893122"/>
          <a:ext cx="5918618" cy="15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Document" r:id="rId3" imgW="5273046" imgH="1354677" progId="Word.Document.12">
                  <p:embed/>
                </p:oleObj>
              </mc:Choice>
              <mc:Fallback>
                <p:oleObj name="Document" r:id="rId3" imgW="5273046" imgH="1354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8387" y="1893122"/>
                        <a:ext cx="5918618" cy="1519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3919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2331" y="16382"/>
            <a:ext cx="11584715" cy="2593190"/>
          </a:xfrm>
        </p:spPr>
        <p:txBody>
          <a:bodyPr/>
          <a:lstStyle/>
          <a:p>
            <a:r>
              <a:rPr lang="en-US" dirty="0"/>
              <a:t>Results (11)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solidFill>
                  <a:srgbClr val="00B050"/>
                </a:solidFill>
              </a:rPr>
              <a:t>Groups – Correlations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648918" y="2742780"/>
            <a:ext cx="8784236" cy="24622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Between </a:t>
            </a:r>
            <a:r>
              <a:rPr lang="en-US" sz="2200" b="1" dirty="0"/>
              <a:t>Knowledge Gaps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B050"/>
                </a:solidFill>
              </a:rPr>
              <a:t>Effectiveness </a:t>
            </a:r>
            <a:r>
              <a:rPr lang="en-US" sz="2200" dirty="0"/>
              <a:t>(Negative coefficient)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Between </a:t>
            </a:r>
            <a:r>
              <a:rPr lang="en-US" sz="2200" b="1" dirty="0"/>
              <a:t>Relationships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B050"/>
                </a:solidFill>
              </a:rPr>
              <a:t>Effectiveness</a:t>
            </a:r>
            <a:r>
              <a:rPr lang="en-US" sz="2200" b="1" dirty="0"/>
              <a:t> </a:t>
            </a:r>
            <a:r>
              <a:rPr lang="en-US" sz="2200" dirty="0"/>
              <a:t>(Positive coefficient), </a:t>
            </a:r>
            <a:r>
              <a:rPr lang="en-US" sz="2200" b="1" dirty="0">
                <a:solidFill>
                  <a:srgbClr val="00B050"/>
                </a:solidFill>
              </a:rPr>
              <a:t>Exam Results </a:t>
            </a:r>
            <a:r>
              <a:rPr lang="en-US" sz="2200" dirty="0"/>
              <a:t>(Negative coefficient)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Between </a:t>
            </a:r>
            <a:r>
              <a:rPr lang="en-US" sz="2200" b="1" dirty="0"/>
              <a:t>Test Type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B050"/>
                </a:solidFill>
              </a:rPr>
              <a:t>Exam Results </a:t>
            </a:r>
            <a:r>
              <a:rPr lang="en-US" sz="2200" dirty="0"/>
              <a:t>(Negative coefficient)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b="1" dirty="0"/>
              <a:t>No</a:t>
            </a:r>
            <a:r>
              <a:rPr lang="en-US" sz="2200" dirty="0"/>
              <a:t> significant correlation between </a:t>
            </a:r>
            <a:r>
              <a:rPr lang="en-US" sz="2200" b="1" dirty="0">
                <a:solidFill>
                  <a:srgbClr val="00B050"/>
                </a:solidFill>
              </a:rPr>
              <a:t>Effectiveness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B050"/>
                </a:solidFill>
              </a:rPr>
              <a:t>Exam Results </a:t>
            </a:r>
            <a:endParaRPr lang="he-IL" sz="2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8918" y="5471410"/>
            <a:ext cx="40023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Test Type:</a:t>
            </a:r>
          </a:p>
          <a:p>
            <a:pPr algn="l" rtl="0"/>
            <a:r>
              <a:rPr lang="en-US" dirty="0"/>
              <a:t>Theoretical = 0</a:t>
            </a:r>
          </a:p>
          <a:p>
            <a:pPr algn="l" rtl="0"/>
            <a:r>
              <a:rPr lang="en-US" dirty="0"/>
              <a:t>Practical = 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0774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95697" y="0"/>
            <a:ext cx="8548687" cy="2593190"/>
          </a:xfrm>
        </p:spPr>
        <p:txBody>
          <a:bodyPr/>
          <a:lstStyle/>
          <a:p>
            <a:r>
              <a:rPr lang="en-US" dirty="0"/>
              <a:t>Results (12)</a:t>
            </a:r>
            <a:r>
              <a:rPr lang="he-IL" dirty="0"/>
              <a:t/>
            </a:r>
            <a:br>
              <a:rPr lang="he-IL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solidFill>
                  <a:srgbClr val="00B050"/>
                </a:solidFill>
              </a:rPr>
              <a:t>Social Effects &amp; Main Parameters</a:t>
            </a:r>
            <a:endParaRPr lang="he-IL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תרשים 2"/>
          <p:cNvGraphicFramePr/>
          <p:nvPr>
            <p:extLst>
              <p:ext uri="{D42A27DB-BD31-4B8C-83A1-F6EECF244321}">
                <p14:modId xmlns:p14="http://schemas.microsoft.com/office/powerpoint/2010/main" val="2702939563"/>
              </p:ext>
            </p:extLst>
          </p:nvPr>
        </p:nvGraphicFramePr>
        <p:xfrm>
          <a:off x="-884159" y="2223666"/>
          <a:ext cx="6359712" cy="3925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תרשים 3"/>
          <p:cNvGraphicFramePr/>
          <p:nvPr>
            <p:extLst>
              <p:ext uri="{D42A27DB-BD31-4B8C-83A1-F6EECF244321}">
                <p14:modId xmlns:p14="http://schemas.microsoft.com/office/powerpoint/2010/main" val="3424082491"/>
              </p:ext>
            </p:extLst>
          </p:nvPr>
        </p:nvGraphicFramePr>
        <p:xfrm>
          <a:off x="6336956" y="3072563"/>
          <a:ext cx="5274310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878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&amp; Motivation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  <a:p>
            <a:pPr algn="l" rtl="0"/>
            <a:r>
              <a:rPr lang="en-US" dirty="0">
                <a:cs typeface="+mj-cs"/>
              </a:rPr>
              <a:t>As students, studying for tests is an integral part of our lives</a:t>
            </a:r>
          </a:p>
          <a:p>
            <a:pPr algn="l" rtl="0"/>
            <a:r>
              <a:rPr lang="en-US" dirty="0">
                <a:cs typeface="+mj-cs"/>
              </a:rPr>
              <a:t>On a daily basis, we experience many different studying methods – both</a:t>
            </a:r>
          </a:p>
          <a:p>
            <a:pPr marL="0" indent="0" algn="l" rtl="0">
              <a:buNone/>
            </a:pPr>
            <a:r>
              <a:rPr lang="en-US" dirty="0">
                <a:cs typeface="+mj-cs"/>
              </a:rPr>
              <a:t>   alone and in groups with varied characteristics</a:t>
            </a:r>
          </a:p>
          <a:p>
            <a:pPr algn="l" rtl="0"/>
            <a:r>
              <a:rPr lang="en-US" dirty="0">
                <a:cs typeface="+mj-cs"/>
              </a:rPr>
              <a:t>Sometimes choosing how to study is up to us and sometimes not</a:t>
            </a:r>
          </a:p>
          <a:p>
            <a:pPr algn="l" rtl="0"/>
            <a:r>
              <a:rPr lang="en-US" dirty="0">
                <a:cs typeface="+mj-cs"/>
              </a:rPr>
              <a:t>We’d like to recognize patterns for characterizing </a:t>
            </a:r>
            <a:r>
              <a:rPr lang="en-US" sz="2800" b="1" dirty="0">
                <a:cs typeface="+mj-cs"/>
              </a:rPr>
              <a:t>WHEN</a:t>
            </a:r>
            <a:r>
              <a:rPr lang="en-US" sz="2400" dirty="0">
                <a:cs typeface="+mj-cs"/>
              </a:rPr>
              <a:t> </a:t>
            </a:r>
            <a:r>
              <a:rPr lang="en-US" dirty="0">
                <a:cs typeface="+mj-cs"/>
              </a:rPr>
              <a:t>and </a:t>
            </a:r>
            <a:r>
              <a:rPr lang="en-US" sz="2800" b="1" dirty="0">
                <a:cs typeface="+mj-cs"/>
              </a:rPr>
              <a:t>HOW</a:t>
            </a:r>
            <a:endParaRPr lang="en-US" dirty="0">
              <a:cs typeface="+mj-cs"/>
            </a:endParaRPr>
          </a:p>
          <a:p>
            <a:pPr marL="0" indent="0" algn="l" rtl="0">
              <a:buNone/>
            </a:pPr>
            <a:r>
              <a:rPr lang="en-US" dirty="0">
                <a:cs typeface="+mj-cs"/>
              </a:rPr>
              <a:t>   studying in groups will be effective  </a:t>
            </a:r>
            <a:endParaRPr lang="he-IL" dirty="0">
              <a:cs typeface="+mj-cs"/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60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0625" y="149590"/>
            <a:ext cx="8548687" cy="2593190"/>
          </a:xfrm>
        </p:spPr>
        <p:txBody>
          <a:bodyPr/>
          <a:lstStyle/>
          <a:p>
            <a:r>
              <a:rPr lang="en-US" dirty="0"/>
              <a:t>Discussion (1)</a:t>
            </a:r>
            <a:br>
              <a:rPr lang="en-US" dirty="0"/>
            </a:br>
            <a:r>
              <a:rPr lang="en-US" sz="2800" dirty="0">
                <a:solidFill>
                  <a:srgbClr val="00B050"/>
                </a:solidFill>
              </a:rPr>
              <a:t/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b="1" dirty="0">
                <a:solidFill>
                  <a:srgbClr val="00B050"/>
                </a:solidFill>
              </a:rPr>
              <a:t>General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2130625" y="2742780"/>
            <a:ext cx="10178321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As assumed, there’s no significant correlation between exams results and studying effectiveness – They act differently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No groups recorded with five or more members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No groups recorded with very large initial knowledge gaps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No groups recorded with no relationships between group members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1558288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13679" y="149590"/>
            <a:ext cx="8548687" cy="2593190"/>
          </a:xfrm>
        </p:spPr>
        <p:txBody>
          <a:bodyPr/>
          <a:lstStyle/>
          <a:p>
            <a:r>
              <a:rPr lang="en-US" dirty="0"/>
              <a:t>Discussion (2)</a:t>
            </a:r>
            <a:br>
              <a:rPr lang="en-US" dirty="0"/>
            </a:br>
            <a:r>
              <a:rPr lang="en-US" sz="2800" dirty="0">
                <a:solidFill>
                  <a:srgbClr val="00B050"/>
                </a:solidFill>
              </a:rPr>
              <a:t/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b="1" dirty="0">
                <a:solidFill>
                  <a:srgbClr val="00B050"/>
                </a:solidFill>
              </a:rPr>
              <a:t>Regrets &amp; Social Effects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2013679" y="2742780"/>
            <a:ext cx="10178321" cy="24622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No significant difference between studying in groups and alone as to regrets on the study way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Studying in Groups has improved the relationships in more than 40% of cases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However, as we assumed, it might also be harmful in that aspect 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3704938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8057" y="149590"/>
            <a:ext cx="8548687" cy="2593190"/>
          </a:xfrm>
        </p:spPr>
        <p:txBody>
          <a:bodyPr/>
          <a:lstStyle/>
          <a:p>
            <a:r>
              <a:rPr lang="en-US" dirty="0"/>
              <a:t>Discussion (3)</a:t>
            </a:r>
            <a:br>
              <a:rPr lang="en-US" dirty="0"/>
            </a:br>
            <a:r>
              <a:rPr lang="en-US" sz="2800" dirty="0">
                <a:solidFill>
                  <a:srgbClr val="00B050"/>
                </a:solidFill>
              </a:rPr>
              <a:t/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b="1" dirty="0">
                <a:solidFill>
                  <a:srgbClr val="00B050"/>
                </a:solidFill>
              </a:rPr>
              <a:t>Alone VS Groups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2013679" y="2742780"/>
            <a:ext cx="10178321" cy="38164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Significant difference between approaches as to </a:t>
            </a:r>
            <a:r>
              <a:rPr lang="en-US" sz="2200" b="1" dirty="0">
                <a:solidFill>
                  <a:srgbClr val="00B050"/>
                </a:solidFill>
              </a:rPr>
              <a:t>Exam Results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he-IL" sz="2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Studying in </a:t>
            </a:r>
            <a:r>
              <a:rPr lang="en-US" sz="2200" b="1" dirty="0"/>
              <a:t>groups</a:t>
            </a:r>
            <a:r>
              <a:rPr lang="en-US" sz="2200" dirty="0"/>
              <a:t> resulted in </a:t>
            </a:r>
            <a:r>
              <a:rPr lang="en-US" sz="2200" b="1" dirty="0"/>
              <a:t>Better Results</a:t>
            </a:r>
            <a:r>
              <a:rPr lang="en-US" sz="2200" dirty="0"/>
              <a:t>, Mostly in Theoretical exams in contrary to Klein's research.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Significant interaction between studying way and Test Type as to </a:t>
            </a:r>
            <a:r>
              <a:rPr lang="en-US" sz="2200" b="1" dirty="0">
                <a:solidFill>
                  <a:srgbClr val="00B050"/>
                </a:solidFill>
              </a:rPr>
              <a:t>Effectiveness</a:t>
            </a:r>
            <a:r>
              <a:rPr lang="en-US" sz="2200" dirty="0"/>
              <a:t> –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Studying </a:t>
            </a:r>
            <a:r>
              <a:rPr lang="en-US" sz="2200" b="1" dirty="0"/>
              <a:t>Alone</a:t>
            </a:r>
            <a:r>
              <a:rPr lang="en-US" sz="2200" dirty="0"/>
              <a:t> is better for</a:t>
            </a:r>
            <a:r>
              <a:rPr lang="en-US" sz="2200" b="1" dirty="0"/>
              <a:t> practical </a:t>
            </a:r>
            <a:r>
              <a:rPr lang="en-US" sz="2200" dirty="0"/>
              <a:t>exams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Studying in </a:t>
            </a:r>
            <a:r>
              <a:rPr lang="en-US" sz="2200" b="1" dirty="0"/>
              <a:t>groups</a:t>
            </a:r>
            <a:r>
              <a:rPr lang="en-US" sz="2200" dirty="0"/>
              <a:t> is generally better for </a:t>
            </a:r>
            <a:r>
              <a:rPr lang="en-US" sz="2200" b="1" dirty="0"/>
              <a:t>theoretical</a:t>
            </a:r>
            <a:r>
              <a:rPr lang="en-US" sz="2200" dirty="0"/>
              <a:t> exams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3039196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02911" y="149590"/>
            <a:ext cx="8548687" cy="2593190"/>
          </a:xfrm>
        </p:spPr>
        <p:txBody>
          <a:bodyPr/>
          <a:lstStyle/>
          <a:p>
            <a:r>
              <a:rPr lang="en-US" dirty="0"/>
              <a:t>Discussion (4)</a:t>
            </a:r>
            <a:br>
              <a:rPr lang="en-US" dirty="0"/>
            </a:br>
            <a:r>
              <a:rPr lang="en-US" sz="2800" dirty="0">
                <a:solidFill>
                  <a:srgbClr val="00B050"/>
                </a:solidFill>
              </a:rPr>
              <a:t/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b="1" dirty="0">
                <a:solidFill>
                  <a:srgbClr val="00B050"/>
                </a:solidFill>
              </a:rPr>
              <a:t>Groups – Exam Results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2202911" y="2742780"/>
            <a:ext cx="10178321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Significant </a:t>
            </a:r>
            <a:r>
              <a:rPr lang="en-US" sz="2200" b="1" dirty="0"/>
              <a:t>Linear regression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00B050"/>
                </a:solidFill>
              </a:rPr>
              <a:t>Exam Results </a:t>
            </a:r>
            <a:r>
              <a:rPr lang="en-US" sz="2200" dirty="0"/>
              <a:t>as:</a:t>
            </a:r>
            <a:endParaRPr lang="en-US" sz="2200" b="1" dirty="0">
              <a:solidFill>
                <a:srgbClr val="00B050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b="1" dirty="0"/>
              <a:t>Theoretical </a:t>
            </a:r>
            <a:r>
              <a:rPr lang="en-US" sz="2200" dirty="0"/>
              <a:t>Exams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b="1" dirty="0"/>
              <a:t>Smaller</a:t>
            </a:r>
            <a:r>
              <a:rPr lang="en-US" sz="2200" dirty="0"/>
              <a:t> Group Size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b="1" dirty="0"/>
              <a:t>Higher</a:t>
            </a:r>
            <a:r>
              <a:rPr lang="en-US" sz="2200" dirty="0"/>
              <a:t> Level of Initial Relative Knowledge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b="1" dirty="0"/>
              <a:t>Smaller </a:t>
            </a:r>
            <a:r>
              <a:rPr lang="en-US" sz="2200" dirty="0"/>
              <a:t>Knowledge Gaps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All resulted in </a:t>
            </a:r>
            <a:r>
              <a:rPr lang="en-US" sz="2200" b="1" dirty="0"/>
              <a:t>Better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Exam Results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However, Close relationships resulted in </a:t>
            </a:r>
            <a:r>
              <a:rPr lang="en-US" sz="2200" b="1" dirty="0"/>
              <a:t>Worse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Exam Results</a:t>
            </a:r>
            <a:endParaRPr lang="he-IL" sz="2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00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67097" y="149590"/>
            <a:ext cx="8548687" cy="2593190"/>
          </a:xfrm>
        </p:spPr>
        <p:txBody>
          <a:bodyPr/>
          <a:lstStyle/>
          <a:p>
            <a:r>
              <a:rPr lang="en-US" dirty="0"/>
              <a:t>Discussion (5)</a:t>
            </a:r>
            <a:br>
              <a:rPr lang="en-US" dirty="0"/>
            </a:br>
            <a:r>
              <a:rPr lang="en-US" sz="2800" dirty="0">
                <a:solidFill>
                  <a:srgbClr val="00B050"/>
                </a:solidFill>
              </a:rPr>
              <a:t/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b="1" dirty="0">
                <a:solidFill>
                  <a:srgbClr val="00B050"/>
                </a:solidFill>
              </a:rPr>
              <a:t>Groups – Effectiveness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2210808" y="2742780"/>
            <a:ext cx="10178321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Not very much clear outcomes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b="1" dirty="0"/>
              <a:t>Smaller</a:t>
            </a:r>
            <a:r>
              <a:rPr lang="en-US" sz="2200" dirty="0"/>
              <a:t> Knowledge Gaps and </a:t>
            </a:r>
            <a:r>
              <a:rPr lang="en-US" sz="2200" b="1" dirty="0"/>
              <a:t>Theoretical</a:t>
            </a:r>
            <a:r>
              <a:rPr lang="en-US" sz="2200" dirty="0"/>
              <a:t> Tests results in </a:t>
            </a:r>
            <a:r>
              <a:rPr lang="en-US" sz="2200" b="1" dirty="0"/>
              <a:t>Higher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Effectiveness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b="1" dirty="0"/>
              <a:t>Linear regression </a:t>
            </a:r>
            <a:r>
              <a:rPr lang="en-US" sz="2200" dirty="0"/>
              <a:t>shows that generally also: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b="1" u="sng" dirty="0"/>
              <a:t>Medium</a:t>
            </a:r>
            <a:r>
              <a:rPr lang="en-US" sz="2200" dirty="0"/>
              <a:t> Groups of 3-4 Members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b="1" dirty="0"/>
              <a:t>Higher</a:t>
            </a:r>
            <a:r>
              <a:rPr lang="en-US" sz="2200" dirty="0"/>
              <a:t> Level of Initial Relative Knowledge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b="1" u="sng" dirty="0"/>
              <a:t>Better</a:t>
            </a:r>
            <a:r>
              <a:rPr lang="en-US" sz="2200" b="1" dirty="0"/>
              <a:t> </a:t>
            </a:r>
            <a:r>
              <a:rPr lang="en-US" sz="2200" dirty="0"/>
              <a:t>Relationships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Tends to result in </a:t>
            </a:r>
            <a:r>
              <a:rPr lang="en-US" sz="2200" b="1" dirty="0"/>
              <a:t>Higher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Effectiveness</a:t>
            </a:r>
          </a:p>
        </p:txBody>
      </p:sp>
    </p:spTree>
    <p:extLst>
      <p:ext uri="{BB962C8B-B14F-4D97-AF65-F5344CB8AC3E}">
        <p14:creationId xmlns:p14="http://schemas.microsoft.com/office/powerpoint/2010/main" val="3116219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2151" y="149590"/>
            <a:ext cx="8548687" cy="2593190"/>
          </a:xfrm>
        </p:spPr>
        <p:txBody>
          <a:bodyPr/>
          <a:lstStyle/>
          <a:p>
            <a:r>
              <a:rPr lang="en-US" dirty="0"/>
              <a:t>Discussion (6)</a:t>
            </a:r>
            <a:br>
              <a:rPr lang="en-US" dirty="0"/>
            </a:br>
            <a:r>
              <a:rPr lang="en-US" sz="2800" dirty="0">
                <a:solidFill>
                  <a:srgbClr val="00B050"/>
                </a:solidFill>
              </a:rPr>
              <a:t/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b="1" dirty="0">
                <a:solidFill>
                  <a:srgbClr val="00B050"/>
                </a:solidFill>
              </a:rPr>
              <a:t>Exam Results – Effectiveness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2132151" y="2742780"/>
            <a:ext cx="10178321" cy="38164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b="1" dirty="0"/>
              <a:t>Smaller Groups </a:t>
            </a:r>
            <a:r>
              <a:rPr lang="en-US" sz="2200" dirty="0"/>
              <a:t>appears to result in </a:t>
            </a:r>
            <a:r>
              <a:rPr lang="en-US" sz="2200" b="1" dirty="0"/>
              <a:t>Better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Exam Results </a:t>
            </a:r>
            <a:r>
              <a:rPr lang="en-US" sz="2200" dirty="0"/>
              <a:t>, but </a:t>
            </a:r>
            <a:r>
              <a:rPr lang="en-US" sz="2200" b="1" dirty="0"/>
              <a:t>Lower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Effectiveness, </a:t>
            </a:r>
            <a:r>
              <a:rPr lang="en-US" sz="2200" dirty="0"/>
              <a:t>comparing to </a:t>
            </a:r>
            <a:r>
              <a:rPr lang="en-US" sz="2200" b="1" dirty="0"/>
              <a:t>medium sized groups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b="1" dirty="0"/>
              <a:t>Better relationships </a:t>
            </a:r>
            <a:r>
              <a:rPr lang="en-US" sz="2200" dirty="0"/>
              <a:t>increases </a:t>
            </a:r>
            <a:r>
              <a:rPr lang="en-US" sz="2200" b="1" dirty="0">
                <a:solidFill>
                  <a:srgbClr val="00B050"/>
                </a:solidFill>
              </a:rPr>
              <a:t>Effectiveness</a:t>
            </a:r>
            <a:r>
              <a:rPr lang="en-US" sz="2200" dirty="0"/>
              <a:t>, as assumed, but it’s interesting to see it actually </a:t>
            </a:r>
            <a:r>
              <a:rPr lang="en-US" sz="2200" b="1" dirty="0"/>
              <a:t>Lowers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Exam Results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b="1" dirty="0"/>
              <a:t>Groups of 5 or more </a:t>
            </a:r>
            <a:r>
              <a:rPr lang="en-US" sz="2200" dirty="0"/>
              <a:t>members appears to </a:t>
            </a:r>
            <a:r>
              <a:rPr lang="en-US" sz="2200" b="1" dirty="0"/>
              <a:t>Lower </a:t>
            </a:r>
            <a:r>
              <a:rPr lang="en-US" sz="2200" dirty="0"/>
              <a:t>both </a:t>
            </a:r>
            <a:r>
              <a:rPr lang="en-US" sz="2200" b="1" dirty="0">
                <a:solidFill>
                  <a:srgbClr val="00B050"/>
                </a:solidFill>
              </a:rPr>
              <a:t>Effectiveness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B050"/>
                </a:solidFill>
              </a:rPr>
              <a:t>Exam Results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B050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b="1" dirty="0"/>
              <a:t>Higher Relative Knowledge,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b="1" dirty="0"/>
              <a:t>Smaller Gaps</a:t>
            </a:r>
            <a:r>
              <a:rPr lang="en-US" sz="2200" dirty="0"/>
              <a:t> and </a:t>
            </a:r>
            <a:r>
              <a:rPr lang="en-US" sz="2200" b="1" dirty="0"/>
              <a:t>Theoretical Exams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appears to </a:t>
            </a:r>
            <a:r>
              <a:rPr lang="en-US" sz="2200" b="1" dirty="0"/>
              <a:t>Increase</a:t>
            </a:r>
            <a:r>
              <a:rPr lang="en-US" sz="2200" b="1" dirty="0">
                <a:solidFill>
                  <a:srgbClr val="00B050"/>
                </a:solidFill>
              </a:rPr>
              <a:t> both </a:t>
            </a:r>
          </a:p>
        </p:txBody>
      </p:sp>
    </p:spTree>
    <p:extLst>
      <p:ext uri="{BB962C8B-B14F-4D97-AF65-F5344CB8AC3E}">
        <p14:creationId xmlns:p14="http://schemas.microsoft.com/office/powerpoint/2010/main" val="2133031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02377" y="149590"/>
            <a:ext cx="8548687" cy="2593190"/>
          </a:xfrm>
        </p:spPr>
        <p:txBody>
          <a:bodyPr/>
          <a:lstStyle/>
          <a:p>
            <a:r>
              <a:rPr lang="en-US" dirty="0"/>
              <a:t>Discussion (7)</a:t>
            </a:r>
            <a:br>
              <a:rPr lang="en-US" dirty="0"/>
            </a:br>
            <a:r>
              <a:rPr lang="en-US" sz="2800" dirty="0">
                <a:solidFill>
                  <a:srgbClr val="00B050"/>
                </a:solidFill>
              </a:rPr>
              <a:t/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b="1" dirty="0">
                <a:solidFill>
                  <a:srgbClr val="00B050"/>
                </a:solidFill>
              </a:rPr>
              <a:t>Interesting Example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2195819" y="2742780"/>
            <a:ext cx="10178321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200" b="1" dirty="0"/>
              <a:t>Highest Relative Knowledge,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b="1" dirty="0"/>
              <a:t>Smallest Gap</a:t>
            </a:r>
            <a:r>
              <a:rPr lang="en-US" sz="2200" dirty="0"/>
              <a:t> and </a:t>
            </a:r>
            <a:r>
              <a:rPr lang="en-US" sz="2200" b="1" dirty="0"/>
              <a:t>Theoretical Exam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combination appears to increase the general </a:t>
            </a:r>
            <a:r>
              <a:rPr lang="en-US" sz="2200" b="1" dirty="0">
                <a:solidFill>
                  <a:srgbClr val="00B050"/>
                </a:solidFill>
              </a:rPr>
              <a:t>Exam Results </a:t>
            </a:r>
            <a:r>
              <a:rPr lang="en-US" sz="2200" dirty="0"/>
              <a:t>average (between 0 - 50) by </a:t>
            </a:r>
            <a:r>
              <a:rPr lang="en-US" sz="2200" b="1" dirty="0">
                <a:solidFill>
                  <a:srgbClr val="00B050"/>
                </a:solidFill>
              </a:rPr>
              <a:t>12</a:t>
            </a:r>
            <a:r>
              <a:rPr lang="en-US" sz="2200" dirty="0"/>
              <a:t>, and the general </a:t>
            </a:r>
            <a:r>
              <a:rPr lang="en-US" sz="2200" b="1" dirty="0">
                <a:solidFill>
                  <a:srgbClr val="00B050"/>
                </a:solidFill>
              </a:rPr>
              <a:t>Effectiveness</a:t>
            </a:r>
            <a:r>
              <a:rPr lang="en-US" sz="2200" dirty="0"/>
              <a:t> average rate (between 0 – 5) by </a:t>
            </a:r>
            <a:r>
              <a:rPr lang="en-US" sz="2200" b="1" dirty="0">
                <a:solidFill>
                  <a:srgbClr val="00B050"/>
                </a:solidFill>
              </a:rPr>
              <a:t>0.7</a:t>
            </a:r>
            <a:r>
              <a:rPr lang="en-US" sz="2200" dirty="0"/>
              <a:t> ! 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919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27165" y="486950"/>
            <a:ext cx="8911687" cy="1280890"/>
          </a:xfrm>
        </p:spPr>
        <p:txBody>
          <a:bodyPr/>
          <a:lstStyle/>
          <a:p>
            <a:r>
              <a:rPr lang="en-US" dirty="0"/>
              <a:t>Summary &amp; Future Work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endParaRPr lang="en-US" dirty="0">
              <a:cs typeface="+mj-cs"/>
            </a:endParaRPr>
          </a:p>
          <a:p>
            <a:pPr algn="l" rtl="0"/>
            <a:endParaRPr lang="en-US" dirty="0">
              <a:cs typeface="+mj-cs"/>
            </a:endParaRPr>
          </a:p>
          <a:p>
            <a:pPr algn="l" rtl="0"/>
            <a:r>
              <a:rPr lang="en-US" dirty="0">
                <a:cs typeface="+mj-cs"/>
              </a:rPr>
              <a:t>Our model parameters were considered significant by more than </a:t>
            </a:r>
            <a:r>
              <a:rPr lang="en-US" b="1" dirty="0">
                <a:cs typeface="+mj-cs"/>
              </a:rPr>
              <a:t>55% </a:t>
            </a:r>
            <a:r>
              <a:rPr lang="en-US" dirty="0">
                <a:cs typeface="+mj-cs"/>
              </a:rPr>
              <a:t>of participants</a:t>
            </a:r>
          </a:p>
          <a:p>
            <a:pPr algn="l" rtl="0"/>
            <a:endParaRPr lang="en-US" dirty="0">
              <a:cs typeface="+mj-cs"/>
            </a:endParaRPr>
          </a:p>
          <a:p>
            <a:pPr algn="l" rtl="0"/>
            <a:r>
              <a:rPr lang="en-US" dirty="0">
                <a:cs typeface="+mj-cs"/>
              </a:rPr>
              <a:t>The most significant one they indicated was the </a:t>
            </a:r>
            <a:r>
              <a:rPr lang="en-US" b="1" dirty="0">
                <a:cs typeface="+mj-cs"/>
              </a:rPr>
              <a:t>Group Size</a:t>
            </a:r>
            <a:r>
              <a:rPr lang="en-US" dirty="0">
                <a:cs typeface="+mj-cs"/>
              </a:rPr>
              <a:t>, supported by more than </a:t>
            </a:r>
            <a:r>
              <a:rPr lang="en-US" b="1" dirty="0">
                <a:cs typeface="+mj-cs"/>
              </a:rPr>
              <a:t>75%</a:t>
            </a:r>
            <a:r>
              <a:rPr lang="en-US" dirty="0">
                <a:cs typeface="+mj-cs"/>
              </a:rPr>
              <a:t>   </a:t>
            </a:r>
          </a:p>
          <a:p>
            <a:pPr algn="l" rtl="0"/>
            <a:endParaRPr lang="en-US" dirty="0">
              <a:cs typeface="+mj-cs"/>
            </a:endParaRPr>
          </a:p>
          <a:p>
            <a:pPr algn="l" rtl="0"/>
            <a:r>
              <a:rPr lang="en-US" dirty="0">
                <a:cs typeface="+mj-cs"/>
              </a:rPr>
              <a:t>We’d like to also examine the effects of </a:t>
            </a:r>
            <a:r>
              <a:rPr lang="en-US" b="1" dirty="0">
                <a:cs typeface="+mj-cs"/>
              </a:rPr>
              <a:t>Studying Environment </a:t>
            </a:r>
            <a:r>
              <a:rPr lang="en-US" dirty="0">
                <a:cs typeface="+mj-cs"/>
              </a:rPr>
              <a:t>and</a:t>
            </a:r>
            <a:r>
              <a:rPr lang="en-US" b="1" dirty="0">
                <a:cs typeface="+mj-cs"/>
              </a:rPr>
              <a:t> Group Dynamics, </a:t>
            </a:r>
            <a:r>
              <a:rPr lang="en-US" dirty="0">
                <a:cs typeface="+mj-cs"/>
              </a:rPr>
              <a:t>as suggested by some of the respondents</a:t>
            </a:r>
          </a:p>
          <a:p>
            <a:pPr algn="l" rtl="0"/>
            <a:endParaRPr lang="en-US" dirty="0">
              <a:cs typeface="+mj-cs"/>
            </a:endParaRPr>
          </a:p>
          <a:p>
            <a:pPr algn="l" rtl="0"/>
            <a:r>
              <a:rPr lang="en-US" dirty="0">
                <a:cs typeface="+mj-cs"/>
              </a:rPr>
              <a:t>Spread the questionnaire to a larger number of respondents </a:t>
            </a:r>
          </a:p>
        </p:txBody>
      </p:sp>
    </p:spTree>
    <p:extLst>
      <p:ext uri="{BB962C8B-B14F-4D97-AF65-F5344CB8AC3E}">
        <p14:creationId xmlns:p14="http://schemas.microsoft.com/office/powerpoint/2010/main" val="3950249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>
                <a:cs typeface="+mj-cs"/>
              </a:rPr>
              <a:t>The main forums examined-</a:t>
            </a:r>
            <a:endParaRPr lang="he-IL" b="1" dirty="0">
              <a:cs typeface="+mj-cs"/>
            </a:endParaRPr>
          </a:p>
          <a:p>
            <a:pPr algn="l" rtl="0"/>
            <a:r>
              <a:rPr lang="en-US" dirty="0"/>
              <a:t>CBE—Life Sciences Education Vol. 10, 74–82, Spring 2011</a:t>
            </a:r>
          </a:p>
          <a:p>
            <a:pPr marL="0" indent="0" algn="l" rtl="0">
              <a:buNone/>
            </a:pPr>
            <a:r>
              <a:rPr lang="en-US" dirty="0">
                <a:cs typeface="+mj-cs"/>
                <a:hlinkClick r:id="rId2"/>
              </a:rPr>
              <a:t>https://www.lifescied.org/</a:t>
            </a:r>
            <a:endParaRPr lang="en-US" dirty="0">
              <a:cs typeface="+mj-cs"/>
            </a:endParaRPr>
          </a:p>
          <a:p>
            <a:pPr marL="0" indent="0" algn="l" rtl="0">
              <a:buNone/>
            </a:pPr>
            <a:r>
              <a:rPr lang="en-US" dirty="0"/>
              <a:t>online, quarterly journal owned and published by the </a:t>
            </a:r>
            <a:r>
              <a:rPr lang="en-US" dirty="0">
                <a:solidFill>
                  <a:schemeClr val="tx1"/>
                </a:solidFill>
              </a:rPr>
              <a:t>American Society for Cell Biology</a:t>
            </a:r>
          </a:p>
          <a:p>
            <a:pPr algn="l" rtl="0"/>
            <a:r>
              <a:rPr lang="en-US" dirty="0">
                <a:solidFill>
                  <a:schemeClr val="tx1"/>
                </a:solidFill>
                <a:cs typeface="+mj-cs"/>
              </a:rPr>
              <a:t>EDUC 545-631~Leadership for Middle School Science</a:t>
            </a:r>
          </a:p>
          <a:p>
            <a:r>
              <a:rPr lang="en-US" dirty="0"/>
              <a:t>ISSN: 0361-476X~Contemporary Educational Psychology</a:t>
            </a:r>
          </a:p>
          <a:p>
            <a:r>
              <a:rPr lang="en-US" dirty="0"/>
              <a:t>ISSN: 1664-1078~Frontiers in Psychology</a:t>
            </a:r>
          </a:p>
          <a:p>
            <a:pPr algn="l" rtl="0"/>
            <a:endParaRPr lang="en-US" dirty="0">
              <a:cs typeface="+mj-cs"/>
            </a:endParaRPr>
          </a:p>
          <a:p>
            <a:pPr algn="l" rtl="0"/>
            <a:endParaRPr lang="he-IL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445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he-IL" dirty="0"/>
          </a:p>
        </p:txBody>
      </p:sp>
      <p:pic>
        <p:nvPicPr>
          <p:cNvPr id="1028" name="Picture 4" descr="×ª××¦××ª ×ª××× × ×¢×××¨ âªquestions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6" y="3243262"/>
            <a:ext cx="442912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1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>
              <a:cs typeface="+mj-cs"/>
            </a:endParaRPr>
          </a:p>
          <a:p>
            <a:pPr algn="l" rtl="0"/>
            <a:endParaRPr lang="he-IL" dirty="0">
              <a:cs typeface="+mj-cs"/>
            </a:endParaRPr>
          </a:p>
          <a:p>
            <a:pPr algn="l" rtl="0"/>
            <a:r>
              <a:rPr lang="en-US" sz="2800" b="1" dirty="0">
                <a:cs typeface="+mj-cs"/>
              </a:rPr>
              <a:t>How</a:t>
            </a:r>
            <a:r>
              <a:rPr lang="en-US" dirty="0">
                <a:cs typeface="+mj-cs"/>
              </a:rPr>
              <a:t> studying in groups before tests affects the studying </a:t>
            </a:r>
            <a:r>
              <a:rPr lang="en-US" b="1" dirty="0">
                <a:cs typeface="+mj-cs"/>
              </a:rPr>
              <a:t>effectiveness</a:t>
            </a:r>
            <a:r>
              <a:rPr lang="en-US" dirty="0">
                <a:cs typeface="+mj-cs"/>
              </a:rPr>
              <a:t> and the tests </a:t>
            </a:r>
            <a:r>
              <a:rPr lang="en-US" b="1" dirty="0">
                <a:cs typeface="+mj-cs"/>
              </a:rPr>
              <a:t>results</a:t>
            </a:r>
          </a:p>
          <a:p>
            <a:pPr marL="0" indent="0" algn="l" rtl="0">
              <a:buNone/>
            </a:pPr>
            <a:endParaRPr lang="en-US" b="1" dirty="0">
              <a:cs typeface="+mj-cs"/>
            </a:endParaRPr>
          </a:p>
          <a:p>
            <a:pPr algn="l" rtl="0"/>
            <a:r>
              <a:rPr lang="en-US" sz="2800" b="1" dirty="0">
                <a:cs typeface="+mj-cs"/>
              </a:rPr>
              <a:t>When</a:t>
            </a:r>
            <a:r>
              <a:rPr lang="en-US" b="1" dirty="0">
                <a:cs typeface="+mj-cs"/>
              </a:rPr>
              <a:t> </a:t>
            </a:r>
            <a:r>
              <a:rPr lang="en-US" dirty="0">
                <a:cs typeface="+mj-cs"/>
              </a:rPr>
              <a:t>would we prefer it over studying alone</a:t>
            </a:r>
            <a:endParaRPr lang="he-IL" dirty="0">
              <a:cs typeface="+mj-cs"/>
            </a:endParaRP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42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Review &amp; Related Works Analysis</a:t>
            </a:r>
            <a:endParaRPr lang="he-IL" dirty="0"/>
          </a:p>
        </p:txBody>
      </p:sp>
      <p:pic>
        <p:nvPicPr>
          <p:cNvPr id="1026" name="Picture 2" descr="×ª××¦××ª ×ª××× × ×¢×××¨ âªbooks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9" y="2785016"/>
            <a:ext cx="3090861" cy="325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×ª××¦××ª ×ª××× × ×¢×××¨ âªinternet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37" y="4254429"/>
            <a:ext cx="3640136" cy="178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2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b="1" dirty="0"/>
          </a:p>
          <a:p>
            <a:pPr algn="l" rtl="0"/>
            <a:r>
              <a:rPr lang="en-US" b="1" dirty="0"/>
              <a:t>Research Questions- </a:t>
            </a:r>
            <a:r>
              <a:rPr lang="en-US" dirty="0"/>
              <a:t>As mentioned, when and how we’d prefer studying in groups over studying alone before tests, and how effective studying in groups can be in different circumstances</a:t>
            </a:r>
          </a:p>
          <a:p>
            <a:pPr algn="l" rtl="0"/>
            <a:endParaRPr lang="en-US" dirty="0"/>
          </a:p>
          <a:p>
            <a:pPr algn="l" rtl="0"/>
            <a:r>
              <a:rPr lang="en-US" b="1" dirty="0"/>
              <a:t>Resources Collection Method And Scope- </a:t>
            </a:r>
          </a:p>
          <a:p>
            <a:pPr marL="0" indent="0" algn="l" rtl="0">
              <a:buNone/>
            </a:pPr>
            <a:r>
              <a:rPr lang="en-US" b="1" dirty="0"/>
              <a:t>   </a:t>
            </a:r>
            <a:r>
              <a:rPr lang="en-US" dirty="0"/>
              <a:t>Manual search of articles and related works in the Internet,</a:t>
            </a:r>
          </a:p>
          <a:p>
            <a:pPr marL="0" indent="0" algn="l" rtl="0">
              <a:buNone/>
            </a:pPr>
            <a:r>
              <a:rPr lang="en-US" dirty="0"/>
              <a:t>   mainly in Scholars </a:t>
            </a:r>
            <a:endParaRPr lang="he-IL" dirty="0">
              <a:cs typeface="+mj-cs"/>
            </a:endParaRPr>
          </a:p>
          <a:p>
            <a:pPr algn="l" rtl="0"/>
            <a:r>
              <a:rPr lang="en-US" b="1" dirty="0">
                <a:cs typeface="+mj-cs"/>
              </a:rPr>
              <a:t>Two Stages</a:t>
            </a:r>
            <a:endParaRPr lang="he-IL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83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Stephen M. Rybczynski and Elisabeth E. Schussler. </a:t>
            </a:r>
            <a:r>
              <a:rPr lang="en-US" b="1" dirty="0"/>
              <a:t>Student Use of Out-of-Class Study Groups in an Introductory Undergraduate Biology Course.</a:t>
            </a:r>
            <a:endParaRPr lang="en-US" dirty="0"/>
          </a:p>
          <a:p>
            <a:pPr algn="l" rtl="0"/>
            <a:r>
              <a:rPr lang="en-US" dirty="0"/>
              <a:t>Eilisha Joy Bryson, Research Practitioner. </a:t>
            </a:r>
            <a:r>
              <a:rPr lang="en-US" b="1" dirty="0"/>
              <a:t>Effectiveness of Working Individually Versus Cooperative Groups: A Classroom-Based Research Project. </a:t>
            </a:r>
            <a:endParaRPr lang="en-US" b="1" dirty="0">
              <a:cs typeface="+mj-cs"/>
            </a:endParaRPr>
          </a:p>
          <a:p>
            <a:r>
              <a:rPr lang="en-US" dirty="0">
                <a:solidFill>
                  <a:schemeClr val="tx1"/>
                </a:solidFill>
              </a:rPr>
              <a:t>Klein, James D., Erchul, John A., Pridemore, Doris R. </a:t>
            </a:r>
            <a:r>
              <a:rPr lang="en-US" b="1" dirty="0"/>
              <a:t>Effects of Individual versus Cooperative Learning and Type of Reward on Performance and Continuing Motivation</a:t>
            </a:r>
          </a:p>
          <a:p>
            <a:r>
              <a:rPr lang="en-US" dirty="0"/>
              <a:t>Eva </a:t>
            </a:r>
            <a:r>
              <a:rPr lang="en-US" dirty="0" err="1"/>
              <a:t>Hammar</a:t>
            </a:r>
            <a:r>
              <a:rPr lang="en-US" dirty="0"/>
              <a:t> Chiriac. </a:t>
            </a:r>
            <a:r>
              <a:rPr lang="en-US" b="1" dirty="0"/>
              <a:t>Group work as an incentive for learning - students' experiences of group work.</a:t>
            </a:r>
          </a:p>
          <a:p>
            <a:endParaRPr lang="en-US" b="1" dirty="0"/>
          </a:p>
          <a:p>
            <a:endParaRPr lang="en-US" b="1" dirty="0"/>
          </a:p>
          <a:p>
            <a:endParaRPr lang="he-IL" b="1" dirty="0">
              <a:solidFill>
                <a:srgbClr val="00B05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19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Staged process</a:t>
            </a:r>
          </a:p>
          <a:p>
            <a:pPr algn="l" rtl="0"/>
            <a:r>
              <a:rPr lang="en-US" dirty="0"/>
              <a:t>Each journal and conference venue was manually reviewed by reading title, and keywords</a:t>
            </a:r>
          </a:p>
          <a:p>
            <a:pPr algn="l" rtl="0"/>
            <a:r>
              <a:rPr lang="en-US" dirty="0"/>
              <a:t>We searched studies identified in related reviews and followed up on references in studies found at the first stage </a:t>
            </a:r>
          </a:p>
          <a:p>
            <a:pPr algn="l" rtl="0"/>
            <a:r>
              <a:rPr lang="en-US" dirty="0"/>
              <a:t>More profound examination, merging and summarizing results</a:t>
            </a:r>
          </a:p>
          <a:p>
            <a:pPr algn="l" rtl="0"/>
            <a:r>
              <a:rPr lang="en-US" b="1" dirty="0"/>
              <a:t>Focus</a:t>
            </a:r>
            <a:r>
              <a:rPr lang="en-US" dirty="0"/>
              <a:t> on articles related to </a:t>
            </a:r>
            <a:r>
              <a:rPr lang="en-US" b="1" dirty="0"/>
              <a:t>our model’s </a:t>
            </a:r>
            <a:r>
              <a:rPr lang="en-US" dirty="0"/>
              <a:t>parameters</a:t>
            </a:r>
          </a:p>
          <a:p>
            <a:pPr algn="l" rtl="0"/>
            <a:r>
              <a:rPr lang="en-US" b="1" dirty="0"/>
              <a:t>Looking for </a:t>
            </a:r>
            <a:r>
              <a:rPr lang="en-US" dirty="0">
                <a:solidFill>
                  <a:srgbClr val="00B050"/>
                </a:solidFill>
              </a:rPr>
              <a:t>ideas, tools, limitations, findings &amp; future work</a:t>
            </a:r>
            <a:endParaRPr lang="he-I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1430</TotalTime>
  <Words>2173</Words>
  <Application>Microsoft Office PowerPoint</Application>
  <PresentationFormat>Widescreen</PresentationFormat>
  <Paragraphs>391</Paragraphs>
  <Slides>49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Century Gothic</vt:lpstr>
      <vt:lpstr>Gisha</vt:lpstr>
      <vt:lpstr>Times New Roman</vt:lpstr>
      <vt:lpstr>Wingdings 3</vt:lpstr>
      <vt:lpstr>Wisp</vt:lpstr>
      <vt:lpstr>Document</vt:lpstr>
      <vt:lpstr>Studying Before Tests - Alone or Together</vt:lpstr>
      <vt:lpstr>Outline (1)</vt:lpstr>
      <vt:lpstr>Outline (2)</vt:lpstr>
      <vt:lpstr>Intro &amp; Motivation</vt:lpstr>
      <vt:lpstr>Research Questions </vt:lpstr>
      <vt:lpstr>Literature Review &amp; Related Works Analysis</vt:lpstr>
      <vt:lpstr>Literature Review</vt:lpstr>
      <vt:lpstr>Related Works</vt:lpstr>
      <vt:lpstr>Data Collection</vt:lpstr>
      <vt:lpstr>Main Concepts (1)</vt:lpstr>
      <vt:lpstr>Main Concepts (2)</vt:lpstr>
      <vt:lpstr>Main Concepts (3)</vt:lpstr>
      <vt:lpstr>Research Method</vt:lpstr>
      <vt:lpstr>Definitions</vt:lpstr>
      <vt:lpstr>Research Model (Initial)</vt:lpstr>
      <vt:lpstr>Research Model (Refactored)</vt:lpstr>
      <vt:lpstr>Assumptions (1)</vt:lpstr>
      <vt:lpstr>Assumptions (2)</vt:lpstr>
      <vt:lpstr>Assumptions (3)</vt:lpstr>
      <vt:lpstr>Assumptions (4)</vt:lpstr>
      <vt:lpstr>Research Tools</vt:lpstr>
      <vt:lpstr>Results &amp; Discussion</vt:lpstr>
      <vt:lpstr>Participants </vt:lpstr>
      <vt:lpstr>General  Descriptives</vt:lpstr>
      <vt:lpstr>After Studying  Effectiveness Parameters</vt:lpstr>
      <vt:lpstr>After Studying  Exam results Parameters</vt:lpstr>
      <vt:lpstr>Main Variables  Exam Results &amp; Effectiveness</vt:lpstr>
      <vt:lpstr>Results (1)  Alone VS Groups -&gt; Effectiveness</vt:lpstr>
      <vt:lpstr>Results (2)  Alone VS Groups -&gt; Exam Results</vt:lpstr>
      <vt:lpstr>Results (3)  Alone VS Groups -&gt; Exam Results</vt:lpstr>
      <vt:lpstr>Results (4)  Alone VS Groups – correlations</vt:lpstr>
      <vt:lpstr>Results (5)  Alone VS Groups -&gt; Regrets</vt:lpstr>
      <vt:lpstr>Results (6)  Groups – Test Type, Group Size, Knowledge Level</vt:lpstr>
      <vt:lpstr>Results (7)  Groups – Knowledge Gaps, Relationships</vt:lpstr>
      <vt:lpstr>Results (8)  Groups – Effectiveness</vt:lpstr>
      <vt:lpstr>Results (9)  Groups – Exam Results</vt:lpstr>
      <vt:lpstr>Results (10)  Groups – Exam Results</vt:lpstr>
      <vt:lpstr>Results (11)  Groups – Correlations</vt:lpstr>
      <vt:lpstr>Results (12)  Social Effects &amp; Main Parameters</vt:lpstr>
      <vt:lpstr>Discussion (1)  General</vt:lpstr>
      <vt:lpstr>Discussion (2)  Regrets &amp; Social Effects</vt:lpstr>
      <vt:lpstr>Discussion (3)  Alone VS Groups</vt:lpstr>
      <vt:lpstr>Discussion (4)  Groups – Exam Results</vt:lpstr>
      <vt:lpstr>Discussion (5)  Groups – Effectiveness</vt:lpstr>
      <vt:lpstr>Discussion (6)  Exam Results – Effectiveness</vt:lpstr>
      <vt:lpstr>Discussion (7)  Interesting Example</vt:lpstr>
      <vt:lpstr>Summary &amp; Future Work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למידה למבחן- ביחד או לחוד? </dc:title>
  <dc:creator>עומר הראל</dc:creator>
  <cp:lastModifiedBy>Rom Ogen</cp:lastModifiedBy>
  <cp:revision>156</cp:revision>
  <dcterms:created xsi:type="dcterms:W3CDTF">2018-05-09T10:51:30Z</dcterms:created>
  <dcterms:modified xsi:type="dcterms:W3CDTF">2018-06-19T08:03:43Z</dcterms:modified>
</cp:coreProperties>
</file>