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3" r:id="rId6"/>
    <p:sldId id="262" r:id="rId7"/>
    <p:sldId id="265" r:id="rId8"/>
    <p:sldId id="266" r:id="rId9"/>
    <p:sldId id="267" r:id="rId10"/>
    <p:sldId id="269" r:id="rId11"/>
    <p:sldId id="264" r:id="rId12"/>
    <p:sldId id="257" r:id="rId13"/>
    <p:sldId id="27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6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4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E78A0-764A-844A-C65B-168431EB9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194E8E-A700-5D31-98A9-A06AA53E1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42FEDF-EE68-D11E-1DBD-1080F468E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81E6-887C-4386-AC36-646B68E99031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7016C3-FA69-9594-4002-9878528B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2F5B74-D146-04EA-D4E3-7729F39A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831C-FE4E-4776-9C51-76196E067B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47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AE71-AF93-D798-0BC7-D38C9EA8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0A4F49-5E72-7946-1262-EBD7CAEF4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B60015-3151-F142-196B-10997AF8E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81E6-887C-4386-AC36-646B68E99031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1117D1-BE19-1FCD-6C64-663C9050B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7835FA-60FD-F15C-EE0B-526C6F43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831C-FE4E-4776-9C51-76196E067B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793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3ACAD03-02AA-AAAB-CA7C-67F13E138F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1B703A-C492-F945-7652-038BC4643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205E9F-36D1-8E15-740A-3EE01449E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81E6-887C-4386-AC36-646B68E99031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03A7D0-0530-D0E4-AD38-3BA4E0429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1B6A06-CE28-88A7-74AD-F8DE5013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831C-FE4E-4776-9C51-76196E067B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62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CEA34-3E23-F561-5C5D-DE85E6A3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02B9C0-7EE4-D260-A80C-4579522BA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A86030-D06F-578A-4ABA-442993020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81E6-887C-4386-AC36-646B68E99031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52E0F5-E030-2538-DF8B-CD1B726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A2D85E-58A5-2532-DDBB-BC08C7B07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831C-FE4E-4776-9C51-76196E067B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1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BB895-42EA-4AB2-EFCE-D3F70C6E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040D7A-D68F-24E7-B280-E47BD4BF0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3729C3-3933-91D7-32DD-E2DA5B03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81E6-887C-4386-AC36-646B68E99031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C7A7DC-49C5-1BE9-58FD-17B1AC48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420553-5A52-93D0-C08D-D7BB9A1D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831C-FE4E-4776-9C51-76196E067B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20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13032-67FF-8D2C-F81E-8AF64646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75F858-B33A-9919-B022-BEC4AF157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389E315-4F06-A6C7-07A6-8B0CB6C0D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DC8508-499D-3D2D-61CA-45870DE2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81E6-887C-4386-AC36-646B68E99031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1A7E76-D875-CCF7-E880-642B13C18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314F20-4813-5728-652A-2D5F6911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831C-FE4E-4776-9C51-76196E067B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2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C86193-2BF4-F7BB-BCFE-1BCDCF81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25F4A6-BFBF-940C-B8AF-77CCF7433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BFE17B-700F-75B0-F025-AE7C21383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172BA5D-4B6E-9908-D931-7EC93555A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C77D691-A49C-10B4-AFDC-C50CF9D18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A58260E-8940-62F7-5C1F-657E2EF8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81E6-887C-4386-AC36-646B68E99031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D6CDD63-8057-C3AD-DF6B-49613AD8B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D504360-0019-FB2C-4AE2-6382594A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831C-FE4E-4776-9C51-76196E067B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04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44994-BCAA-4171-7900-68088F8A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82CFC6-D653-912A-C54F-CFCDAE58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81E6-887C-4386-AC36-646B68E99031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91A7377-E648-49FC-2593-6D1A1B83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BCAA6E-B8DA-B05E-2702-553B73A7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831C-FE4E-4776-9C51-76196E067B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44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8024D57-BE76-B07C-D0EB-D309E620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81E6-887C-4386-AC36-646B68E99031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9B4E101-48FC-6678-74D1-D1F22BD2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825A47-6D7F-02D6-FC48-DF9F6B2B8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831C-FE4E-4776-9C51-76196E067B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47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CB6A6-23A3-6590-23C3-A0C486C98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4E9086-6D07-BEC6-8334-9F703B83F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79B18E-4A6D-96EF-1951-B8329E995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287BDE-D45E-D008-0DF2-C02372CAD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81E6-887C-4386-AC36-646B68E99031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5ED407-D9EE-052B-3DA1-54B2C948F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05B640-6E9C-F3DA-0F2F-FB207EBA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831C-FE4E-4776-9C51-76196E067B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13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377BA0-6E65-C5AC-E132-E527197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0E560F5-3A35-43D9-6F3F-DA82E3A61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8CE521-4420-28B3-3F50-A5C7B6021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A29DC7-052B-FDC8-6C0D-D26F7709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81E6-887C-4386-AC36-646B68E99031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14CBAD-CF12-F4DE-EC4D-ABF2C7775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59449C-124F-146C-65AB-7CBC154E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831C-FE4E-4776-9C51-76196E067B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47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25E2F3-5429-0409-5598-D4DE611C9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F0AE01-E343-E11E-E539-063581BFB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4187B5-1755-4F2E-A0A5-39F179E70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281E6-887C-4386-AC36-646B68E99031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36E508-12FE-EAD4-A578-8D3FD21FC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FE34B5-D856-D7DB-E7F3-15F1D9F6D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E831C-FE4E-4776-9C51-76196E067B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50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1ka6a13S9I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ecision_and_recall" TargetMode="External"/><Relationship Id="rId2" Type="http://schemas.openxmlformats.org/officeDocument/2006/relationships/hyperlink" Target="https://education.yandex.ru/handbook/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course.ai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AC4D77-5E07-F528-80B8-9EED2BED4A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Основные понятия </a:t>
            </a:r>
            <a:r>
              <a:rPr lang="en-US" dirty="0"/>
              <a:t>ML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9C7C43-1C6B-203F-A8D5-A17FC4C092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079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Кросс-валидация</a:t>
            </a:r>
            <a:r>
              <a:rPr lang="en-US" dirty="0"/>
              <a:t> (Cross-validation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18E1E9-5C4E-40F4-9B8F-480D568836DD}"/>
              </a:ext>
            </a:extLst>
          </p:cNvPr>
          <p:cNvSpPr/>
          <p:nvPr/>
        </p:nvSpPr>
        <p:spPr>
          <a:xfrm>
            <a:off x="7739839" y="2331163"/>
            <a:ext cx="925020" cy="667346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60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3333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91C63D-CBD0-4E07-99C9-9839EBD0D390}"/>
              </a:ext>
            </a:extLst>
          </p:cNvPr>
          <p:cNvSpPr/>
          <p:nvPr/>
        </p:nvSpPr>
        <p:spPr>
          <a:xfrm>
            <a:off x="4879004" y="5791662"/>
            <a:ext cx="3794193" cy="667346"/>
          </a:xfrm>
          <a:prstGeom prst="rect">
            <a:avLst/>
          </a:prstGeom>
          <a:solidFill>
            <a:schemeClr val="accent5">
              <a:lumMod val="60000"/>
              <a:lumOff val="40000"/>
              <a:alpha val="75000"/>
            </a:schemeClr>
          </a:solidFill>
          <a:ln w="360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3333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5F15CB-A79B-4DD8-B57C-9C9C763CD78D}"/>
              </a:ext>
            </a:extLst>
          </p:cNvPr>
          <p:cNvSpPr/>
          <p:nvPr/>
        </p:nvSpPr>
        <p:spPr>
          <a:xfrm>
            <a:off x="3953983" y="5791662"/>
            <a:ext cx="925020" cy="667346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60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3333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AFFAA5-F59C-4EF9-8769-6232D03D393A}"/>
              </a:ext>
            </a:extLst>
          </p:cNvPr>
          <p:cNvSpPr/>
          <p:nvPr/>
        </p:nvSpPr>
        <p:spPr>
          <a:xfrm>
            <a:off x="5812364" y="4924763"/>
            <a:ext cx="2877513" cy="667346"/>
          </a:xfrm>
          <a:prstGeom prst="rect">
            <a:avLst/>
          </a:prstGeom>
          <a:solidFill>
            <a:schemeClr val="accent5">
              <a:lumMod val="60000"/>
              <a:lumOff val="40000"/>
              <a:alpha val="75000"/>
            </a:schemeClr>
          </a:solidFill>
          <a:ln w="360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3333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70BA42-9B7C-4094-B260-1DF4F4841737}"/>
              </a:ext>
            </a:extLst>
          </p:cNvPr>
          <p:cNvSpPr/>
          <p:nvPr/>
        </p:nvSpPr>
        <p:spPr>
          <a:xfrm>
            <a:off x="9404181" y="5730301"/>
            <a:ext cx="904870" cy="667346"/>
          </a:xfrm>
          <a:prstGeom prst="rect">
            <a:avLst/>
          </a:prstGeom>
          <a:solidFill>
            <a:schemeClr val="accent2">
              <a:lumMod val="40000"/>
              <a:lumOff val="60000"/>
              <a:alpha val="75000"/>
            </a:schemeClr>
          </a:solidFill>
          <a:ln w="360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3333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B95102-FED8-4141-B465-DC609B2CB2E1}"/>
              </a:ext>
            </a:extLst>
          </p:cNvPr>
          <p:cNvSpPr/>
          <p:nvPr/>
        </p:nvSpPr>
        <p:spPr>
          <a:xfrm>
            <a:off x="4887344" y="4924763"/>
            <a:ext cx="925020" cy="667346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60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3333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D6B57E-119E-4910-BB98-E9C4779A9EDD}"/>
              </a:ext>
            </a:extLst>
          </p:cNvPr>
          <p:cNvSpPr/>
          <p:nvPr/>
        </p:nvSpPr>
        <p:spPr>
          <a:xfrm>
            <a:off x="3962323" y="4924763"/>
            <a:ext cx="925020" cy="667346"/>
          </a:xfrm>
          <a:prstGeom prst="rect">
            <a:avLst/>
          </a:prstGeom>
          <a:solidFill>
            <a:schemeClr val="accent5">
              <a:lumMod val="60000"/>
              <a:lumOff val="40000"/>
              <a:alpha val="75000"/>
            </a:schemeClr>
          </a:solidFill>
          <a:ln w="360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3333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CDC75B-8780-4D32-9E46-3CA70309F163}"/>
              </a:ext>
            </a:extLst>
          </p:cNvPr>
          <p:cNvSpPr/>
          <p:nvPr/>
        </p:nvSpPr>
        <p:spPr>
          <a:xfrm>
            <a:off x="5804025" y="4095840"/>
            <a:ext cx="925020" cy="667346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60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3333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505A6E-458D-4989-BF72-FA7A9A92ECB5}"/>
              </a:ext>
            </a:extLst>
          </p:cNvPr>
          <p:cNvSpPr/>
          <p:nvPr/>
        </p:nvSpPr>
        <p:spPr>
          <a:xfrm>
            <a:off x="6716535" y="3196197"/>
            <a:ext cx="925020" cy="667346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60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3333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882674-8965-4F45-8110-457711071D30}"/>
              </a:ext>
            </a:extLst>
          </p:cNvPr>
          <p:cNvSpPr/>
          <p:nvPr/>
        </p:nvSpPr>
        <p:spPr>
          <a:xfrm>
            <a:off x="3962323" y="4095840"/>
            <a:ext cx="1841701" cy="667346"/>
          </a:xfrm>
          <a:prstGeom prst="rect">
            <a:avLst/>
          </a:prstGeom>
          <a:solidFill>
            <a:schemeClr val="accent5">
              <a:lumMod val="60000"/>
              <a:lumOff val="40000"/>
              <a:alpha val="75000"/>
            </a:schemeClr>
          </a:solidFill>
          <a:ln w="360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3333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1C71BD-EEA7-4E32-9C95-1428D607E313}"/>
              </a:ext>
            </a:extLst>
          </p:cNvPr>
          <p:cNvSpPr/>
          <p:nvPr/>
        </p:nvSpPr>
        <p:spPr>
          <a:xfrm>
            <a:off x="6729046" y="4095840"/>
            <a:ext cx="1952492" cy="667346"/>
          </a:xfrm>
          <a:prstGeom prst="rect">
            <a:avLst/>
          </a:prstGeom>
          <a:solidFill>
            <a:schemeClr val="accent5">
              <a:lumMod val="60000"/>
              <a:lumOff val="40000"/>
              <a:alpha val="75000"/>
            </a:schemeClr>
          </a:solidFill>
          <a:ln w="360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3333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8A5EA4-7289-48DA-83EA-2C88122CD3B9}"/>
              </a:ext>
            </a:extLst>
          </p:cNvPr>
          <p:cNvSpPr/>
          <p:nvPr/>
        </p:nvSpPr>
        <p:spPr>
          <a:xfrm>
            <a:off x="7641555" y="3194953"/>
            <a:ext cx="1019704" cy="667346"/>
          </a:xfrm>
          <a:prstGeom prst="rect">
            <a:avLst/>
          </a:prstGeom>
          <a:solidFill>
            <a:schemeClr val="accent5">
              <a:lumMod val="60000"/>
              <a:lumOff val="40000"/>
              <a:alpha val="75000"/>
            </a:schemeClr>
          </a:solidFill>
          <a:ln w="360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3333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F4EC95-04A4-4B2B-9CDD-509012C9F74D}"/>
              </a:ext>
            </a:extLst>
          </p:cNvPr>
          <p:cNvSpPr/>
          <p:nvPr/>
        </p:nvSpPr>
        <p:spPr>
          <a:xfrm>
            <a:off x="3953983" y="3204185"/>
            <a:ext cx="2762552" cy="667346"/>
          </a:xfrm>
          <a:prstGeom prst="rect">
            <a:avLst/>
          </a:prstGeom>
          <a:solidFill>
            <a:schemeClr val="accent5">
              <a:lumMod val="60000"/>
              <a:lumOff val="40000"/>
              <a:alpha val="75000"/>
            </a:schemeClr>
          </a:solidFill>
          <a:ln w="360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3333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06DDDD-202F-4CD8-B345-D4D3A912EE53}"/>
              </a:ext>
            </a:extLst>
          </p:cNvPr>
          <p:cNvSpPr/>
          <p:nvPr/>
        </p:nvSpPr>
        <p:spPr>
          <a:xfrm>
            <a:off x="3953983" y="2331163"/>
            <a:ext cx="3785855" cy="667346"/>
          </a:xfrm>
          <a:prstGeom prst="rect">
            <a:avLst/>
          </a:prstGeom>
          <a:solidFill>
            <a:schemeClr val="accent5">
              <a:lumMod val="60000"/>
              <a:lumOff val="40000"/>
              <a:alpha val="75000"/>
            </a:schemeClr>
          </a:solidFill>
          <a:ln w="360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165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E8BBAB-259E-FD3E-345D-E2B7EE150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Переобучение и </a:t>
            </a:r>
            <a:r>
              <a:rPr lang="ru-RU" dirty="0" err="1"/>
              <a:t>недообучение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2B9EB4-843D-4917-B841-476488FEB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4109542-82A8-EEAF-4BB0-EE3E6ACDB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655" y="1690688"/>
            <a:ext cx="5836827" cy="476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7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B085D2-E30D-D999-4B87-4C79AF3AA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Flow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BDB1E99-40E2-D7A6-F1F4-B9413F6C8F67}"/>
              </a:ext>
            </a:extLst>
          </p:cNvPr>
          <p:cNvSpPr/>
          <p:nvPr/>
        </p:nvSpPr>
        <p:spPr>
          <a:xfrm>
            <a:off x="3812117" y="1880814"/>
            <a:ext cx="5222388" cy="725296"/>
          </a:xfrm>
          <a:prstGeom prst="rect">
            <a:avLst/>
          </a:prstGeom>
          <a:solidFill>
            <a:schemeClr val="accent5">
              <a:lumMod val="60000"/>
              <a:lumOff val="40000"/>
              <a:alpha val="75000"/>
            </a:schemeClr>
          </a:solidFill>
          <a:ln w="360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33333"/>
                </a:solidFill>
              </a:rPr>
              <a:t>train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382F667-1CDE-0A38-A5F6-C03C204B29F1}"/>
              </a:ext>
            </a:extLst>
          </p:cNvPr>
          <p:cNvSpPr/>
          <p:nvPr/>
        </p:nvSpPr>
        <p:spPr>
          <a:xfrm>
            <a:off x="10867635" y="1860551"/>
            <a:ext cx="1022515" cy="731520"/>
          </a:xfrm>
          <a:prstGeom prst="rect">
            <a:avLst/>
          </a:prstGeom>
          <a:solidFill>
            <a:schemeClr val="accent2">
              <a:lumMod val="40000"/>
              <a:lumOff val="60000"/>
              <a:alpha val="75000"/>
            </a:schemeClr>
          </a:solidFill>
          <a:ln w="360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33333"/>
                </a:solidFill>
              </a:rPr>
              <a:t>test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90E4BCA-B8F3-8FE3-B831-B787698E526A}"/>
              </a:ext>
            </a:extLst>
          </p:cNvPr>
          <p:cNvSpPr/>
          <p:nvPr/>
        </p:nvSpPr>
        <p:spPr>
          <a:xfrm>
            <a:off x="9034505" y="1874590"/>
            <a:ext cx="1094187" cy="731520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60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333333"/>
                </a:solidFill>
              </a:rPr>
              <a:t>val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F61A51EC-140C-A487-E958-F13BB27377E0}"/>
              </a:ext>
            </a:extLst>
          </p:cNvPr>
          <p:cNvSpPr/>
          <p:nvPr/>
        </p:nvSpPr>
        <p:spPr>
          <a:xfrm>
            <a:off x="3753501" y="3238404"/>
            <a:ext cx="1908288" cy="725296"/>
          </a:xfrm>
          <a:prstGeom prst="rect">
            <a:avLst/>
          </a:prstGeom>
          <a:solidFill>
            <a:schemeClr val="accent5">
              <a:lumMod val="60000"/>
              <a:lumOff val="40000"/>
              <a:alpha val="75000"/>
            </a:schemeClr>
          </a:solidFill>
          <a:ln w="360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333333"/>
                </a:solidFill>
              </a:rPr>
              <a:t>Ошибка на </a:t>
            </a:r>
            <a:r>
              <a:rPr lang="en-US" dirty="0">
                <a:solidFill>
                  <a:srgbClr val="333333"/>
                </a:solidFill>
              </a:rPr>
              <a:t>train</a:t>
            </a:r>
          </a:p>
        </p:txBody>
      </p:sp>
      <p:grpSp>
        <p:nvGrpSpPr>
          <p:cNvPr id="9" name="Group 65">
            <a:extLst>
              <a:ext uri="{FF2B5EF4-FFF2-40B4-BE49-F238E27FC236}">
                <a16:creationId xmlns:a16="http://schemas.microsoft.com/office/drawing/2014/main" id="{2672BB24-4FF0-A083-9A80-0C9E2BD61F42}"/>
              </a:ext>
            </a:extLst>
          </p:cNvPr>
          <p:cNvGrpSpPr/>
          <p:nvPr/>
        </p:nvGrpSpPr>
        <p:grpSpPr>
          <a:xfrm>
            <a:off x="5979030" y="3139387"/>
            <a:ext cx="5846139" cy="923330"/>
            <a:chOff x="5710335" y="3167696"/>
            <a:chExt cx="5846139" cy="923330"/>
          </a:xfrm>
        </p:grpSpPr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D31D86AC-B6C4-474D-5EC0-2F1903A5029D}"/>
                </a:ext>
              </a:extLst>
            </p:cNvPr>
            <p:cNvSpPr/>
            <p:nvPr/>
          </p:nvSpPr>
          <p:spPr>
            <a:xfrm>
              <a:off x="7766141" y="3167696"/>
              <a:ext cx="379033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ru-RU" dirty="0">
                  <a:solidFill>
                    <a:srgbClr val="333333"/>
                  </a:solidFill>
                </a:rPr>
                <a:t>Более мощную модель</a:t>
              </a:r>
            </a:p>
            <a:p>
              <a:pPr marL="285750" indent="-285750">
                <a:buFontTx/>
                <a:buChar char="-"/>
              </a:pPr>
              <a:r>
                <a:rPr lang="ru-RU" dirty="0">
                  <a:solidFill>
                    <a:srgbClr val="333333"/>
                  </a:solidFill>
                </a:rPr>
                <a:t>Больше ресурсов для тренировки</a:t>
              </a:r>
            </a:p>
            <a:p>
              <a:pPr marL="285750" indent="-285750">
                <a:buFontTx/>
                <a:buChar char="-"/>
              </a:pPr>
              <a:r>
                <a:rPr lang="ru-RU" dirty="0">
                  <a:solidFill>
                    <a:srgbClr val="333333"/>
                  </a:solidFill>
                </a:rPr>
                <a:t>Другой подход </a:t>
              </a:r>
              <a:endParaRPr lang="en-US" dirty="0">
                <a:solidFill>
                  <a:srgbClr val="333333"/>
                </a:solidFill>
              </a:endParaRPr>
            </a:p>
          </p:txBody>
        </p:sp>
        <p:sp>
          <p:nvSpPr>
            <p:cNvPr id="11" name="Straight Connector 17">
              <a:extLst>
                <a:ext uri="{FF2B5EF4-FFF2-40B4-BE49-F238E27FC236}">
                  <a16:creationId xmlns:a16="http://schemas.microsoft.com/office/drawing/2014/main" id="{BC9B0011-21A1-B0DC-7C1C-FB0469F969D9}"/>
                </a:ext>
              </a:extLst>
            </p:cNvPr>
            <p:cNvSpPr/>
            <p:nvPr/>
          </p:nvSpPr>
          <p:spPr>
            <a:xfrm>
              <a:off x="5710335" y="3564294"/>
              <a:ext cx="1810137" cy="0"/>
            </a:xfrm>
            <a:prstGeom prst="line">
              <a:avLst/>
            </a:prstGeom>
            <a:ln w="180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 anchorCtr="1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Rectangle 18">
              <a:extLst>
                <a:ext uri="{FF2B5EF4-FFF2-40B4-BE49-F238E27FC236}">
                  <a16:creationId xmlns:a16="http://schemas.microsoft.com/office/drawing/2014/main" id="{94A84C7D-92CC-6B3F-6C77-A9501400B2E2}"/>
                </a:ext>
              </a:extLst>
            </p:cNvPr>
            <p:cNvSpPr/>
            <p:nvPr/>
          </p:nvSpPr>
          <p:spPr>
            <a:xfrm>
              <a:off x="6059828" y="3224493"/>
              <a:ext cx="10395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dirty="0">
                  <a:solidFill>
                    <a:srgbClr val="000000"/>
                  </a:solidFill>
                </a:rPr>
                <a:t>большая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3" name="Group 111">
            <a:extLst>
              <a:ext uri="{FF2B5EF4-FFF2-40B4-BE49-F238E27FC236}">
                <a16:creationId xmlns:a16="http://schemas.microsoft.com/office/drawing/2014/main" id="{8D571E9A-0005-C8AB-F1F6-1B15AF52430D}"/>
              </a:ext>
            </a:extLst>
          </p:cNvPr>
          <p:cNvGrpSpPr/>
          <p:nvPr/>
        </p:nvGrpSpPr>
        <p:grpSpPr>
          <a:xfrm>
            <a:off x="3467531" y="4030153"/>
            <a:ext cx="2194258" cy="1220805"/>
            <a:chOff x="3198836" y="4058462"/>
            <a:chExt cx="2194258" cy="1220805"/>
          </a:xfrm>
        </p:grpSpPr>
        <p:sp>
          <p:nvSpPr>
            <p:cNvPr id="14" name="Straight Connector 69">
              <a:extLst>
                <a:ext uri="{FF2B5EF4-FFF2-40B4-BE49-F238E27FC236}">
                  <a16:creationId xmlns:a16="http://schemas.microsoft.com/office/drawing/2014/main" id="{C6548F5D-1DAE-5EF0-3875-5935338008BA}"/>
                </a:ext>
              </a:extLst>
            </p:cNvPr>
            <p:cNvSpPr/>
            <p:nvPr/>
          </p:nvSpPr>
          <p:spPr>
            <a:xfrm>
              <a:off x="4419641" y="4091026"/>
              <a:ext cx="6219" cy="390268"/>
            </a:xfrm>
            <a:prstGeom prst="line">
              <a:avLst/>
            </a:prstGeom>
            <a:ln w="180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 anchorCtr="1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Rectangle 70">
              <a:extLst>
                <a:ext uri="{FF2B5EF4-FFF2-40B4-BE49-F238E27FC236}">
                  <a16:creationId xmlns:a16="http://schemas.microsoft.com/office/drawing/2014/main" id="{69717735-0157-EA44-9ADD-D3A482E2792F}"/>
                </a:ext>
              </a:extLst>
            </p:cNvPr>
            <p:cNvSpPr/>
            <p:nvPr/>
          </p:nvSpPr>
          <p:spPr>
            <a:xfrm>
              <a:off x="3198836" y="4058462"/>
              <a:ext cx="12392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dirty="0">
                  <a:solidFill>
                    <a:srgbClr val="000000"/>
                  </a:solidFill>
                </a:rPr>
                <a:t>маленькая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" name="Rectangle 71">
              <a:extLst>
                <a:ext uri="{FF2B5EF4-FFF2-40B4-BE49-F238E27FC236}">
                  <a16:creationId xmlns:a16="http://schemas.microsoft.com/office/drawing/2014/main" id="{E1371E06-6191-3F5C-EBD7-B41E46DAF46D}"/>
                </a:ext>
              </a:extLst>
            </p:cNvPr>
            <p:cNvSpPr/>
            <p:nvPr/>
          </p:nvSpPr>
          <p:spPr>
            <a:xfrm>
              <a:off x="3483078" y="4547747"/>
              <a:ext cx="1910016" cy="73152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75000"/>
              </a:schemeClr>
            </a:solidFill>
            <a:ln w="360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rgbClr val="333333"/>
                  </a:solidFill>
                </a:rPr>
                <a:t>Ошибка на </a:t>
              </a:r>
              <a:r>
                <a:rPr lang="en-US" dirty="0" err="1">
                  <a:solidFill>
                    <a:srgbClr val="333333"/>
                  </a:solidFill>
                </a:rPr>
                <a:t>val</a:t>
              </a:r>
              <a:endParaRPr lang="en-US" dirty="0">
                <a:solidFill>
                  <a:srgbClr val="333333"/>
                </a:solidFill>
              </a:endParaRPr>
            </a:p>
          </p:txBody>
        </p:sp>
      </p:grpSp>
      <p:grpSp>
        <p:nvGrpSpPr>
          <p:cNvPr id="17" name="Group 103">
            <a:extLst>
              <a:ext uri="{FF2B5EF4-FFF2-40B4-BE49-F238E27FC236}">
                <a16:creationId xmlns:a16="http://schemas.microsoft.com/office/drawing/2014/main" id="{6FDA6CD8-3621-5E9A-3EA8-4FA0C99DC1FC}"/>
              </a:ext>
            </a:extLst>
          </p:cNvPr>
          <p:cNvGrpSpPr/>
          <p:nvPr/>
        </p:nvGrpSpPr>
        <p:grpSpPr>
          <a:xfrm>
            <a:off x="5949850" y="4363880"/>
            <a:ext cx="4782511" cy="923330"/>
            <a:chOff x="5681155" y="4392189"/>
            <a:chExt cx="4782511" cy="923330"/>
          </a:xfrm>
        </p:grpSpPr>
        <p:sp>
          <p:nvSpPr>
            <p:cNvPr id="18" name="Straight Connector 72">
              <a:extLst>
                <a:ext uri="{FF2B5EF4-FFF2-40B4-BE49-F238E27FC236}">
                  <a16:creationId xmlns:a16="http://schemas.microsoft.com/office/drawing/2014/main" id="{F81C804F-D167-76A0-1133-13D72B5FD60A}"/>
                </a:ext>
              </a:extLst>
            </p:cNvPr>
            <p:cNvSpPr/>
            <p:nvPr/>
          </p:nvSpPr>
          <p:spPr>
            <a:xfrm>
              <a:off x="5681155" y="4868098"/>
              <a:ext cx="1810137" cy="0"/>
            </a:xfrm>
            <a:prstGeom prst="line">
              <a:avLst/>
            </a:prstGeom>
            <a:ln w="180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 anchorCtr="1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" name="Rectangle 73">
              <a:extLst>
                <a:ext uri="{FF2B5EF4-FFF2-40B4-BE49-F238E27FC236}">
                  <a16:creationId xmlns:a16="http://schemas.microsoft.com/office/drawing/2014/main" id="{8C1B698B-268F-4D2C-97EA-E76CBA5355C3}"/>
                </a:ext>
              </a:extLst>
            </p:cNvPr>
            <p:cNvSpPr/>
            <p:nvPr/>
          </p:nvSpPr>
          <p:spPr>
            <a:xfrm>
              <a:off x="6030648" y="4528297"/>
              <a:ext cx="10395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dirty="0">
                  <a:solidFill>
                    <a:srgbClr val="000000"/>
                  </a:solidFill>
                </a:rPr>
                <a:t>большая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" name="Rectangle 74">
              <a:extLst>
                <a:ext uri="{FF2B5EF4-FFF2-40B4-BE49-F238E27FC236}">
                  <a16:creationId xmlns:a16="http://schemas.microsoft.com/office/drawing/2014/main" id="{0E8F9203-E4AC-80E1-CA50-92508B23F2D1}"/>
                </a:ext>
              </a:extLst>
            </p:cNvPr>
            <p:cNvSpPr/>
            <p:nvPr/>
          </p:nvSpPr>
          <p:spPr>
            <a:xfrm>
              <a:off x="7716311" y="4392189"/>
              <a:ext cx="2747355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ru-RU" dirty="0">
                  <a:solidFill>
                    <a:srgbClr val="333333"/>
                  </a:solidFill>
                </a:rPr>
                <a:t>Больше данных</a:t>
              </a:r>
            </a:p>
            <a:p>
              <a:pPr marL="285750" indent="-285750">
                <a:buFontTx/>
                <a:buChar char="-"/>
              </a:pPr>
              <a:r>
                <a:rPr lang="ru-RU" dirty="0">
                  <a:solidFill>
                    <a:srgbClr val="333333"/>
                  </a:solidFill>
                </a:rPr>
                <a:t>Больше регуляризации</a:t>
              </a:r>
            </a:p>
            <a:p>
              <a:pPr marL="285750" indent="-285750">
                <a:buFontTx/>
                <a:buChar char="-"/>
              </a:pPr>
              <a:r>
                <a:rPr lang="ru-RU" dirty="0">
                  <a:solidFill>
                    <a:srgbClr val="333333"/>
                  </a:solidFill>
                </a:rPr>
                <a:t>Другой подход </a:t>
              </a:r>
              <a:endParaRPr lang="en-US" dirty="0">
                <a:solidFill>
                  <a:srgbClr val="333333"/>
                </a:solidFill>
              </a:endParaRPr>
            </a:p>
          </p:txBody>
        </p:sp>
      </p:grpSp>
      <p:grpSp>
        <p:nvGrpSpPr>
          <p:cNvPr id="21" name="Group 113">
            <a:extLst>
              <a:ext uri="{FF2B5EF4-FFF2-40B4-BE49-F238E27FC236}">
                <a16:creationId xmlns:a16="http://schemas.microsoft.com/office/drawing/2014/main" id="{4482C573-CC37-2B37-6212-A98809AC65CE}"/>
              </a:ext>
            </a:extLst>
          </p:cNvPr>
          <p:cNvGrpSpPr/>
          <p:nvPr/>
        </p:nvGrpSpPr>
        <p:grpSpPr>
          <a:xfrm>
            <a:off x="5868984" y="5588373"/>
            <a:ext cx="5457761" cy="923330"/>
            <a:chOff x="5600289" y="5616682"/>
            <a:chExt cx="5457761" cy="923330"/>
          </a:xfrm>
        </p:grpSpPr>
        <p:sp>
          <p:nvSpPr>
            <p:cNvPr id="22" name="Straight Connector 76">
              <a:extLst>
                <a:ext uri="{FF2B5EF4-FFF2-40B4-BE49-F238E27FC236}">
                  <a16:creationId xmlns:a16="http://schemas.microsoft.com/office/drawing/2014/main" id="{56604D1B-B2DE-C76A-01E4-B87B7ED31187}"/>
                </a:ext>
              </a:extLst>
            </p:cNvPr>
            <p:cNvSpPr/>
            <p:nvPr/>
          </p:nvSpPr>
          <p:spPr>
            <a:xfrm>
              <a:off x="5600289" y="6142371"/>
              <a:ext cx="1810137" cy="0"/>
            </a:xfrm>
            <a:prstGeom prst="line">
              <a:avLst/>
            </a:prstGeom>
            <a:ln w="180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 anchorCtr="1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3" name="Rectangle 77">
              <a:extLst>
                <a:ext uri="{FF2B5EF4-FFF2-40B4-BE49-F238E27FC236}">
                  <a16:creationId xmlns:a16="http://schemas.microsoft.com/office/drawing/2014/main" id="{171421C0-2D6C-03C2-88ED-E68F811A5A87}"/>
                </a:ext>
              </a:extLst>
            </p:cNvPr>
            <p:cNvSpPr/>
            <p:nvPr/>
          </p:nvSpPr>
          <p:spPr>
            <a:xfrm>
              <a:off x="5949782" y="5802570"/>
              <a:ext cx="10395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dirty="0">
                  <a:solidFill>
                    <a:srgbClr val="000000"/>
                  </a:solidFill>
                </a:rPr>
                <a:t>большая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" name="Rectangle 104">
              <a:extLst>
                <a:ext uri="{FF2B5EF4-FFF2-40B4-BE49-F238E27FC236}">
                  <a16:creationId xmlns:a16="http://schemas.microsoft.com/office/drawing/2014/main" id="{E2549D5C-395E-694A-00CE-FC0DCFA72382}"/>
                </a:ext>
              </a:extLst>
            </p:cNvPr>
            <p:cNvSpPr/>
            <p:nvPr/>
          </p:nvSpPr>
          <p:spPr>
            <a:xfrm>
              <a:off x="7617621" y="5616682"/>
              <a:ext cx="3440429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ru-RU" dirty="0">
                  <a:solidFill>
                    <a:srgbClr val="333333"/>
                  </a:solidFill>
                </a:rPr>
                <a:t>Отличаются </a:t>
              </a:r>
              <a:r>
                <a:rPr lang="en-US" dirty="0">
                  <a:solidFill>
                    <a:srgbClr val="333333"/>
                  </a:solidFill>
                </a:rPr>
                <a:t>train </a:t>
              </a:r>
              <a:r>
                <a:rPr lang="ru-RU" dirty="0">
                  <a:solidFill>
                    <a:srgbClr val="333333"/>
                  </a:solidFill>
                </a:rPr>
                <a:t>и </a:t>
              </a:r>
              <a:r>
                <a:rPr lang="en-US" dirty="0">
                  <a:solidFill>
                    <a:srgbClr val="333333"/>
                  </a:solidFill>
                </a:rPr>
                <a:t>test</a:t>
              </a:r>
              <a:endParaRPr lang="ru-RU" dirty="0">
                <a:solidFill>
                  <a:srgbClr val="333333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ru-RU" dirty="0">
                  <a:solidFill>
                    <a:srgbClr val="333333"/>
                  </a:solidFill>
                </a:rPr>
                <a:t>Больше данных, таких как </a:t>
              </a:r>
              <a:r>
                <a:rPr lang="en-US" dirty="0">
                  <a:solidFill>
                    <a:srgbClr val="333333"/>
                  </a:solidFill>
                </a:rPr>
                <a:t>test</a:t>
              </a:r>
              <a:endParaRPr lang="ru-RU" dirty="0">
                <a:solidFill>
                  <a:srgbClr val="333333"/>
                </a:solidFill>
              </a:endParaRPr>
            </a:p>
            <a:p>
              <a:endParaRPr lang="en-US" dirty="0">
                <a:solidFill>
                  <a:srgbClr val="333333"/>
                </a:solidFill>
              </a:endParaRPr>
            </a:p>
          </p:txBody>
        </p:sp>
      </p:grpSp>
      <p:grpSp>
        <p:nvGrpSpPr>
          <p:cNvPr id="25" name="Group 112">
            <a:extLst>
              <a:ext uri="{FF2B5EF4-FFF2-40B4-BE49-F238E27FC236}">
                <a16:creationId xmlns:a16="http://schemas.microsoft.com/office/drawing/2014/main" id="{4905A7C4-AC75-33FD-1D1A-39CCE644BBCB}"/>
              </a:ext>
            </a:extLst>
          </p:cNvPr>
          <p:cNvGrpSpPr/>
          <p:nvPr/>
        </p:nvGrpSpPr>
        <p:grpSpPr>
          <a:xfrm>
            <a:off x="3488145" y="5267594"/>
            <a:ext cx="2173644" cy="1170988"/>
            <a:chOff x="3219450" y="5295903"/>
            <a:chExt cx="2173644" cy="1170988"/>
          </a:xfrm>
        </p:grpSpPr>
        <p:sp>
          <p:nvSpPr>
            <p:cNvPr id="26" name="Rectangle 75">
              <a:extLst>
                <a:ext uri="{FF2B5EF4-FFF2-40B4-BE49-F238E27FC236}">
                  <a16:creationId xmlns:a16="http://schemas.microsoft.com/office/drawing/2014/main" id="{64B2119B-9968-6BEB-FEE2-0FF4A845F141}"/>
                </a:ext>
              </a:extLst>
            </p:cNvPr>
            <p:cNvSpPr/>
            <p:nvPr/>
          </p:nvSpPr>
          <p:spPr>
            <a:xfrm>
              <a:off x="3510203" y="5735371"/>
              <a:ext cx="1882891" cy="73152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5000"/>
              </a:schemeClr>
            </a:solidFill>
            <a:ln w="360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rgbClr val="333333"/>
                  </a:solidFill>
                </a:rPr>
                <a:t>Ошибка на </a:t>
              </a:r>
              <a:r>
                <a:rPr lang="en-US" dirty="0">
                  <a:solidFill>
                    <a:srgbClr val="333333"/>
                  </a:solidFill>
                </a:rPr>
                <a:t>test</a:t>
              </a:r>
            </a:p>
          </p:txBody>
        </p:sp>
        <p:sp>
          <p:nvSpPr>
            <p:cNvPr id="27" name="Straight Connector 105">
              <a:extLst>
                <a:ext uri="{FF2B5EF4-FFF2-40B4-BE49-F238E27FC236}">
                  <a16:creationId xmlns:a16="http://schemas.microsoft.com/office/drawing/2014/main" id="{2C91C5BE-BF10-33DC-3E77-E1093B17AFE5}"/>
                </a:ext>
              </a:extLst>
            </p:cNvPr>
            <p:cNvSpPr/>
            <p:nvPr/>
          </p:nvSpPr>
          <p:spPr>
            <a:xfrm>
              <a:off x="4440255" y="5328467"/>
              <a:ext cx="6219" cy="390268"/>
            </a:xfrm>
            <a:prstGeom prst="line">
              <a:avLst/>
            </a:prstGeom>
            <a:ln w="180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 anchorCtr="1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8" name="Rectangle 106">
              <a:extLst>
                <a:ext uri="{FF2B5EF4-FFF2-40B4-BE49-F238E27FC236}">
                  <a16:creationId xmlns:a16="http://schemas.microsoft.com/office/drawing/2014/main" id="{FD58EADF-8794-36AB-C9DB-0BE6C0EACE93}"/>
                </a:ext>
              </a:extLst>
            </p:cNvPr>
            <p:cNvSpPr/>
            <p:nvPr/>
          </p:nvSpPr>
          <p:spPr>
            <a:xfrm>
              <a:off x="3219450" y="5295903"/>
              <a:ext cx="12392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dirty="0">
                  <a:solidFill>
                    <a:srgbClr val="000000"/>
                  </a:solidFill>
                </a:rPr>
                <a:t>маленькая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9" name="Group 123">
            <a:extLst>
              <a:ext uri="{FF2B5EF4-FFF2-40B4-BE49-F238E27FC236}">
                <a16:creationId xmlns:a16="http://schemas.microsoft.com/office/drawing/2014/main" id="{C091FA83-8DE6-8D13-9298-71534F384365}"/>
              </a:ext>
            </a:extLst>
          </p:cNvPr>
          <p:cNvGrpSpPr/>
          <p:nvPr/>
        </p:nvGrpSpPr>
        <p:grpSpPr>
          <a:xfrm>
            <a:off x="152353" y="5177951"/>
            <a:ext cx="3538353" cy="1561952"/>
            <a:chOff x="152353" y="5177951"/>
            <a:chExt cx="3538353" cy="1561952"/>
          </a:xfrm>
        </p:grpSpPr>
        <p:grpSp>
          <p:nvGrpSpPr>
            <p:cNvPr id="30" name="Group 114">
              <a:extLst>
                <a:ext uri="{FF2B5EF4-FFF2-40B4-BE49-F238E27FC236}">
                  <a16:creationId xmlns:a16="http://schemas.microsoft.com/office/drawing/2014/main" id="{867FB527-8804-595B-A8F8-AEF452948C11}"/>
                </a:ext>
              </a:extLst>
            </p:cNvPr>
            <p:cNvGrpSpPr/>
            <p:nvPr/>
          </p:nvGrpSpPr>
          <p:grpSpPr>
            <a:xfrm>
              <a:off x="2421385" y="6147394"/>
              <a:ext cx="1269321" cy="446805"/>
              <a:chOff x="2213756" y="6064898"/>
              <a:chExt cx="1269321" cy="446805"/>
            </a:xfrm>
          </p:grpSpPr>
          <p:sp>
            <p:nvSpPr>
              <p:cNvPr id="32" name="Rectangle 107">
                <a:extLst>
                  <a:ext uri="{FF2B5EF4-FFF2-40B4-BE49-F238E27FC236}">
                    <a16:creationId xmlns:a16="http://schemas.microsoft.com/office/drawing/2014/main" id="{7873AAD4-7642-7877-DCD5-DE43AD89A01F}"/>
                  </a:ext>
                </a:extLst>
              </p:cNvPr>
              <p:cNvSpPr/>
              <p:nvPr/>
            </p:nvSpPr>
            <p:spPr>
              <a:xfrm>
                <a:off x="2213756" y="6142371"/>
                <a:ext cx="12392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dirty="0">
                    <a:solidFill>
                      <a:srgbClr val="000000"/>
                    </a:solidFill>
                  </a:rPr>
                  <a:t>маленькая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Straight Connector 108">
                <a:extLst>
                  <a:ext uri="{FF2B5EF4-FFF2-40B4-BE49-F238E27FC236}">
                    <a16:creationId xmlns:a16="http://schemas.microsoft.com/office/drawing/2014/main" id="{0820A24B-51C6-025A-1A36-B0DEB40CD10C}"/>
                  </a:ext>
                </a:extLst>
              </p:cNvPr>
              <p:cNvSpPr/>
              <p:nvPr/>
            </p:nvSpPr>
            <p:spPr>
              <a:xfrm flipH="1" flipV="1">
                <a:off x="2243828" y="6064898"/>
                <a:ext cx="1239249" cy="9331"/>
              </a:xfrm>
              <a:prstGeom prst="line">
                <a:avLst/>
              </a:prstGeom>
              <a:ln w="180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none" rtlCol="0" anchor="ctr" anchorCtr="1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31" name="Picture 120" descr="A person posing for the camera&#10;&#10;Description automatically generated">
              <a:extLst>
                <a:ext uri="{FF2B5EF4-FFF2-40B4-BE49-F238E27FC236}">
                  <a16:creationId xmlns:a16="http://schemas.microsoft.com/office/drawing/2014/main" id="{19CC2E97-3BF9-216A-86C4-91A6D1E24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53" y="5177951"/>
              <a:ext cx="2214848" cy="1561952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A0A2A82-DB7D-AD40-52EC-9726E8A3D133}"/>
              </a:ext>
            </a:extLst>
          </p:cNvPr>
          <p:cNvSpPr txBox="1"/>
          <p:nvPr/>
        </p:nvSpPr>
        <p:spPr>
          <a:xfrm>
            <a:off x="69850" y="4363880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Nuts and Bolts of Applying </a:t>
            </a:r>
            <a:endParaRPr lang="ru-RU" dirty="0">
              <a:hlinkClick r:id="rId3"/>
            </a:endParaRPr>
          </a:p>
          <a:p>
            <a:r>
              <a:rPr lang="en-US" dirty="0">
                <a:hlinkClick r:id="rId3"/>
              </a:rPr>
              <a:t>Deep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A6104-8709-7F8F-10B8-0028BBB21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A65CA5-933B-F9E3-B9FC-9C6833124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http://getsomemath.ru/subtopic/machine_learning</a:t>
            </a:r>
            <a:endParaRPr lang="ru-RU" dirty="0">
              <a:hlinkClick r:id="rId2"/>
            </a:endParaRPr>
          </a:p>
          <a:p>
            <a:r>
              <a:rPr lang="en-US" dirty="0">
                <a:hlinkClick r:id="rId2"/>
              </a:rPr>
              <a:t>https://education.yandex.ru/handbook/ml</a:t>
            </a:r>
            <a:endParaRPr lang="ru-RU" dirty="0"/>
          </a:p>
          <a:p>
            <a:r>
              <a:rPr lang="en-US" dirty="0">
                <a:hlinkClick r:id="rId3"/>
              </a:rPr>
              <a:t>https://en.wikipedia.org/wiki/Precision_and_recall</a:t>
            </a:r>
            <a:endParaRPr lang="ru-RU" dirty="0"/>
          </a:p>
          <a:p>
            <a:r>
              <a:rPr lang="en-US" dirty="0">
                <a:hlinkClick r:id="rId4"/>
              </a:rPr>
              <a:t>https://dlcourse.ai/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973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3307EB-2DDB-61E1-F049-BB9707E27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909E74-1487-B496-577B-5BB849472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Figure 2 takes the machine learning lifecycle and applies the Well-Architected Framework pillars to each of the lifecycle phases.">
            <a:extLst>
              <a:ext uri="{FF2B5EF4-FFF2-40B4-BE49-F238E27FC236}">
                <a16:creationId xmlns:a16="http://schemas.microsoft.com/office/drawing/2014/main" id="{0DDF9CC3-EBEF-6EC6-F506-03B9BAB5B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8" y="95250"/>
            <a:ext cx="6829425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76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6B0506-460F-EEA0-7CD9-9039A6BC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Чуть более формально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7702BB-638D-EF84-63A9-9C9253779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9096B6-BD86-CA52-CB1E-B12BE899B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19" y="2177576"/>
            <a:ext cx="9460771" cy="364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1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744962-6D92-7BC2-0350-95A374A7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обучения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B2DFCE-223E-B0F6-BBBC-C21597EFA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1918E0-C3F0-F1EC-7837-AEF909B41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22" y="1825625"/>
            <a:ext cx="6324555" cy="465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76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84180-B176-C11E-B1AC-5E1328AB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Простейшая 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FF5554-5B21-2EE9-AF89-36EE83489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434976-2268-D94F-7D92-5DC903F38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32" y="2437663"/>
            <a:ext cx="4250033" cy="270100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8192172-3382-7DFB-39C8-5BD5A67F5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688" y="2437663"/>
            <a:ext cx="5205853" cy="27010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CFCB5C-28EF-6AAB-7D10-89455914391A}"/>
              </a:ext>
            </a:extLst>
          </p:cNvPr>
          <p:cNvSpPr txBox="1"/>
          <p:nvPr/>
        </p:nvSpPr>
        <p:spPr>
          <a:xfrm>
            <a:off x="1943402" y="1713853"/>
            <a:ext cx="2398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Для регрессии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CF091C-2902-9BE9-B667-C674FFE9FF90}"/>
              </a:ext>
            </a:extLst>
          </p:cNvPr>
          <p:cNvSpPr txBox="1"/>
          <p:nvPr/>
        </p:nvSpPr>
        <p:spPr>
          <a:xfrm>
            <a:off x="6722771" y="1713853"/>
            <a:ext cx="3200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Для классификации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866207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A93BB2F2-A970-A36A-9C39-97B6A067C5F3}"/>
              </a:ext>
            </a:extLst>
          </p:cNvPr>
          <p:cNvSpPr/>
          <p:nvPr/>
        </p:nvSpPr>
        <p:spPr>
          <a:xfrm>
            <a:off x="5516450" y="1733578"/>
            <a:ext cx="2112135" cy="81454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C9A8CB-C308-9219-1407-6F9724885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проверять?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15D91A-C7BE-E1D8-80D7-7F1159BBB83F}"/>
              </a:ext>
            </a:extLst>
          </p:cNvPr>
          <p:cNvSpPr txBox="1"/>
          <p:nvPr/>
        </p:nvSpPr>
        <p:spPr>
          <a:xfrm>
            <a:off x="5732171" y="1956184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23232"/>
                </a:solidFill>
                <a:effectLst/>
                <a:latin typeface="__YSText_36c6c2"/>
              </a:rPr>
              <a:t>бизнес-метрики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9097FFDB-28CF-9C28-0B0E-1BBA4697AB1B}"/>
              </a:ext>
            </a:extLst>
          </p:cNvPr>
          <p:cNvSpPr/>
          <p:nvPr/>
        </p:nvSpPr>
        <p:spPr>
          <a:xfrm>
            <a:off x="3737019" y="3008088"/>
            <a:ext cx="2112135" cy="1205541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04DC8-FED8-5943-A801-FB27E0A7A4CB}"/>
              </a:ext>
            </a:extLst>
          </p:cNvPr>
          <p:cNvSpPr txBox="1"/>
          <p:nvPr/>
        </p:nvSpPr>
        <p:spPr>
          <a:xfrm>
            <a:off x="4094408" y="3342951"/>
            <a:ext cx="17547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23232"/>
                </a:solidFill>
                <a:effectLst/>
                <a:latin typeface="__YSText_36c6c2"/>
              </a:rPr>
              <a:t>Перфоманс метрики</a:t>
            </a:r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CB09073-0AD1-6448-FD8A-2576D483791F}"/>
              </a:ext>
            </a:extLst>
          </p:cNvPr>
          <p:cNvCxnSpPr>
            <a:cxnSpLocks/>
          </p:cNvCxnSpPr>
          <p:nvPr/>
        </p:nvCxnSpPr>
        <p:spPr>
          <a:xfrm>
            <a:off x="2277414" y="2847818"/>
            <a:ext cx="8590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D193C93-423B-294C-56BE-E527C5FA295B}"/>
              </a:ext>
            </a:extLst>
          </p:cNvPr>
          <p:cNvSpPr txBox="1"/>
          <p:nvPr/>
        </p:nvSpPr>
        <p:spPr>
          <a:xfrm>
            <a:off x="1302788" y="2034881"/>
            <a:ext cx="194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Уровень продукта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478085-6DC8-4D7D-D60D-9341035E1ABD}"/>
              </a:ext>
            </a:extLst>
          </p:cNvPr>
          <p:cNvSpPr txBox="1"/>
          <p:nvPr/>
        </p:nvSpPr>
        <p:spPr>
          <a:xfrm>
            <a:off x="1302788" y="3353760"/>
            <a:ext cx="188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Уровень системы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89DAEA3F-BA7A-3D34-C43B-06F077061358}"/>
              </a:ext>
            </a:extLst>
          </p:cNvPr>
          <p:cNvSpPr/>
          <p:nvPr/>
        </p:nvSpPr>
        <p:spPr>
          <a:xfrm>
            <a:off x="6246253" y="3008102"/>
            <a:ext cx="2112135" cy="120552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AEE392-95D8-CC47-FACC-B4BB47597656}"/>
              </a:ext>
            </a:extLst>
          </p:cNvPr>
          <p:cNvSpPr txBox="1"/>
          <p:nvPr/>
        </p:nvSpPr>
        <p:spPr>
          <a:xfrm>
            <a:off x="6398125" y="3429000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23232"/>
                </a:solidFill>
                <a:effectLst/>
                <a:latin typeface="__YSText_36c6c2"/>
              </a:rPr>
              <a:t>Онлайн-метрики</a:t>
            </a:r>
            <a:endParaRPr lang="ru-RU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131251FD-EB57-C76C-2579-0ED8EFCEC9C4}"/>
              </a:ext>
            </a:extLst>
          </p:cNvPr>
          <p:cNvSpPr/>
          <p:nvPr/>
        </p:nvSpPr>
        <p:spPr>
          <a:xfrm>
            <a:off x="8755487" y="3008088"/>
            <a:ext cx="2112135" cy="120552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6A9A42-54F6-C7E6-E1B2-6D522B8F6BD7}"/>
              </a:ext>
            </a:extLst>
          </p:cNvPr>
          <p:cNvSpPr txBox="1"/>
          <p:nvPr/>
        </p:nvSpPr>
        <p:spPr>
          <a:xfrm>
            <a:off x="9001385" y="3290433"/>
            <a:ext cx="18878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23232"/>
                </a:solidFill>
                <a:effectLst/>
                <a:latin typeface="__YSText_36c6c2"/>
              </a:rPr>
              <a:t>Метрики качества данных</a:t>
            </a:r>
            <a:endParaRPr lang="ru-RU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85A53D49-83B2-BA00-2FBA-D92C7053446C}"/>
              </a:ext>
            </a:extLst>
          </p:cNvPr>
          <p:cNvSpPr/>
          <p:nvPr/>
        </p:nvSpPr>
        <p:spPr>
          <a:xfrm>
            <a:off x="3737019" y="4593157"/>
            <a:ext cx="2112135" cy="1205541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F5092A-18C8-B216-6A05-D68D575F40AC}"/>
              </a:ext>
            </a:extLst>
          </p:cNvPr>
          <p:cNvSpPr txBox="1"/>
          <p:nvPr/>
        </p:nvSpPr>
        <p:spPr>
          <a:xfrm>
            <a:off x="4094408" y="4928020"/>
            <a:ext cx="17547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23232"/>
                </a:solidFill>
                <a:effectLst/>
                <a:latin typeface="__YSText_36c6c2"/>
              </a:rPr>
              <a:t>Оффлайн метрики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C96D26-02C0-D006-F66A-5365E3E0FEC7}"/>
              </a:ext>
            </a:extLst>
          </p:cNvPr>
          <p:cNvSpPr txBox="1"/>
          <p:nvPr/>
        </p:nvSpPr>
        <p:spPr>
          <a:xfrm>
            <a:off x="1302788" y="4938829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Уровень обучения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61D0342F-7D34-7C92-5C3A-E3BE67727DFF}"/>
              </a:ext>
            </a:extLst>
          </p:cNvPr>
          <p:cNvCxnSpPr>
            <a:cxnSpLocks/>
          </p:cNvCxnSpPr>
          <p:nvPr/>
        </p:nvCxnSpPr>
        <p:spPr>
          <a:xfrm>
            <a:off x="2303171" y="4468410"/>
            <a:ext cx="85644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36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DC135C-FAAC-3873-8888-7D20A8BA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потерь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B9542A-8B55-0086-EA0F-018E4C49E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MAE</a:t>
            </a:r>
          </a:p>
          <a:p>
            <a:r>
              <a:rPr lang="en-US" dirty="0"/>
              <a:t>MSE</a:t>
            </a:r>
          </a:p>
          <a:p>
            <a:r>
              <a:rPr lang="en-US" dirty="0"/>
              <a:t>…</a:t>
            </a:r>
            <a:endParaRPr lang="ru-RU" dirty="0"/>
          </a:p>
          <a:p>
            <a:endParaRPr lang="ru-RU" dirty="0"/>
          </a:p>
          <a:p>
            <a:r>
              <a:rPr lang="ru-RU" dirty="0"/>
              <a:t>Чем отличается функция потерь от метрики?</a:t>
            </a:r>
          </a:p>
        </p:txBody>
      </p:sp>
    </p:spTree>
    <p:extLst>
      <p:ext uri="{BB962C8B-B14F-4D97-AF65-F5344CB8AC3E}">
        <p14:creationId xmlns:p14="http://schemas.microsoft.com/office/powerpoint/2010/main" val="2852694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E32136-3E1E-BDBA-369A-105148B8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 качества классификации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8566D7-1833-08B8-2AE0-6662F72E3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8D6FD03-ECA6-231F-606A-CF0AC86D3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22" y="2891468"/>
            <a:ext cx="7623694" cy="3798565"/>
          </a:xfrm>
          <a:prstGeom prst="rect">
            <a:avLst/>
          </a:prstGeom>
        </p:spPr>
      </p:pic>
      <p:sp>
        <p:nvSpPr>
          <p:cNvPr id="14" name="AutoShape 2" descr="{\displaystyle {\text{Accuracy}}={\frac {TP+TN}{TP+TN+FP+FN}}\,}">
            <a:extLst>
              <a:ext uri="{FF2B5EF4-FFF2-40B4-BE49-F238E27FC236}">
                <a16:creationId xmlns:a16="http://schemas.microsoft.com/office/drawing/2014/main" id="{CDB02ACB-2958-F02E-7B9C-42E3DFBA37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91370C7-1798-4E40-734D-FAB2CDF95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84" y="1926974"/>
            <a:ext cx="4026403" cy="72134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FC4CC52-EC02-A0B1-E5A1-02AF2096E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402" y="1758471"/>
            <a:ext cx="2453454" cy="132556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819FFFB9-0069-C2BC-2A62-2EE0A7B17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1352" y="1971351"/>
            <a:ext cx="3646222" cy="81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30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0D7045-7FBF-44F3-6C77-5DEE15A6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 где считать метрики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404A12-5C50-8D02-234F-3E341DADA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FA7599C-2FBC-297B-CD17-8B9E320D0515}"/>
              </a:ext>
            </a:extLst>
          </p:cNvPr>
          <p:cNvSpPr/>
          <p:nvPr/>
        </p:nvSpPr>
        <p:spPr>
          <a:xfrm>
            <a:off x="2171919" y="2379157"/>
            <a:ext cx="7315200" cy="731520"/>
          </a:xfrm>
          <a:prstGeom prst="rect">
            <a:avLst/>
          </a:prstGeom>
          <a:solidFill>
            <a:schemeClr val="accent5">
              <a:lumMod val="60000"/>
              <a:lumOff val="40000"/>
              <a:alpha val="75000"/>
            </a:schemeClr>
          </a:solidFill>
          <a:ln w="360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33333"/>
                </a:solidFill>
              </a:rPr>
              <a:t>Train</a:t>
            </a: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DAC8825A-4094-DB16-8545-0DF2AB85BFF4}"/>
              </a:ext>
            </a:extLst>
          </p:cNvPr>
          <p:cNvGrpSpPr/>
          <p:nvPr/>
        </p:nvGrpSpPr>
        <p:grpSpPr>
          <a:xfrm>
            <a:off x="2171919" y="3923824"/>
            <a:ext cx="7315200" cy="731520"/>
            <a:chOff x="3219450" y="3927600"/>
            <a:chExt cx="7315200" cy="731520"/>
          </a:xfrm>
        </p:grpSpPr>
        <p:sp>
          <p:nvSpPr>
            <p:cNvPr id="7" name="Rectangle 18">
              <a:extLst>
                <a:ext uri="{FF2B5EF4-FFF2-40B4-BE49-F238E27FC236}">
                  <a16:creationId xmlns:a16="http://schemas.microsoft.com/office/drawing/2014/main" id="{33DD0D06-979A-5859-BE35-0C44D279DA42}"/>
                </a:ext>
              </a:extLst>
            </p:cNvPr>
            <p:cNvSpPr/>
            <p:nvPr/>
          </p:nvSpPr>
          <p:spPr>
            <a:xfrm>
              <a:off x="3219450" y="3933824"/>
              <a:ext cx="6292685" cy="72529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75000"/>
              </a:schemeClr>
            </a:solidFill>
            <a:ln w="360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333333"/>
                  </a:solidFill>
                </a:rPr>
                <a:t>Train</a:t>
              </a:r>
            </a:p>
          </p:txBody>
        </p:sp>
        <p:sp>
          <p:nvSpPr>
            <p:cNvPr id="8" name="Rectangle 20">
              <a:extLst>
                <a:ext uri="{FF2B5EF4-FFF2-40B4-BE49-F238E27FC236}">
                  <a16:creationId xmlns:a16="http://schemas.microsoft.com/office/drawing/2014/main" id="{4B7B914D-1604-221B-BEB9-B35859269D83}"/>
                </a:ext>
              </a:extLst>
            </p:cNvPr>
            <p:cNvSpPr/>
            <p:nvPr/>
          </p:nvSpPr>
          <p:spPr>
            <a:xfrm>
              <a:off x="9512135" y="3927600"/>
              <a:ext cx="1022515" cy="73152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5000"/>
              </a:schemeClr>
            </a:solidFill>
            <a:ln w="360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333333"/>
                  </a:solidFill>
                </a:rPr>
                <a:t>Test</a:t>
              </a:r>
            </a:p>
          </p:txBody>
        </p:sp>
      </p:grpSp>
      <p:sp>
        <p:nvSpPr>
          <p:cNvPr id="12" name="Rectangle 38">
            <a:extLst>
              <a:ext uri="{FF2B5EF4-FFF2-40B4-BE49-F238E27FC236}">
                <a16:creationId xmlns:a16="http://schemas.microsoft.com/office/drawing/2014/main" id="{C73B372D-F242-DF72-03F7-CE18839995A7}"/>
              </a:ext>
            </a:extLst>
          </p:cNvPr>
          <p:cNvSpPr/>
          <p:nvPr/>
        </p:nvSpPr>
        <p:spPr>
          <a:xfrm>
            <a:off x="2148029" y="5398618"/>
            <a:ext cx="5222388" cy="725296"/>
          </a:xfrm>
          <a:prstGeom prst="rect">
            <a:avLst/>
          </a:prstGeom>
          <a:solidFill>
            <a:schemeClr val="accent5">
              <a:lumMod val="60000"/>
              <a:lumOff val="40000"/>
              <a:alpha val="75000"/>
            </a:schemeClr>
          </a:solidFill>
          <a:ln w="360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33333"/>
                </a:solidFill>
              </a:rPr>
              <a:t>Train </a:t>
            </a:r>
          </a:p>
        </p:txBody>
      </p:sp>
      <p:sp>
        <p:nvSpPr>
          <p:cNvPr id="13" name="Rectangle 39">
            <a:extLst>
              <a:ext uri="{FF2B5EF4-FFF2-40B4-BE49-F238E27FC236}">
                <a16:creationId xmlns:a16="http://schemas.microsoft.com/office/drawing/2014/main" id="{C9AA3691-CD9B-65B5-592F-FCFA65FE2133}"/>
              </a:ext>
            </a:extLst>
          </p:cNvPr>
          <p:cNvSpPr/>
          <p:nvPr/>
        </p:nvSpPr>
        <p:spPr>
          <a:xfrm>
            <a:off x="8440713" y="5392394"/>
            <a:ext cx="1022515" cy="731520"/>
          </a:xfrm>
          <a:prstGeom prst="rect">
            <a:avLst/>
          </a:prstGeom>
          <a:solidFill>
            <a:schemeClr val="accent2">
              <a:lumMod val="40000"/>
              <a:lumOff val="60000"/>
              <a:alpha val="75000"/>
            </a:schemeClr>
          </a:solidFill>
          <a:ln w="360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33333"/>
                </a:solidFill>
              </a:rPr>
              <a:t>Test</a:t>
            </a:r>
          </a:p>
        </p:txBody>
      </p:sp>
      <p:sp>
        <p:nvSpPr>
          <p:cNvPr id="17" name="Rectangle 44">
            <a:extLst>
              <a:ext uri="{FF2B5EF4-FFF2-40B4-BE49-F238E27FC236}">
                <a16:creationId xmlns:a16="http://schemas.microsoft.com/office/drawing/2014/main" id="{3DFCD731-3C25-5351-04D0-532918DB155E}"/>
              </a:ext>
            </a:extLst>
          </p:cNvPr>
          <p:cNvSpPr/>
          <p:nvPr/>
        </p:nvSpPr>
        <p:spPr>
          <a:xfrm>
            <a:off x="7370417" y="5392394"/>
            <a:ext cx="1094187" cy="731520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60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33333"/>
                </a:solidFill>
              </a:rPr>
              <a:t>Val</a:t>
            </a:r>
          </a:p>
        </p:txBody>
      </p:sp>
    </p:spTree>
    <p:extLst>
      <p:ext uri="{BB962C8B-B14F-4D97-AF65-F5344CB8AC3E}">
        <p14:creationId xmlns:p14="http://schemas.microsoft.com/office/powerpoint/2010/main" val="255973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162</Words>
  <Application>Microsoft Office PowerPoint</Application>
  <PresentationFormat>Широкоэкранный</PresentationFormat>
  <Paragraphs>59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__YSText_36c6c2</vt:lpstr>
      <vt:lpstr>Arial</vt:lpstr>
      <vt:lpstr>Calibri</vt:lpstr>
      <vt:lpstr>Calibri Light</vt:lpstr>
      <vt:lpstr>Тема Office</vt:lpstr>
      <vt:lpstr>Основные понятия ML</vt:lpstr>
      <vt:lpstr>Презентация PowerPoint</vt:lpstr>
      <vt:lpstr>Чуть более формально</vt:lpstr>
      <vt:lpstr>Виды обучения</vt:lpstr>
      <vt:lpstr>Простейшая модель</vt:lpstr>
      <vt:lpstr>Как проверять?</vt:lpstr>
      <vt:lpstr>Функции потерь</vt:lpstr>
      <vt:lpstr>Метрики качества классификации</vt:lpstr>
      <vt:lpstr>Как и где считать метрики</vt:lpstr>
      <vt:lpstr>Кросс-валидация (Cross-validation)</vt:lpstr>
      <vt:lpstr>Переобучение и недообучение</vt:lpstr>
      <vt:lpstr>Machine Learning Flow</vt:lpstr>
      <vt:lpstr>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Anastasiya Nikolskaya</dc:creator>
  <cp:lastModifiedBy>Anastasiya Nikolskaya</cp:lastModifiedBy>
  <cp:revision>1</cp:revision>
  <dcterms:created xsi:type="dcterms:W3CDTF">2025-02-28T20:17:57Z</dcterms:created>
  <dcterms:modified xsi:type="dcterms:W3CDTF">2025-02-28T20:42:24Z</dcterms:modified>
</cp:coreProperties>
</file>