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7CD"/>
    <a:srgbClr val="9EC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D1B3E-FC29-4502-BF1B-39EF1ADE055A}" type="datetimeFigureOut">
              <a:rPr lang="pl-PL" smtClean="0"/>
              <a:t>05.07.2020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33A5C-DD04-4EC8-A259-9EA5DC5FD9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1221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045F09-20CF-4680-97B5-B2D810053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690316A-65DE-49E4-8B47-97167BE51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F522DB0-6D0C-4284-AC2B-7FABF516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8A36-385F-4244-800C-E78B42DB7505}" type="datetimeFigureOut">
              <a:rPr lang="pl-PL" smtClean="0"/>
              <a:t>05.07.2020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59B2C31-6BB2-4099-A2D6-859E9A15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E4EAE58-EB03-48C1-97B1-4253D514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4BAD-ECD6-43DB-AE4A-772A5DE939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061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7F68FB-5D42-46D7-BD22-908FF03B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375D077-F78B-469C-AA79-4E1886CF9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6D25C2-E59B-496C-8C7C-8AC100FE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8A36-385F-4244-800C-E78B42DB7505}" type="datetimeFigureOut">
              <a:rPr lang="pl-PL" smtClean="0"/>
              <a:t>05.07.2020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6E26C54-D303-4492-8E26-ADE8FF2B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826F282-03F2-4DB1-BA01-EBA0832E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4BAD-ECD6-43DB-AE4A-772A5DE939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99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BA900C9-18DC-472E-84EE-D3FCC7BFE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8F46D6A-552F-4EBB-97F5-174F7BDCA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F72346F-B665-43E1-9EAB-9A365BE5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8A36-385F-4244-800C-E78B42DB7505}" type="datetimeFigureOut">
              <a:rPr lang="pl-PL" smtClean="0"/>
              <a:t>05.07.2020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D1E567C-5AAD-4C7A-AEBF-CCC79723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E6C682C-62D5-40EA-9D60-7DFC0826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4BAD-ECD6-43DB-AE4A-772A5DE939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785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39CC89-5B1F-4341-B12B-852AAE4F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79D624-B5D3-4D58-B91D-892B50F78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6024422-6A40-489B-A60E-0ACA9678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8A36-385F-4244-800C-E78B42DB7505}" type="datetimeFigureOut">
              <a:rPr lang="pl-PL" smtClean="0"/>
              <a:t>05.07.2020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0488BAE-6AE1-47DE-AD95-F8A8EB8D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062116C-DA90-454D-B213-54A00D51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4BAD-ECD6-43DB-AE4A-772A5DE939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123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2EE677-C533-42C8-A140-C8CFE4C9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64CFDFC-9067-4F25-9C01-084DA850D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9A61537-EC48-44FD-97E0-CB50F128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8A36-385F-4244-800C-E78B42DB7505}" type="datetimeFigureOut">
              <a:rPr lang="pl-PL" smtClean="0"/>
              <a:t>05.07.2020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70C6108-5C97-485C-BF87-A1F34B12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146255-5399-4937-A0AE-E52FF108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4BAD-ECD6-43DB-AE4A-772A5DE939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11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3BC5B8-29B9-4905-BE45-38A8B8A9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52CD0E-3A8A-4291-8966-5C4889351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0420015-BA6A-4385-A1E5-88752085A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937435E-4551-4891-A669-179BA086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8A36-385F-4244-800C-E78B42DB7505}" type="datetimeFigureOut">
              <a:rPr lang="pl-PL" smtClean="0"/>
              <a:t>05.07.2020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4B7FFCC-7B00-4CF6-8B58-678EBE76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79126EC-33E5-491B-9836-161879B9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4BAD-ECD6-43DB-AE4A-772A5DE939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447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F4F483-9644-4666-A92F-12317AB4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401706C-1440-4656-98A7-B7B3E2047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B73B196-EC61-483A-999C-AE50B84D5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3E1C79A-6544-4C48-98A1-8697C34AE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51BCA86-73BA-4257-8BBA-389D1F9F8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BBE49A2-4232-4393-994A-2FC34943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8A36-385F-4244-800C-E78B42DB7505}" type="datetimeFigureOut">
              <a:rPr lang="pl-PL" smtClean="0"/>
              <a:t>05.07.2020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BC2CD5A-87BB-43A8-B761-062B24A5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5D1FDCD-E4E8-44CF-8270-B897D414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4BAD-ECD6-43DB-AE4A-772A5DE939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202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C7735D-68F7-4F6D-9124-B8A5B59D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B24F2F1-C825-4E9A-A6F9-085E96F5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8A36-385F-4244-800C-E78B42DB7505}" type="datetimeFigureOut">
              <a:rPr lang="pl-PL" smtClean="0"/>
              <a:t>05.07.2020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4B4D2D1-5BF0-48EA-A451-06AD60F4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21D8EA3-FF1E-4993-9895-88797FD0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4BAD-ECD6-43DB-AE4A-772A5DE939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747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8DF3A98-ED9C-491A-BDD8-8A59BF5C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8A36-385F-4244-800C-E78B42DB7505}" type="datetimeFigureOut">
              <a:rPr lang="pl-PL" smtClean="0"/>
              <a:t>05.07.2020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5665964-9190-449B-B0B4-BED30D59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6F13DD2-9510-4CEE-8D09-C01F041E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4BAD-ECD6-43DB-AE4A-772A5DE939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684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6D8611-74F6-4C9A-8CE9-78AC62F0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AFEDFF-177D-4993-A8AA-A7E02CF9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CE3F70-2548-4B17-BFDD-721849F67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653A742-2C5B-413E-A576-CFB850C0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8A36-385F-4244-800C-E78B42DB7505}" type="datetimeFigureOut">
              <a:rPr lang="pl-PL" smtClean="0"/>
              <a:t>05.07.2020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7242DF7-4174-432D-9956-AF33598D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E9340D4-E5F5-483E-9C3E-66A04C2D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4BAD-ECD6-43DB-AE4A-772A5DE939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306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581ACA-08EC-4C3E-A4F3-B3D05E90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4CC1BA7-B170-48EA-BB11-FED3178FB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4A9A3A6-BEA4-4D27-8BC4-0AF5C183B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24E4915-1D74-4DCA-9884-5442D8D8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8A36-385F-4244-800C-E78B42DB7505}" type="datetimeFigureOut">
              <a:rPr lang="pl-PL" smtClean="0"/>
              <a:t>05.07.2020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6A35FAB-CD0E-41C0-BB85-2EC12709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A5F5026-1FE8-4ABF-A5B6-85C28180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4BAD-ECD6-43DB-AE4A-772A5DE939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306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0A3EC88-BF40-4429-B2CB-AC3CBA2E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AD5108C-3FB9-4034-A976-62AF02EEC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A46D135-52B9-43B0-B130-C6B56FC47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B8A36-385F-4244-800C-E78B42DB7505}" type="datetimeFigureOut">
              <a:rPr lang="pl-PL" smtClean="0"/>
              <a:t>05.07.2020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0C8F70E-1324-4B63-92A9-D006762DE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19D1B0-C48C-4AD9-B6E6-1FAB7DF17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D4BAD-ECD6-43DB-AE4A-772A5DE939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512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97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C5F83611-78A8-4367-B6FC-3ABE050BE5DA}"/>
              </a:ext>
            </a:extLst>
          </p:cNvPr>
          <p:cNvSpPr/>
          <p:nvPr/>
        </p:nvSpPr>
        <p:spPr>
          <a:xfrm>
            <a:off x="7744968" y="539496"/>
            <a:ext cx="2862072" cy="5769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 descr="Obraz zawierający monitor, siedzi, zdjęcie, komputer&#10;&#10;Opis wygenerowany automatycznie">
            <a:extLst>
              <a:ext uri="{FF2B5EF4-FFF2-40B4-BE49-F238E27FC236}">
                <a16:creationId xmlns:a16="http://schemas.microsoft.com/office/drawing/2014/main" id="{4154BE6B-1C83-466B-9134-D6183BD23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480" y="0"/>
            <a:ext cx="4230384" cy="6858000"/>
          </a:xfrm>
          <a:prstGeom prst="rect">
            <a:avLst/>
          </a:prstGeom>
        </p:spPr>
      </p:pic>
      <p:pic>
        <p:nvPicPr>
          <p:cNvPr id="10" name="Obraz 9" descr="Obraz zawierający rysunek, zegar&#10;&#10;Opis wygenerowany automatycznie">
            <a:extLst>
              <a:ext uri="{FF2B5EF4-FFF2-40B4-BE49-F238E27FC236}">
                <a16:creationId xmlns:a16="http://schemas.microsoft.com/office/drawing/2014/main" id="{B0980D72-1D87-4046-BD39-E9919E9BA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236" y="2659380"/>
            <a:ext cx="880873" cy="880873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D3E4F6E7-4883-49F9-9593-9E9682AA219E}"/>
              </a:ext>
            </a:extLst>
          </p:cNvPr>
          <p:cNvSpPr txBox="1"/>
          <p:nvPr/>
        </p:nvSpPr>
        <p:spPr>
          <a:xfrm>
            <a:off x="7901940" y="3540253"/>
            <a:ext cx="256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QR LUNCH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CDE99BA9-F436-4C67-8CDD-8D34BC4B0735}"/>
              </a:ext>
            </a:extLst>
          </p:cNvPr>
          <p:cNvSpPr txBox="1"/>
          <p:nvPr/>
        </p:nvSpPr>
        <p:spPr>
          <a:xfrm>
            <a:off x="355784" y="2333006"/>
            <a:ext cx="5458968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spc="3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e-ŻETONY</a:t>
            </a:r>
          </a:p>
          <a:p>
            <a:pPr>
              <a:lnSpc>
                <a:spcPct val="150000"/>
              </a:lnSpc>
            </a:pPr>
            <a:r>
              <a:rPr lang="pl-PL" sz="2400" spc="300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System elektronicznych żetonów śniadaniowych</a:t>
            </a:r>
          </a:p>
        </p:txBody>
      </p:sp>
      <p:pic>
        <p:nvPicPr>
          <p:cNvPr id="1026" name="Picture 2" descr="MyBenefit Sp. z o.o. - MyBenefit - MyBenefit">
            <a:extLst>
              <a:ext uri="{FF2B5EF4-FFF2-40B4-BE49-F238E27FC236}">
                <a16:creationId xmlns:a16="http://schemas.microsoft.com/office/drawing/2014/main" id="{71264760-72CC-4AB1-8D6D-91DBF5E0F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85" y="5599082"/>
            <a:ext cx="1489199" cy="44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5219329-5CB0-4AD1-801E-E57DC25A2962}"/>
              </a:ext>
            </a:extLst>
          </p:cNvPr>
          <p:cNvSpPr txBox="1"/>
          <p:nvPr/>
        </p:nvSpPr>
        <p:spPr>
          <a:xfrm>
            <a:off x="438912" y="4123944"/>
            <a:ext cx="4803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rgbClr val="9ECBE6"/>
                </a:solidFill>
              </a:rPr>
              <a:t>Stan prac na 5 lipca 2020.</a:t>
            </a:r>
          </a:p>
        </p:txBody>
      </p:sp>
    </p:spTree>
    <p:extLst>
      <p:ext uri="{BB962C8B-B14F-4D97-AF65-F5344CB8AC3E}">
        <p14:creationId xmlns:p14="http://schemas.microsoft.com/office/powerpoint/2010/main" val="254639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FAFC0A72-8AE6-463F-AAB4-35F49AE94AC2}"/>
              </a:ext>
            </a:extLst>
          </p:cNvPr>
          <p:cNvCxnSpPr>
            <a:cxnSpLocks/>
          </p:cNvCxnSpPr>
          <p:nvPr/>
        </p:nvCxnSpPr>
        <p:spPr>
          <a:xfrm>
            <a:off x="1252728" y="329184"/>
            <a:ext cx="10939272" cy="0"/>
          </a:xfrm>
          <a:prstGeom prst="line">
            <a:avLst/>
          </a:prstGeom>
          <a:ln w="76200">
            <a:solidFill>
              <a:srgbClr val="4097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wal 6">
            <a:extLst>
              <a:ext uri="{FF2B5EF4-FFF2-40B4-BE49-F238E27FC236}">
                <a16:creationId xmlns:a16="http://schemas.microsoft.com/office/drawing/2014/main" id="{556A6C62-416B-4E62-868E-5BFBF92A3C30}"/>
              </a:ext>
            </a:extLst>
          </p:cNvPr>
          <p:cNvSpPr/>
          <p:nvPr/>
        </p:nvSpPr>
        <p:spPr>
          <a:xfrm>
            <a:off x="1101852" y="178308"/>
            <a:ext cx="301752" cy="301752"/>
          </a:xfrm>
          <a:prstGeom prst="ellipse">
            <a:avLst/>
          </a:prstGeom>
          <a:solidFill>
            <a:schemeClr val="bg1"/>
          </a:solidFill>
          <a:ln w="76200">
            <a:solidFill>
              <a:srgbClr val="409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343536D-8CFA-4EB0-9E5E-B777C7310608}"/>
              </a:ext>
            </a:extLst>
          </p:cNvPr>
          <p:cNvSpPr txBox="1"/>
          <p:nvPr/>
        </p:nvSpPr>
        <p:spPr>
          <a:xfrm>
            <a:off x="1101852" y="625636"/>
            <a:ext cx="4841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Generowanie </a:t>
            </a:r>
          </a:p>
          <a:p>
            <a:r>
              <a:rPr lang="pl-PL" sz="2800" dirty="0"/>
              <a:t>żetonu  elektronicznego</a:t>
            </a:r>
          </a:p>
        </p:txBody>
      </p:sp>
      <p:pic>
        <p:nvPicPr>
          <p:cNvPr id="10" name="Obraz 9" descr="Obraz zawierający rysunek&#10;&#10;Opis wygenerowany automatycznie">
            <a:extLst>
              <a:ext uri="{FF2B5EF4-FFF2-40B4-BE49-F238E27FC236}">
                <a16:creationId xmlns:a16="http://schemas.microsoft.com/office/drawing/2014/main" id="{89DA0731-EC34-46E9-AE78-2E791F07F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52" y="2930364"/>
            <a:ext cx="3292905" cy="3302000"/>
          </a:xfrm>
          <a:prstGeom prst="rect">
            <a:avLst/>
          </a:prstGeom>
        </p:spPr>
      </p:pic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DC15FE70-707D-4CE4-AC6D-AE9680726C73}"/>
              </a:ext>
            </a:extLst>
          </p:cNvPr>
          <p:cNvCxnSpPr>
            <a:endCxn id="10" idx="0"/>
          </p:cNvCxnSpPr>
          <p:nvPr/>
        </p:nvCxnSpPr>
        <p:spPr>
          <a:xfrm>
            <a:off x="2748304" y="1524000"/>
            <a:ext cx="1" cy="1406364"/>
          </a:xfrm>
          <a:prstGeom prst="straightConnector1">
            <a:avLst/>
          </a:prstGeom>
          <a:ln w="76200">
            <a:solidFill>
              <a:srgbClr val="4097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C310D326-85D1-4946-B9F1-0D65A7F14F7A}"/>
              </a:ext>
            </a:extLst>
          </p:cNvPr>
          <p:cNvSpPr txBox="1"/>
          <p:nvPr/>
        </p:nvSpPr>
        <p:spPr>
          <a:xfrm>
            <a:off x="1647215" y="5970754"/>
            <a:ext cx="2202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Żetony zapisywane są </a:t>
            </a:r>
            <a:br>
              <a:rPr lang="pl-PL" sz="1400" dirty="0"/>
            </a:br>
            <a:r>
              <a:rPr lang="pl-PL" sz="1400" dirty="0"/>
              <a:t>w formie kodu QR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5390150-8624-4134-A85A-441C72E976C5}"/>
              </a:ext>
            </a:extLst>
          </p:cNvPr>
          <p:cNvSpPr txBox="1"/>
          <p:nvPr/>
        </p:nvSpPr>
        <p:spPr>
          <a:xfrm>
            <a:off x="6305550" y="2343165"/>
            <a:ext cx="5181600" cy="2636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Kod QR będzie można wygenerować na stronie dostępnej z każdej przeglądarki w firmie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Dzięki takiemu rozwiązaniu kod można łatwo wysłać na dowolne urządzenie (np.: smartfon)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Każda osoba może skorzystać dziennie jedynie </a:t>
            </a:r>
            <a:br>
              <a:rPr lang="pl-PL" sz="1600" dirty="0"/>
            </a:br>
            <a:r>
              <a:rPr lang="pl-PL" sz="1600" dirty="0"/>
              <a:t>z określonej (wcześniej ustalonej przez firmę) ilości żetonów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247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ole tekstowe 20">
            <a:extLst>
              <a:ext uri="{FF2B5EF4-FFF2-40B4-BE49-F238E27FC236}">
                <a16:creationId xmlns:a16="http://schemas.microsoft.com/office/drawing/2014/main" id="{DA590022-C4B7-44EC-AC80-3965A84C594E}"/>
              </a:ext>
            </a:extLst>
          </p:cNvPr>
          <p:cNvSpPr txBox="1"/>
          <p:nvPr/>
        </p:nvSpPr>
        <p:spPr>
          <a:xfrm rot="3325630">
            <a:off x="3718774" y="3195190"/>
            <a:ext cx="4901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spc="6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INFORMACJE</a:t>
            </a:r>
            <a:br>
              <a:rPr lang="pl-PL" sz="3200" b="1" spc="6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</a:br>
            <a:r>
              <a:rPr lang="pl-PL" sz="3200" b="1" spc="600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ZASZYFROWANE</a:t>
            </a: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FAFC0A72-8AE6-463F-AAB4-35F49AE94AC2}"/>
              </a:ext>
            </a:extLst>
          </p:cNvPr>
          <p:cNvCxnSpPr>
            <a:cxnSpLocks/>
          </p:cNvCxnSpPr>
          <p:nvPr/>
        </p:nvCxnSpPr>
        <p:spPr>
          <a:xfrm>
            <a:off x="1252728" y="329184"/>
            <a:ext cx="10939272" cy="0"/>
          </a:xfrm>
          <a:prstGeom prst="line">
            <a:avLst/>
          </a:prstGeom>
          <a:ln w="76200">
            <a:solidFill>
              <a:srgbClr val="4097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wal 6">
            <a:extLst>
              <a:ext uri="{FF2B5EF4-FFF2-40B4-BE49-F238E27FC236}">
                <a16:creationId xmlns:a16="http://schemas.microsoft.com/office/drawing/2014/main" id="{556A6C62-416B-4E62-868E-5BFBF92A3C30}"/>
              </a:ext>
            </a:extLst>
          </p:cNvPr>
          <p:cNvSpPr/>
          <p:nvPr/>
        </p:nvSpPr>
        <p:spPr>
          <a:xfrm>
            <a:off x="1101852" y="178308"/>
            <a:ext cx="301752" cy="301752"/>
          </a:xfrm>
          <a:prstGeom prst="ellipse">
            <a:avLst/>
          </a:prstGeom>
          <a:solidFill>
            <a:schemeClr val="bg1"/>
          </a:solidFill>
          <a:ln w="76200">
            <a:solidFill>
              <a:srgbClr val="409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343536D-8CFA-4EB0-9E5E-B777C7310608}"/>
              </a:ext>
            </a:extLst>
          </p:cNvPr>
          <p:cNvSpPr txBox="1"/>
          <p:nvPr/>
        </p:nvSpPr>
        <p:spPr>
          <a:xfrm>
            <a:off x="1101852" y="625636"/>
            <a:ext cx="4841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Jakie informacje zawiera kod QR?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99644CD2-D738-448D-8D37-42F13CB929F2}"/>
              </a:ext>
            </a:extLst>
          </p:cNvPr>
          <p:cNvSpPr txBox="1"/>
          <p:nvPr/>
        </p:nvSpPr>
        <p:spPr>
          <a:xfrm>
            <a:off x="101727" y="2466433"/>
            <a:ext cx="5568696" cy="2534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l-PL" sz="1600" dirty="0"/>
              <a:t>Piętro na którym pracuje dany pracownik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l-PL" sz="1600" dirty="0"/>
              <a:t>Unikalny kod ID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l-PL" sz="1600" dirty="0"/>
              <a:t>Czas wygenerowania oraz ważności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l-PL" sz="1600" dirty="0"/>
              <a:t>Ilość żetonów jakie zawiera w sobie kod QR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l-PL" sz="1600" dirty="0"/>
              <a:t>Miejsce w którym można go wykorzystać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C063756F-7477-4F6E-B7FB-14605414764E}"/>
              </a:ext>
            </a:extLst>
          </p:cNvPr>
          <p:cNvSpPr txBox="1"/>
          <p:nvPr/>
        </p:nvSpPr>
        <p:spPr>
          <a:xfrm>
            <a:off x="6521577" y="2466433"/>
            <a:ext cx="5568696" cy="2534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pl-PL" sz="1600" dirty="0"/>
              <a:t>Możliwość ustalenia kolejności odbioru posiłku</a:t>
            </a:r>
          </a:p>
          <a:p>
            <a:pPr algn="r">
              <a:lnSpc>
                <a:spcPct val="200000"/>
              </a:lnSpc>
            </a:pPr>
            <a:r>
              <a:rPr lang="pl-PL" sz="1600" dirty="0"/>
              <a:t>Monitorowanie statystyk i łatwe rozliczanie się</a:t>
            </a:r>
          </a:p>
          <a:p>
            <a:pPr algn="r">
              <a:lnSpc>
                <a:spcPct val="200000"/>
              </a:lnSpc>
            </a:pPr>
            <a:r>
              <a:rPr lang="pl-PL" sz="1600" dirty="0"/>
              <a:t>Nie można ponownie użyć tego samego żetonu</a:t>
            </a:r>
          </a:p>
          <a:p>
            <a:pPr algn="r">
              <a:lnSpc>
                <a:spcPct val="200000"/>
              </a:lnSpc>
            </a:pPr>
            <a:r>
              <a:rPr lang="pl-PL" sz="1600" dirty="0"/>
              <a:t>Informuje o przysługujących dopłatach</a:t>
            </a:r>
          </a:p>
          <a:p>
            <a:pPr algn="r">
              <a:lnSpc>
                <a:spcPct val="200000"/>
              </a:lnSpc>
            </a:pPr>
            <a:r>
              <a:rPr lang="pl-PL" sz="1600" dirty="0"/>
              <a:t>Możliwość obsługi wielu usługodawców</a:t>
            </a:r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7392156C-02EB-439B-A401-86955A446928}"/>
              </a:ext>
            </a:extLst>
          </p:cNvPr>
          <p:cNvCxnSpPr/>
          <p:nvPr/>
        </p:nvCxnSpPr>
        <p:spPr>
          <a:xfrm>
            <a:off x="4419600" y="2800350"/>
            <a:ext cx="3086100" cy="0"/>
          </a:xfrm>
          <a:prstGeom prst="straightConnector1">
            <a:avLst/>
          </a:prstGeom>
          <a:ln w="28575">
            <a:solidFill>
              <a:srgbClr val="4097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23CB437E-BEFF-4A34-844D-A0F42FD44FDE}"/>
              </a:ext>
            </a:extLst>
          </p:cNvPr>
          <p:cNvCxnSpPr>
            <a:cxnSpLocks/>
          </p:cNvCxnSpPr>
          <p:nvPr/>
        </p:nvCxnSpPr>
        <p:spPr>
          <a:xfrm>
            <a:off x="2085975" y="3295650"/>
            <a:ext cx="5572125" cy="0"/>
          </a:xfrm>
          <a:prstGeom prst="straightConnector1">
            <a:avLst/>
          </a:prstGeom>
          <a:ln w="28575">
            <a:solidFill>
              <a:srgbClr val="4097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7B1A7A02-0E2A-4B5C-B7BE-2D2EFBD330EC}"/>
              </a:ext>
            </a:extLst>
          </p:cNvPr>
          <p:cNvCxnSpPr>
            <a:cxnSpLocks/>
          </p:cNvCxnSpPr>
          <p:nvPr/>
        </p:nvCxnSpPr>
        <p:spPr>
          <a:xfrm>
            <a:off x="3905250" y="3800475"/>
            <a:ext cx="3518015" cy="0"/>
          </a:xfrm>
          <a:prstGeom prst="straightConnector1">
            <a:avLst/>
          </a:prstGeom>
          <a:ln w="28575">
            <a:solidFill>
              <a:srgbClr val="4097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7FA1B3FA-4B00-46E0-88DD-E4A62FDC3E20}"/>
              </a:ext>
            </a:extLst>
          </p:cNvPr>
          <p:cNvCxnSpPr>
            <a:cxnSpLocks/>
          </p:cNvCxnSpPr>
          <p:nvPr/>
        </p:nvCxnSpPr>
        <p:spPr>
          <a:xfrm>
            <a:off x="4695825" y="4267200"/>
            <a:ext cx="3714750" cy="0"/>
          </a:xfrm>
          <a:prstGeom prst="straightConnector1">
            <a:avLst/>
          </a:prstGeom>
          <a:ln w="28575">
            <a:solidFill>
              <a:srgbClr val="4097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30D3ED83-7D31-4BFD-8BE6-20C22A0A007A}"/>
              </a:ext>
            </a:extLst>
          </p:cNvPr>
          <p:cNvCxnSpPr>
            <a:cxnSpLocks/>
          </p:cNvCxnSpPr>
          <p:nvPr/>
        </p:nvCxnSpPr>
        <p:spPr>
          <a:xfrm>
            <a:off x="4419600" y="4752975"/>
            <a:ext cx="3790950" cy="0"/>
          </a:xfrm>
          <a:prstGeom prst="straightConnector1">
            <a:avLst/>
          </a:prstGeom>
          <a:ln w="28575">
            <a:solidFill>
              <a:srgbClr val="4097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14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FAFC0A72-8AE6-463F-AAB4-35F49AE94AC2}"/>
              </a:ext>
            </a:extLst>
          </p:cNvPr>
          <p:cNvCxnSpPr>
            <a:cxnSpLocks/>
          </p:cNvCxnSpPr>
          <p:nvPr/>
        </p:nvCxnSpPr>
        <p:spPr>
          <a:xfrm>
            <a:off x="1252728" y="329184"/>
            <a:ext cx="10939272" cy="0"/>
          </a:xfrm>
          <a:prstGeom prst="line">
            <a:avLst/>
          </a:prstGeom>
          <a:ln w="76200">
            <a:solidFill>
              <a:srgbClr val="4097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wal 6">
            <a:extLst>
              <a:ext uri="{FF2B5EF4-FFF2-40B4-BE49-F238E27FC236}">
                <a16:creationId xmlns:a16="http://schemas.microsoft.com/office/drawing/2014/main" id="{556A6C62-416B-4E62-868E-5BFBF92A3C30}"/>
              </a:ext>
            </a:extLst>
          </p:cNvPr>
          <p:cNvSpPr/>
          <p:nvPr/>
        </p:nvSpPr>
        <p:spPr>
          <a:xfrm>
            <a:off x="1101852" y="178308"/>
            <a:ext cx="301752" cy="301752"/>
          </a:xfrm>
          <a:prstGeom prst="ellipse">
            <a:avLst/>
          </a:prstGeom>
          <a:solidFill>
            <a:schemeClr val="bg1"/>
          </a:solidFill>
          <a:ln w="76200">
            <a:solidFill>
              <a:srgbClr val="409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343536D-8CFA-4EB0-9E5E-B777C7310608}"/>
              </a:ext>
            </a:extLst>
          </p:cNvPr>
          <p:cNvSpPr txBox="1"/>
          <p:nvPr/>
        </p:nvSpPr>
        <p:spPr>
          <a:xfrm>
            <a:off x="1101852" y="625636"/>
            <a:ext cx="484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Działanie e-żetonu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F3DAF5-486A-49C5-9325-23EF08653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135" y="3223642"/>
            <a:ext cx="3177865" cy="338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FE5FF09-320F-4377-8B23-1B68D694B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23642"/>
            <a:ext cx="3177865" cy="338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id="{09142CCF-DAC8-44B4-92E2-51AF5278E6DF}"/>
              </a:ext>
            </a:extLst>
          </p:cNvPr>
          <p:cNvCxnSpPr>
            <a:cxnSpLocks/>
          </p:cNvCxnSpPr>
          <p:nvPr/>
        </p:nvCxnSpPr>
        <p:spPr>
          <a:xfrm rot="20700000">
            <a:off x="5229225" y="4657154"/>
            <a:ext cx="0" cy="514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0F5B58CA-4F0B-4B68-861C-DD648DAD49F5}"/>
              </a:ext>
            </a:extLst>
          </p:cNvPr>
          <p:cNvCxnSpPr>
            <a:cxnSpLocks/>
          </p:cNvCxnSpPr>
          <p:nvPr/>
        </p:nvCxnSpPr>
        <p:spPr>
          <a:xfrm rot="20700000">
            <a:off x="6962774" y="4408742"/>
            <a:ext cx="0" cy="514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ymek mowy: prostokąt 3">
            <a:extLst>
              <a:ext uri="{FF2B5EF4-FFF2-40B4-BE49-F238E27FC236}">
                <a16:creationId xmlns:a16="http://schemas.microsoft.com/office/drawing/2014/main" id="{F0268F39-DAB3-4E7F-B037-27AA60F4C9A5}"/>
              </a:ext>
            </a:extLst>
          </p:cNvPr>
          <p:cNvSpPr/>
          <p:nvPr/>
        </p:nvSpPr>
        <p:spPr>
          <a:xfrm flipH="1">
            <a:off x="1101852" y="1864407"/>
            <a:ext cx="2770145" cy="1778335"/>
          </a:xfrm>
          <a:prstGeom prst="wedgeRectCallout">
            <a:avLst>
              <a:gd name="adj1" fmla="val -34587"/>
              <a:gd name="adj2" fmla="val 72141"/>
            </a:avLst>
          </a:prstGeom>
          <a:solidFill>
            <a:srgbClr val="9ECBE6"/>
          </a:solidFill>
          <a:ln>
            <a:solidFill>
              <a:srgbClr val="9ECB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na serwerze MyBenefit generuje </a:t>
            </a:r>
            <a:br>
              <a:rPr lang="pl-PL" dirty="0"/>
            </a:br>
            <a:r>
              <a:rPr lang="pl-PL" dirty="0"/>
              <a:t>kod QR </a:t>
            </a:r>
            <a:br>
              <a:rPr lang="pl-PL" dirty="0"/>
            </a:br>
            <a:r>
              <a:rPr lang="pl-PL" dirty="0"/>
              <a:t>i wyświetla go na ekranie dowolnego urządzenia </a:t>
            </a:r>
          </a:p>
        </p:txBody>
      </p:sp>
      <p:sp>
        <p:nvSpPr>
          <p:cNvPr id="11" name="Dymek mowy: prostokąt 10">
            <a:extLst>
              <a:ext uri="{FF2B5EF4-FFF2-40B4-BE49-F238E27FC236}">
                <a16:creationId xmlns:a16="http://schemas.microsoft.com/office/drawing/2014/main" id="{B7B4A339-1150-45B5-8C09-5340995B392D}"/>
              </a:ext>
            </a:extLst>
          </p:cNvPr>
          <p:cNvSpPr/>
          <p:nvPr/>
        </p:nvSpPr>
        <p:spPr>
          <a:xfrm>
            <a:off x="8093202" y="1235757"/>
            <a:ext cx="2770145" cy="1778335"/>
          </a:xfrm>
          <a:prstGeom prst="wedgeRectCallout">
            <a:avLst>
              <a:gd name="adj1" fmla="val -34587"/>
              <a:gd name="adj2" fmla="val 72141"/>
            </a:avLst>
          </a:prstGeom>
          <a:solidFill>
            <a:srgbClr val="9ECBE6"/>
          </a:solidFill>
          <a:ln>
            <a:solidFill>
              <a:srgbClr val="9ECB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Sprzedawca skanuje kod QR a aplikacja mobilna odczytuje zakodowane w nim informacje</a:t>
            </a:r>
          </a:p>
        </p:txBody>
      </p:sp>
      <p:sp>
        <p:nvSpPr>
          <p:cNvPr id="10" name="Dowolny kształt: kształt 9">
            <a:extLst>
              <a:ext uri="{FF2B5EF4-FFF2-40B4-BE49-F238E27FC236}">
                <a16:creationId xmlns:a16="http://schemas.microsoft.com/office/drawing/2014/main" id="{8E351E2C-EDBF-422C-B1FC-BE3737B4B3B8}"/>
              </a:ext>
            </a:extLst>
          </p:cNvPr>
          <p:cNvSpPr/>
          <p:nvPr/>
        </p:nvSpPr>
        <p:spPr>
          <a:xfrm>
            <a:off x="5219700" y="4429125"/>
            <a:ext cx="1628775" cy="676275"/>
          </a:xfrm>
          <a:custGeom>
            <a:avLst/>
            <a:gdLst>
              <a:gd name="connsiteX0" fmla="*/ 1628775 w 1628775"/>
              <a:gd name="connsiteY0" fmla="*/ 0 h 676275"/>
              <a:gd name="connsiteX1" fmla="*/ 0 w 1628775"/>
              <a:gd name="connsiteY1" fmla="*/ 238125 h 676275"/>
              <a:gd name="connsiteX2" fmla="*/ 123825 w 1628775"/>
              <a:gd name="connsiteY2" fmla="*/ 676275 h 676275"/>
              <a:gd name="connsiteX3" fmla="*/ 1628775 w 1628775"/>
              <a:gd name="connsiteY3" fmla="*/ 0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8775" h="676275">
                <a:moveTo>
                  <a:pt x="1628775" y="0"/>
                </a:moveTo>
                <a:lnTo>
                  <a:pt x="0" y="238125"/>
                </a:lnTo>
                <a:lnTo>
                  <a:pt x="123825" y="676275"/>
                </a:lnTo>
                <a:lnTo>
                  <a:pt x="1628775" y="0"/>
                </a:lnTo>
                <a:close/>
              </a:path>
            </a:pathLst>
          </a:custGeom>
          <a:solidFill>
            <a:srgbClr val="9ECBE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1B1CF4E-2E89-4C2B-85D2-38B7E33A7CEA}"/>
              </a:ext>
            </a:extLst>
          </p:cNvPr>
          <p:cNvSpPr txBox="1"/>
          <p:nvPr/>
        </p:nvSpPr>
        <p:spPr>
          <a:xfrm>
            <a:off x="3450935" y="6466516"/>
            <a:ext cx="2112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/>
              <a:t>Pracownik MyBenefit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80006412-8FAC-4281-A108-EFA1C1C4C1C7}"/>
              </a:ext>
            </a:extLst>
          </p:cNvPr>
          <p:cNvSpPr txBox="1"/>
          <p:nvPr/>
        </p:nvSpPr>
        <p:spPr>
          <a:xfrm>
            <a:off x="6628800" y="6466515"/>
            <a:ext cx="2112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/>
              <a:t>Pracownik Usługodawcy</a:t>
            </a: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9CF7D684-4706-43C0-9651-EBE42D8F57EF}"/>
              </a:ext>
            </a:extLst>
          </p:cNvPr>
          <p:cNvCxnSpPr/>
          <p:nvPr/>
        </p:nvCxnSpPr>
        <p:spPr>
          <a:xfrm flipV="1">
            <a:off x="2112264" y="4665917"/>
            <a:ext cx="1563624" cy="83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1545B894-A1EA-4B25-82AF-0AAFA1A2BCE6}"/>
              </a:ext>
            </a:extLst>
          </p:cNvPr>
          <p:cNvSpPr txBox="1"/>
          <p:nvPr/>
        </p:nvSpPr>
        <p:spPr>
          <a:xfrm>
            <a:off x="1101852" y="5516880"/>
            <a:ext cx="2037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Nie potrzebuje </a:t>
            </a:r>
            <a:r>
              <a:rPr lang="pl-PL" sz="1600" dirty="0">
                <a:solidFill>
                  <a:srgbClr val="4097CD"/>
                </a:solidFill>
              </a:rPr>
              <a:t>żadnej</a:t>
            </a:r>
            <a:r>
              <a:rPr lang="pl-PL" sz="1600" dirty="0"/>
              <a:t> aplikacji.</a:t>
            </a:r>
          </a:p>
        </p:txBody>
      </p:sp>
    </p:spTree>
    <p:extLst>
      <p:ext uri="{BB962C8B-B14F-4D97-AF65-F5344CB8AC3E}">
        <p14:creationId xmlns:p14="http://schemas.microsoft.com/office/powerpoint/2010/main" val="35840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FAFC0A72-8AE6-463F-AAB4-35F49AE94AC2}"/>
              </a:ext>
            </a:extLst>
          </p:cNvPr>
          <p:cNvCxnSpPr>
            <a:cxnSpLocks/>
          </p:cNvCxnSpPr>
          <p:nvPr/>
        </p:nvCxnSpPr>
        <p:spPr>
          <a:xfrm>
            <a:off x="1252728" y="329184"/>
            <a:ext cx="10939272" cy="0"/>
          </a:xfrm>
          <a:prstGeom prst="line">
            <a:avLst/>
          </a:prstGeom>
          <a:ln w="76200">
            <a:solidFill>
              <a:srgbClr val="4097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wal 6">
            <a:extLst>
              <a:ext uri="{FF2B5EF4-FFF2-40B4-BE49-F238E27FC236}">
                <a16:creationId xmlns:a16="http://schemas.microsoft.com/office/drawing/2014/main" id="{556A6C62-416B-4E62-868E-5BFBF92A3C30}"/>
              </a:ext>
            </a:extLst>
          </p:cNvPr>
          <p:cNvSpPr/>
          <p:nvPr/>
        </p:nvSpPr>
        <p:spPr>
          <a:xfrm>
            <a:off x="1101852" y="178308"/>
            <a:ext cx="301752" cy="301752"/>
          </a:xfrm>
          <a:prstGeom prst="ellipse">
            <a:avLst/>
          </a:prstGeom>
          <a:solidFill>
            <a:schemeClr val="bg1"/>
          </a:solidFill>
          <a:ln w="76200">
            <a:solidFill>
              <a:srgbClr val="409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343536D-8CFA-4EB0-9E5E-B777C7310608}"/>
              </a:ext>
            </a:extLst>
          </p:cNvPr>
          <p:cNvSpPr txBox="1"/>
          <p:nvPr/>
        </p:nvSpPr>
        <p:spPr>
          <a:xfrm>
            <a:off x="1101852" y="625636"/>
            <a:ext cx="4841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Skanowanie </a:t>
            </a:r>
            <a:br>
              <a:rPr lang="pl-PL" sz="2800" dirty="0"/>
            </a:br>
            <a:r>
              <a:rPr lang="pl-PL" sz="2800" dirty="0"/>
              <a:t>kodów QR</a:t>
            </a:r>
          </a:p>
        </p:txBody>
      </p:sp>
      <p:grpSp>
        <p:nvGrpSpPr>
          <p:cNvPr id="22" name="Grupa 21">
            <a:extLst>
              <a:ext uri="{FF2B5EF4-FFF2-40B4-BE49-F238E27FC236}">
                <a16:creationId xmlns:a16="http://schemas.microsoft.com/office/drawing/2014/main" id="{A5926FB8-8912-4A54-86C8-4DA9E4235C54}"/>
              </a:ext>
            </a:extLst>
          </p:cNvPr>
          <p:cNvGrpSpPr/>
          <p:nvPr/>
        </p:nvGrpSpPr>
        <p:grpSpPr>
          <a:xfrm>
            <a:off x="1384174" y="1102689"/>
            <a:ext cx="9423653" cy="5609685"/>
            <a:chOff x="813815" y="1102689"/>
            <a:chExt cx="9423653" cy="5609685"/>
          </a:xfrm>
        </p:grpSpPr>
        <p:pic>
          <p:nvPicPr>
            <p:cNvPr id="3" name="Obraz 2" descr="Obraz zawierający znak, autobus, ulica, siedzi&#10;&#10;Opis wygenerowany automatycznie">
              <a:extLst>
                <a:ext uri="{FF2B5EF4-FFF2-40B4-BE49-F238E27FC236}">
                  <a16:creationId xmlns:a16="http://schemas.microsoft.com/office/drawing/2014/main" id="{AD1D346A-D239-4A5C-8DB5-984F5C940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5822" y="1102689"/>
              <a:ext cx="3460355" cy="5609685"/>
            </a:xfrm>
            <a:prstGeom prst="rect">
              <a:avLst/>
            </a:prstGeom>
          </p:spPr>
        </p:pic>
        <p:sp>
          <p:nvSpPr>
            <p:cNvPr id="4" name="pole tekstowe 3">
              <a:extLst>
                <a:ext uri="{FF2B5EF4-FFF2-40B4-BE49-F238E27FC236}">
                  <a16:creationId xmlns:a16="http://schemas.microsoft.com/office/drawing/2014/main" id="{D298819B-B324-4C4F-8079-40E708A38B10}"/>
                </a:ext>
              </a:extLst>
            </p:cNvPr>
            <p:cNvSpPr txBox="1"/>
            <p:nvPr/>
          </p:nvSpPr>
          <p:spPr>
            <a:xfrm>
              <a:off x="7404353" y="3776726"/>
              <a:ext cx="28331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dirty="0"/>
                <a:t>Aplikacja mobilna dla usługodawców</a:t>
              </a:r>
            </a:p>
          </p:txBody>
        </p: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052138A7-A414-47CF-9583-FF43ACA0CB01}"/>
                </a:ext>
              </a:extLst>
            </p:cNvPr>
            <p:cNvSpPr/>
            <p:nvPr/>
          </p:nvSpPr>
          <p:spPr>
            <a:xfrm>
              <a:off x="813815" y="3959352"/>
              <a:ext cx="3024159" cy="2364452"/>
            </a:xfrm>
            <a:prstGeom prst="rect">
              <a:avLst/>
            </a:prstGeom>
            <a:solidFill>
              <a:srgbClr val="4097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Sprzedawca widzi ilość żetonów jaka została przypisana do danego kodu QR</a:t>
              </a:r>
            </a:p>
          </p:txBody>
        </p:sp>
        <p:cxnSp>
          <p:nvCxnSpPr>
            <p:cNvPr id="16" name="Łącznik prosty ze strzałką 15">
              <a:extLst>
                <a:ext uri="{FF2B5EF4-FFF2-40B4-BE49-F238E27FC236}">
                  <a16:creationId xmlns:a16="http://schemas.microsoft.com/office/drawing/2014/main" id="{6BE2C1B0-327C-46E2-A8CF-1B0B6B557744}"/>
                </a:ext>
              </a:extLst>
            </p:cNvPr>
            <p:cNvCxnSpPr>
              <a:cxnSpLocks/>
            </p:cNvCxnSpPr>
            <p:nvPr/>
          </p:nvCxnSpPr>
          <p:spPr>
            <a:xfrm>
              <a:off x="3685032" y="4320926"/>
              <a:ext cx="1444752" cy="820652"/>
            </a:xfrm>
            <a:prstGeom prst="straightConnector1">
              <a:avLst/>
            </a:prstGeom>
            <a:ln w="38100">
              <a:solidFill>
                <a:srgbClr val="4097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168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FAFC0A72-8AE6-463F-AAB4-35F49AE94AC2}"/>
              </a:ext>
            </a:extLst>
          </p:cNvPr>
          <p:cNvCxnSpPr>
            <a:cxnSpLocks/>
          </p:cNvCxnSpPr>
          <p:nvPr/>
        </p:nvCxnSpPr>
        <p:spPr>
          <a:xfrm>
            <a:off x="1252728" y="329184"/>
            <a:ext cx="10939272" cy="0"/>
          </a:xfrm>
          <a:prstGeom prst="line">
            <a:avLst/>
          </a:prstGeom>
          <a:ln w="76200">
            <a:solidFill>
              <a:srgbClr val="4097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wal 6">
            <a:extLst>
              <a:ext uri="{FF2B5EF4-FFF2-40B4-BE49-F238E27FC236}">
                <a16:creationId xmlns:a16="http://schemas.microsoft.com/office/drawing/2014/main" id="{556A6C62-416B-4E62-868E-5BFBF92A3C30}"/>
              </a:ext>
            </a:extLst>
          </p:cNvPr>
          <p:cNvSpPr/>
          <p:nvPr/>
        </p:nvSpPr>
        <p:spPr>
          <a:xfrm>
            <a:off x="1101852" y="178308"/>
            <a:ext cx="301752" cy="301752"/>
          </a:xfrm>
          <a:prstGeom prst="ellipse">
            <a:avLst/>
          </a:prstGeom>
          <a:solidFill>
            <a:schemeClr val="bg1"/>
          </a:solidFill>
          <a:ln w="76200">
            <a:solidFill>
              <a:srgbClr val="409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343536D-8CFA-4EB0-9E5E-B777C7310608}"/>
              </a:ext>
            </a:extLst>
          </p:cNvPr>
          <p:cNvSpPr txBox="1"/>
          <p:nvPr/>
        </p:nvSpPr>
        <p:spPr>
          <a:xfrm>
            <a:off x="1101852" y="625636"/>
            <a:ext cx="484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Zabezpieczenia</a:t>
            </a: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A0CF1EB6-160A-469C-A59D-E5E3FE16DF29}"/>
              </a:ext>
            </a:extLst>
          </p:cNvPr>
          <p:cNvGrpSpPr/>
          <p:nvPr/>
        </p:nvGrpSpPr>
        <p:grpSpPr>
          <a:xfrm>
            <a:off x="2618395" y="1102689"/>
            <a:ext cx="6955210" cy="5609684"/>
            <a:chOff x="3522726" y="1102689"/>
            <a:chExt cx="6955210" cy="5609684"/>
          </a:xfrm>
        </p:grpSpPr>
        <p:pic>
          <p:nvPicPr>
            <p:cNvPr id="9" name="Obraz 8" descr="Obraz zawierający monitor, znak, telefon, telefon komórkowy&#10;&#10;Opis wygenerowany automatycznie">
              <a:extLst>
                <a:ext uri="{FF2B5EF4-FFF2-40B4-BE49-F238E27FC236}">
                  <a16:creationId xmlns:a16="http://schemas.microsoft.com/office/drawing/2014/main" id="{152C2A9D-8540-45E4-914D-DA80F81E4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7581" y="1102689"/>
              <a:ext cx="3460355" cy="5609684"/>
            </a:xfrm>
            <a:prstGeom prst="rect">
              <a:avLst/>
            </a:prstGeom>
          </p:spPr>
        </p:pic>
        <p:sp>
          <p:nvSpPr>
            <p:cNvPr id="4" name="pole tekstowe 3">
              <a:extLst>
                <a:ext uri="{FF2B5EF4-FFF2-40B4-BE49-F238E27FC236}">
                  <a16:creationId xmlns:a16="http://schemas.microsoft.com/office/drawing/2014/main" id="{D5F57479-04B6-4BD7-95B6-DC988AB60964}"/>
                </a:ext>
              </a:extLst>
            </p:cNvPr>
            <p:cNvSpPr txBox="1"/>
            <p:nvPr/>
          </p:nvSpPr>
          <p:spPr>
            <a:xfrm>
              <a:off x="3522726" y="3251014"/>
              <a:ext cx="38221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/>
                <a:t>Jeśli żetony zostały już wykorzystane, </a:t>
              </a:r>
            </a:p>
            <a:p>
              <a:pPr algn="ctr"/>
              <a:r>
                <a:rPr lang="pl-PL" dirty="0"/>
                <a:t>sprzedawca zostanie o tym poinformowany.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391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FAFC0A72-8AE6-463F-AAB4-35F49AE94AC2}"/>
              </a:ext>
            </a:extLst>
          </p:cNvPr>
          <p:cNvCxnSpPr>
            <a:cxnSpLocks/>
          </p:cNvCxnSpPr>
          <p:nvPr/>
        </p:nvCxnSpPr>
        <p:spPr>
          <a:xfrm>
            <a:off x="1252728" y="329184"/>
            <a:ext cx="10939272" cy="0"/>
          </a:xfrm>
          <a:prstGeom prst="line">
            <a:avLst/>
          </a:prstGeom>
          <a:ln w="76200">
            <a:solidFill>
              <a:srgbClr val="4097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wal 6">
            <a:extLst>
              <a:ext uri="{FF2B5EF4-FFF2-40B4-BE49-F238E27FC236}">
                <a16:creationId xmlns:a16="http://schemas.microsoft.com/office/drawing/2014/main" id="{556A6C62-416B-4E62-868E-5BFBF92A3C30}"/>
              </a:ext>
            </a:extLst>
          </p:cNvPr>
          <p:cNvSpPr/>
          <p:nvPr/>
        </p:nvSpPr>
        <p:spPr>
          <a:xfrm>
            <a:off x="1101852" y="178308"/>
            <a:ext cx="301752" cy="301752"/>
          </a:xfrm>
          <a:prstGeom prst="ellipse">
            <a:avLst/>
          </a:prstGeom>
          <a:solidFill>
            <a:schemeClr val="bg1"/>
          </a:solidFill>
          <a:ln w="76200">
            <a:solidFill>
              <a:srgbClr val="409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343536D-8CFA-4EB0-9E5E-B777C7310608}"/>
              </a:ext>
            </a:extLst>
          </p:cNvPr>
          <p:cNvSpPr txBox="1"/>
          <p:nvPr/>
        </p:nvSpPr>
        <p:spPr>
          <a:xfrm>
            <a:off x="1101852" y="625636"/>
            <a:ext cx="484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Zabezpieczenia.</a:t>
            </a:r>
          </a:p>
        </p:txBody>
      </p:sp>
      <p:pic>
        <p:nvPicPr>
          <p:cNvPr id="3" name="Obraz 2" descr="Obraz zawierający zrzut ekranu, monitor, telefon, znak&#10;&#10;Opis wygenerowany automatycznie">
            <a:extLst>
              <a:ext uri="{FF2B5EF4-FFF2-40B4-BE49-F238E27FC236}">
                <a16:creationId xmlns:a16="http://schemas.microsoft.com/office/drawing/2014/main" id="{3E88E83A-87D2-48E5-9970-C537A4229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251" y="1102692"/>
            <a:ext cx="3460354" cy="560968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5F57479-04B6-4BD7-95B6-DC988AB60964}"/>
              </a:ext>
            </a:extLst>
          </p:cNvPr>
          <p:cNvSpPr txBox="1"/>
          <p:nvPr/>
        </p:nvSpPr>
        <p:spPr>
          <a:xfrm>
            <a:off x="2618395" y="3168868"/>
            <a:ext cx="3822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Jeśli w przyszłości systemem objętych byłoby więcej usługodawców, kodów nie będzie dało się wykorzystać u usługodawcy, do którego nie został on przypisany</a:t>
            </a:r>
          </a:p>
        </p:txBody>
      </p:sp>
    </p:spTree>
    <p:extLst>
      <p:ext uri="{BB962C8B-B14F-4D97-AF65-F5344CB8AC3E}">
        <p14:creationId xmlns:p14="http://schemas.microsoft.com/office/powerpoint/2010/main" val="428291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FAFC0A72-8AE6-463F-AAB4-35F49AE94AC2}"/>
              </a:ext>
            </a:extLst>
          </p:cNvPr>
          <p:cNvCxnSpPr>
            <a:cxnSpLocks/>
          </p:cNvCxnSpPr>
          <p:nvPr/>
        </p:nvCxnSpPr>
        <p:spPr>
          <a:xfrm>
            <a:off x="1252728" y="329184"/>
            <a:ext cx="10939272" cy="0"/>
          </a:xfrm>
          <a:prstGeom prst="line">
            <a:avLst/>
          </a:prstGeom>
          <a:ln w="76200">
            <a:solidFill>
              <a:srgbClr val="4097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wal 6">
            <a:extLst>
              <a:ext uri="{FF2B5EF4-FFF2-40B4-BE49-F238E27FC236}">
                <a16:creationId xmlns:a16="http://schemas.microsoft.com/office/drawing/2014/main" id="{556A6C62-416B-4E62-868E-5BFBF92A3C30}"/>
              </a:ext>
            </a:extLst>
          </p:cNvPr>
          <p:cNvSpPr/>
          <p:nvPr/>
        </p:nvSpPr>
        <p:spPr>
          <a:xfrm>
            <a:off x="1101852" y="178308"/>
            <a:ext cx="301752" cy="301752"/>
          </a:xfrm>
          <a:prstGeom prst="ellipse">
            <a:avLst/>
          </a:prstGeom>
          <a:solidFill>
            <a:schemeClr val="bg1"/>
          </a:solidFill>
          <a:ln w="76200">
            <a:solidFill>
              <a:srgbClr val="409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343536D-8CFA-4EB0-9E5E-B777C7310608}"/>
              </a:ext>
            </a:extLst>
          </p:cNvPr>
          <p:cNvSpPr txBox="1"/>
          <p:nvPr/>
        </p:nvSpPr>
        <p:spPr>
          <a:xfrm>
            <a:off x="1101852" y="625636"/>
            <a:ext cx="484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Statystyki i rozliczenia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95C9EC6B-7B47-4874-A403-77B489955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4229"/>
            <a:ext cx="5527277" cy="3355847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8D1372FF-D890-4997-92D6-1374C3E38AEC}"/>
              </a:ext>
            </a:extLst>
          </p:cNvPr>
          <p:cNvSpPr txBox="1"/>
          <p:nvPr/>
        </p:nvSpPr>
        <p:spPr>
          <a:xfrm>
            <a:off x="7610481" y="5180076"/>
            <a:ext cx="2498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400" dirty="0"/>
              <a:t>Przykładowy plik CSV </a:t>
            </a:r>
          </a:p>
          <a:p>
            <a:pPr algn="ctr"/>
            <a:r>
              <a:rPr lang="pl-PL" sz="1400" dirty="0"/>
              <a:t>generowany przez aplikację.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885B011-C9D1-40C0-83ED-C1994058BA4E}"/>
              </a:ext>
            </a:extLst>
          </p:cNvPr>
          <p:cNvSpPr txBox="1"/>
          <p:nvPr/>
        </p:nvSpPr>
        <p:spPr>
          <a:xfrm>
            <a:off x="416323" y="2347990"/>
            <a:ext cx="5527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l-PL" dirty="0"/>
              <a:t>System zapisuje dane o kodach QR zarówno po stronie generatora żetonów (serwer MyBenefit) jak i po stronie usługodawcy ( telefon 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l-PL" dirty="0"/>
              <a:t>Informacje zapisywane są w plikach, które można następnie w łatwy sposób otworzyć </a:t>
            </a:r>
            <a:br>
              <a:rPr lang="pl-PL" dirty="0"/>
            </a:br>
            <a:r>
              <a:rPr lang="pl-PL" dirty="0"/>
              <a:t>w dowolnym arkuszu kalkulacyjnym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l-PL" dirty="0"/>
              <a:t>Możliwe jest prowadzenie statystyk dot. ilości realizowanych kodów</a:t>
            </a:r>
          </a:p>
        </p:txBody>
      </p:sp>
    </p:spTree>
    <p:extLst>
      <p:ext uri="{BB962C8B-B14F-4D97-AF65-F5344CB8AC3E}">
        <p14:creationId xmlns:p14="http://schemas.microsoft.com/office/powerpoint/2010/main" val="429418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FAFC0A72-8AE6-463F-AAB4-35F49AE94AC2}"/>
              </a:ext>
            </a:extLst>
          </p:cNvPr>
          <p:cNvCxnSpPr>
            <a:cxnSpLocks/>
          </p:cNvCxnSpPr>
          <p:nvPr/>
        </p:nvCxnSpPr>
        <p:spPr>
          <a:xfrm>
            <a:off x="1252728" y="329184"/>
            <a:ext cx="10939272" cy="0"/>
          </a:xfrm>
          <a:prstGeom prst="line">
            <a:avLst/>
          </a:prstGeom>
          <a:ln w="76200">
            <a:solidFill>
              <a:srgbClr val="4097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wal 6">
            <a:extLst>
              <a:ext uri="{FF2B5EF4-FFF2-40B4-BE49-F238E27FC236}">
                <a16:creationId xmlns:a16="http://schemas.microsoft.com/office/drawing/2014/main" id="{556A6C62-416B-4E62-868E-5BFBF92A3C30}"/>
              </a:ext>
            </a:extLst>
          </p:cNvPr>
          <p:cNvSpPr/>
          <p:nvPr/>
        </p:nvSpPr>
        <p:spPr>
          <a:xfrm>
            <a:off x="1101852" y="178308"/>
            <a:ext cx="301752" cy="301752"/>
          </a:xfrm>
          <a:prstGeom prst="ellipse">
            <a:avLst/>
          </a:prstGeom>
          <a:solidFill>
            <a:schemeClr val="bg1"/>
          </a:solidFill>
          <a:ln w="76200">
            <a:solidFill>
              <a:srgbClr val="409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343536D-8CFA-4EB0-9E5E-B777C7310608}"/>
              </a:ext>
            </a:extLst>
          </p:cNvPr>
          <p:cNvSpPr txBox="1"/>
          <p:nvPr/>
        </p:nvSpPr>
        <p:spPr>
          <a:xfrm>
            <a:off x="1101852" y="625636"/>
            <a:ext cx="484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Podsumowanie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4B8D80AB-E56A-4357-BB81-9AABDCC9FAF9}"/>
              </a:ext>
            </a:extLst>
          </p:cNvPr>
          <p:cNvSpPr txBox="1"/>
          <p:nvPr/>
        </p:nvSpPr>
        <p:spPr>
          <a:xfrm>
            <a:off x="1101852" y="1386529"/>
            <a:ext cx="5469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4097CD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ZALETY SYSTEMU e-ŻETONÓW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6CFB8B1-1E34-47AA-BB1B-5024D363C630}"/>
              </a:ext>
            </a:extLst>
          </p:cNvPr>
          <p:cNvSpPr txBox="1"/>
          <p:nvPr/>
        </p:nvSpPr>
        <p:spPr>
          <a:xfrm>
            <a:off x="1101852" y="1848194"/>
            <a:ext cx="9386316" cy="4442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l-PL" dirty="0"/>
              <a:t>Rozwiązanie </a:t>
            </a:r>
            <a:r>
              <a:rPr lang="pl-PL" i="1" dirty="0"/>
              <a:t>100% </a:t>
            </a:r>
            <a:r>
              <a:rPr lang="pl-PL" dirty="0"/>
              <a:t>open </a:t>
            </a:r>
            <a:r>
              <a:rPr lang="pl-PL" dirty="0" err="1"/>
              <a:t>source</a:t>
            </a:r>
            <a:r>
              <a:rPr lang="pl-PL" dirty="0"/>
              <a:t> – minimalizacja kosztów wdrożenia projektu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l-PL" dirty="0"/>
              <a:t>Bezkontaktowe (higieniczne) rozdzielanie żetonów dzięki wirtualnej formie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l-PL" dirty="0"/>
              <a:t>Szybkie i łatwe generowanie kodów – proces przebiega automatycznie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l-PL" dirty="0"/>
              <a:t>Wysoka dostępność rozwiązania </a:t>
            </a:r>
            <a:r>
              <a:rPr lang="pl-PL" sz="1600" dirty="0"/>
              <a:t>(</a:t>
            </a:r>
            <a:r>
              <a:rPr lang="pl-PL" dirty="0"/>
              <a:t>dla praktycznie nieograniczonej liczby pracowników</a:t>
            </a:r>
            <a:r>
              <a:rPr lang="pl-PL" sz="1600" dirty="0"/>
              <a:t>)</a:t>
            </a:r>
            <a:endParaRPr lang="pl-PL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l-PL" dirty="0"/>
              <a:t>Informacje i statystyki na temat wykorzystania żetonów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l-PL" dirty="0"/>
              <a:t>Zabezpieczenia przed fraudem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l-PL" dirty="0"/>
              <a:t>Łatwość rozliczeń pomiędzy MyBenefit i usługodawcą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l-PL" dirty="0"/>
              <a:t>Elastyczność - możliwość zmian w planie posiłków</a:t>
            </a:r>
          </a:p>
        </p:txBody>
      </p:sp>
    </p:spTree>
    <p:extLst>
      <p:ext uri="{BB962C8B-B14F-4D97-AF65-F5344CB8AC3E}">
        <p14:creationId xmlns:p14="http://schemas.microsoft.com/office/powerpoint/2010/main" val="31338706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354</Words>
  <Application>Microsoft Office PowerPoint</Application>
  <PresentationFormat>Panoramiczny</PresentationFormat>
  <Paragraphs>52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6" baseType="lpstr">
      <vt:lpstr>Agency FB</vt:lpstr>
      <vt:lpstr>Arial</vt:lpstr>
      <vt:lpstr>Avenir Next LT Pro</vt:lpstr>
      <vt:lpstr>Calibri</vt:lpstr>
      <vt:lpstr>Varela Round</vt:lpstr>
      <vt:lpstr>Wingdings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Ksawery Sokalski</dc:creator>
  <cp:lastModifiedBy>Roman Sokalski</cp:lastModifiedBy>
  <cp:revision>37</cp:revision>
  <dcterms:created xsi:type="dcterms:W3CDTF">2020-07-02T19:31:20Z</dcterms:created>
  <dcterms:modified xsi:type="dcterms:W3CDTF">2020-07-05T17:21:32Z</dcterms:modified>
</cp:coreProperties>
</file>