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ytotech.com/2015/11/01/findpeaks-in-pyth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drive/folders/0B7tfp8D6uLBZelRpT2tUV1lJWFk?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drive/folders/0B7tfp8D6uLBZelRpT2tUV1lJWFk?usp=sharing"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drive/folders/0B7tfp8D6uLBZelRpT2tUV1lJWFk?usp=shar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ment_(mathematic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ment_(mathematics)" TargetMode="External"/><Relationship Id="rId3" Type="http://schemas.openxmlformats.org/officeDocument/2006/relationships/hyperlink" Target="https://en.wikipedia.org/wiki/Image_momen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ment_(mathematics)" TargetMode="External"/><Relationship Id="rId3" Type="http://schemas.openxmlformats.org/officeDocument/2006/relationships/hyperlink" Target="https://en.wikipedia.org/wiki/Image_momen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ment_(mathematics)" TargetMode="External"/><Relationship Id="rId3" Type="http://schemas.openxmlformats.org/officeDocument/2006/relationships/hyperlink" Target="https://en.wikipedia.org/wiki/Image_momen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u="sng">
                <a:solidFill>
                  <a:schemeClr val="hlink"/>
                </a:solidFill>
                <a:hlinkClick r:id="rId2"/>
              </a:rPr>
              <a:t>https://blog.ytotech.com/2015/11/01/findpeaks-in-python/</a:t>
            </a:r>
            <a:endParaRPr/>
          </a:p>
          <a:p>
            <a:pPr indent="0" lvl="0" marL="0">
              <a:spcBef>
                <a:spcPts val="0"/>
              </a:spcBef>
              <a:spcAft>
                <a:spcPts val="0"/>
              </a:spcAft>
              <a:buNone/>
            </a:pPr>
            <a:r>
              <a:rPr lang="es"/>
              <a:t>https://stackoverflow.com/questions/6618515/sorting-list-based-on-values-from-another-list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u="sng">
                <a:solidFill>
                  <a:schemeClr val="hlink"/>
                </a:solidFill>
                <a:hlinkClick r:id="rId2"/>
              </a:rPr>
              <a:t>https://drive.google.com/drive/folders/0B7tfp8D6uLBZelRpT2tUV1lJWFk?usp=sharing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u="sng">
                <a:solidFill>
                  <a:schemeClr val="hlink"/>
                </a:solidFill>
                <a:hlinkClick r:id="rId2"/>
              </a:rPr>
              <a:t>https://drive.google.com/drive/folders/0B7tfp8D6uLBZelRpT2tUV1lJWFk?usp=sharing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u="sng">
                <a:solidFill>
                  <a:schemeClr val="hlink"/>
                </a:solidFill>
                <a:hlinkClick r:id="rId2"/>
              </a:rPr>
              <a:t>https://drive.google.com/drive/folders/0B7tfp8D6uLBZelRpT2tUV1lJWFk?usp=sharing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u="sng">
                <a:solidFill>
                  <a:schemeClr val="hlink"/>
                </a:solidFill>
                <a:hlinkClick r:id="rId2"/>
              </a:rPr>
              <a:t>https://en.wikipedia.org/wiki/Moment_(mathematics)</a:t>
            </a:r>
            <a:endParaRPr/>
          </a:p>
          <a:p>
            <a:pPr indent="0" lvl="0" marL="0">
              <a:spcBef>
                <a:spcPts val="0"/>
              </a:spcBef>
              <a:spcAft>
                <a:spcPts val="0"/>
              </a:spcAft>
              <a:buNone/>
            </a:pPr>
            <a:r>
              <a:rPr lang="es"/>
              <a:t>https://en.wikipedia.org/wiki/Image_moment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u="sng">
                <a:solidFill>
                  <a:schemeClr val="hlink"/>
                </a:solidFill>
                <a:hlinkClick r:id="rId2"/>
              </a:rPr>
              <a:t>https://en.wikipedia.org/wiki/Moment_(mathematics)</a:t>
            </a:r>
            <a:endParaRPr/>
          </a:p>
          <a:p>
            <a:pPr indent="0" lvl="0" marL="0" rtl="0">
              <a:spcBef>
                <a:spcPts val="0"/>
              </a:spcBef>
              <a:spcAft>
                <a:spcPts val="0"/>
              </a:spcAft>
              <a:buNone/>
            </a:pPr>
            <a:r>
              <a:rPr lang="es" u="sng">
                <a:solidFill>
                  <a:schemeClr val="hlink"/>
                </a:solidFill>
                <a:hlinkClick r:id="rId3"/>
              </a:rPr>
              <a:t>https://en.wikipedia.org/wiki/Image_moment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u="sng">
                <a:solidFill>
                  <a:schemeClr val="hlink"/>
                </a:solidFill>
                <a:hlinkClick r:id="rId2"/>
              </a:rPr>
              <a:t>https://en.wikipedia.org/wiki/Moment_(mathematics)</a:t>
            </a:r>
            <a:endParaRPr/>
          </a:p>
          <a:p>
            <a:pPr indent="0" lvl="0" marL="0" rtl="0">
              <a:spcBef>
                <a:spcPts val="0"/>
              </a:spcBef>
              <a:spcAft>
                <a:spcPts val="0"/>
              </a:spcAft>
              <a:buNone/>
            </a:pPr>
            <a:r>
              <a:rPr lang="es" u="sng">
                <a:solidFill>
                  <a:schemeClr val="hlink"/>
                </a:solidFill>
                <a:hlinkClick r:id="rId3"/>
              </a:rPr>
              <a:t>https://en.wikipedia.org/wiki/Image_moment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u="sng">
                <a:solidFill>
                  <a:schemeClr val="hlink"/>
                </a:solidFill>
                <a:hlinkClick r:id="rId2"/>
              </a:rPr>
              <a:t>https://en.wikipedia.org/wiki/Moment_(mathematics)</a:t>
            </a:r>
            <a:endParaRPr/>
          </a:p>
          <a:p>
            <a:pPr indent="0" lvl="0" marL="0" rtl="0">
              <a:spcBef>
                <a:spcPts val="0"/>
              </a:spcBef>
              <a:spcAft>
                <a:spcPts val="0"/>
              </a:spcAft>
              <a:buNone/>
            </a:pPr>
            <a:r>
              <a:rPr lang="es" u="sng">
                <a:solidFill>
                  <a:schemeClr val="hlink"/>
                </a:solidFill>
                <a:hlinkClick r:id="rId3"/>
              </a:rPr>
              <a:t>https://en.wikipedia.org/wiki/Image_moment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Extracción de </a:t>
            </a:r>
            <a:r>
              <a:rPr lang="es"/>
              <a:t>características</a:t>
            </a:r>
            <a:endParaRPr/>
          </a:p>
          <a:p>
            <a:pPr indent="0" lvl="0" marL="0">
              <a:spcBef>
                <a:spcPts val="0"/>
              </a:spcBef>
              <a:spcAft>
                <a:spcPts val="0"/>
              </a:spcAft>
              <a:buNone/>
            </a:pPr>
            <a:r>
              <a:rPr lang="es"/>
              <a:t>y clasificación</a:t>
            </a:r>
            <a:endParaRPr/>
          </a:p>
        </p:txBody>
      </p:sp>
      <p:sp>
        <p:nvSpPr>
          <p:cNvPr id="60" name="Shape 60"/>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Extracción de contornos</a:t>
            </a:r>
            <a:endParaRPr/>
          </a:p>
        </p:txBody>
      </p:sp>
      <p:sp>
        <p:nvSpPr>
          <p:cNvPr id="119" name="Shape 119"/>
          <p:cNvSpPr txBox="1"/>
          <p:nvPr>
            <p:ph idx="1" type="body"/>
          </p:nvPr>
        </p:nvSpPr>
        <p:spPr>
          <a:xfrm>
            <a:off x="311700" y="1152475"/>
            <a:ext cx="63780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mode=cv2.RETR_EXTERNAL</a:t>
            </a:r>
            <a:endParaRPr/>
          </a:p>
          <a:p>
            <a:pPr indent="0" lvl="0" marL="0">
              <a:spcBef>
                <a:spcPts val="1600"/>
              </a:spcBef>
              <a:spcAft>
                <a:spcPts val="0"/>
              </a:spcAft>
              <a:buNone/>
            </a:pPr>
            <a:r>
              <a:rPr lang="es"/>
              <a:t>Si la imagen es como la del ejemplo sólo se almacenarían los contornos asociados al borde rojo.</a:t>
            </a:r>
            <a:endParaRPr/>
          </a:p>
          <a:p>
            <a:pPr indent="0" lvl="0" marL="0">
              <a:spcBef>
                <a:spcPts val="1600"/>
              </a:spcBef>
              <a:spcAft>
                <a:spcPts val="0"/>
              </a:spcAft>
              <a:buNone/>
            </a:pPr>
            <a:r>
              <a:rPr lang="es"/>
              <a:t>Es importante entender que almacena los contornos de TODOS los objetos de la imagen, por lo tanto si sólo existe un objeto en la imagen se debe buscar el elemento en la posición 0. Algo como: contorno = contornos[0]</a:t>
            </a:r>
            <a:endParaRPr/>
          </a:p>
          <a:p>
            <a:pPr indent="0" lvl="0" marL="0">
              <a:spcBef>
                <a:spcPts val="1600"/>
              </a:spcBef>
              <a:spcAft>
                <a:spcPts val="1600"/>
              </a:spcAft>
              <a:buNone/>
            </a:pPr>
            <a:r>
              <a:rPr lang="es"/>
              <a:t>Donde contornos es el segundo valor retornado por la función findCountours</a:t>
            </a:r>
            <a:endParaRPr/>
          </a:p>
        </p:txBody>
      </p:sp>
      <p:sp>
        <p:nvSpPr>
          <p:cNvPr id="120" name="Shape 120"/>
          <p:cNvSpPr/>
          <p:nvPr/>
        </p:nvSpPr>
        <p:spPr>
          <a:xfrm>
            <a:off x="6831150" y="1711300"/>
            <a:ext cx="1889700" cy="1889700"/>
          </a:xfrm>
          <a:prstGeom prst="donut">
            <a:avLst>
              <a:gd fmla="val 25000" name="adj"/>
            </a:avLst>
          </a:prstGeom>
          <a:solidFill>
            <a:srgbClr val="CCCCCC"/>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a:off x="6815575" y="1711300"/>
            <a:ext cx="1889700" cy="1889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Extracción de las distancias radiales</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Conociendo las posiciones [xi,yi] de cada punto del contorno y la posición del centroide [x0,y0], es posible calcular las distancias radiales a través de la ecuación de la distancia euclidiana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Extracción de perímetro</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Teniendo los contornos de la imagen es posible:</a:t>
            </a:r>
            <a:endParaRPr/>
          </a:p>
          <a:p>
            <a:pPr indent="-342900" lvl="0" marL="457200" rtl="0">
              <a:spcBef>
                <a:spcPts val="1600"/>
              </a:spcBef>
              <a:spcAft>
                <a:spcPts val="0"/>
              </a:spcAft>
              <a:buSzPts val="1800"/>
              <a:buChar char="●"/>
            </a:pPr>
            <a:r>
              <a:rPr lang="es"/>
              <a:t>Encontrar un rectángulo que se ajusta a su forma con: cv2.boundingRect</a:t>
            </a:r>
            <a:endParaRPr/>
          </a:p>
          <a:p>
            <a:pPr indent="-342900" lvl="0" marL="457200" rtl="0">
              <a:spcBef>
                <a:spcPts val="0"/>
              </a:spcBef>
              <a:spcAft>
                <a:spcPts val="0"/>
              </a:spcAft>
              <a:buSzPts val="1800"/>
              <a:buChar char="●"/>
            </a:pPr>
            <a:r>
              <a:rPr lang="es"/>
              <a:t>Encontrar el </a:t>
            </a:r>
            <a:r>
              <a:rPr lang="es"/>
              <a:t>perímetro</a:t>
            </a:r>
            <a:r>
              <a:rPr lang="es"/>
              <a:t> con cv2.arcLength</a:t>
            </a:r>
            <a:endParaRPr/>
          </a:p>
          <a:p>
            <a:pPr indent="-342900" lvl="0" marL="457200" rtl="0">
              <a:spcBef>
                <a:spcPts val="0"/>
              </a:spcBef>
              <a:spcAft>
                <a:spcPts val="0"/>
              </a:spcAft>
              <a:buSzPts val="1800"/>
              <a:buChar char="●"/>
            </a:pPr>
            <a:r>
              <a:rPr lang="es"/>
              <a:t>Es posible rellenar los huecos de la imagen de forma más precisa que con una dilatación usando cv2.drawContours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p:nvPr/>
        </p:nvSpPr>
        <p:spPr>
          <a:xfrm>
            <a:off x="6853425" y="1339100"/>
            <a:ext cx="2087700" cy="2300400"/>
          </a:xfrm>
          <a:prstGeom prst="rect">
            <a:avLst/>
          </a:prstGeom>
          <a:solidFill>
            <a:srgbClr val="000000"/>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Extracción de la cantidad de huecos</a:t>
            </a:r>
            <a:endParaRPr/>
          </a:p>
        </p:txBody>
      </p:sp>
      <p:sp>
        <p:nvSpPr>
          <p:cNvPr id="140" name="Shape 140"/>
          <p:cNvSpPr txBox="1"/>
          <p:nvPr>
            <p:ph idx="1" type="body"/>
          </p:nvPr>
        </p:nvSpPr>
        <p:spPr>
          <a:xfrm>
            <a:off x="311700" y="1152475"/>
            <a:ext cx="63579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a:t>
            </a:r>
            <a:r>
              <a:rPr lang="es"/>
              <a:t>s posible además encontrar la cantidad de huecos reemplazando el modo de detección de contornos por: cv2.RETR_CCOMP. En este caso, y suponiendo que sólo existe UN único objeto, el primer contorno detectado es el del objeto más grande y los siguientes contornos son los contornos interiores.</a:t>
            </a:r>
            <a:endParaRPr/>
          </a:p>
          <a:p>
            <a:pPr indent="0" lvl="0" marL="0" rtl="0" algn="just">
              <a:spcBef>
                <a:spcPts val="1600"/>
              </a:spcBef>
              <a:spcAft>
                <a:spcPts val="0"/>
              </a:spcAft>
              <a:buNone/>
            </a:pPr>
            <a:r>
              <a:rPr lang="es"/>
              <a:t>En una imagen como la del ejemplo contornos[0] contendría los contornos del objeto con bordes rojos y contornos[1], contornos[2], contornos[3] contendrían las información de los huecos de borde verde </a:t>
            </a:r>
            <a:endParaRPr/>
          </a:p>
          <a:p>
            <a:pPr indent="0" lvl="0" marL="0">
              <a:spcBef>
                <a:spcPts val="1600"/>
              </a:spcBef>
              <a:spcAft>
                <a:spcPts val="1600"/>
              </a:spcAft>
              <a:buNone/>
            </a:pPr>
            <a:r>
              <a:t/>
            </a:r>
            <a:endParaRPr/>
          </a:p>
        </p:txBody>
      </p:sp>
      <p:sp>
        <p:nvSpPr>
          <p:cNvPr id="141" name="Shape 141"/>
          <p:cNvSpPr/>
          <p:nvPr/>
        </p:nvSpPr>
        <p:spPr>
          <a:xfrm>
            <a:off x="7114125" y="1761750"/>
            <a:ext cx="1525800" cy="1525800"/>
          </a:xfrm>
          <a:prstGeom prst="ellipse">
            <a:avLst/>
          </a:prstGeom>
          <a:solidFill>
            <a:srgbClr val="FFFFFF"/>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7670600" y="2075825"/>
            <a:ext cx="241800" cy="241800"/>
          </a:xfrm>
          <a:prstGeom prst="ellipse">
            <a:avLst/>
          </a:prstGeom>
          <a:solidFill>
            <a:srgbClr val="000000"/>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7984825" y="2187800"/>
            <a:ext cx="443700" cy="443700"/>
          </a:xfrm>
          <a:prstGeom prst="ellipse">
            <a:avLst/>
          </a:prstGeom>
          <a:solidFill>
            <a:srgbClr val="000000"/>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7340725" y="2481600"/>
            <a:ext cx="644100" cy="644100"/>
          </a:xfrm>
          <a:prstGeom prst="ellipse">
            <a:avLst/>
          </a:prstGeom>
          <a:solidFill>
            <a:srgbClr val="000000"/>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Clasificación</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Clasificación básica (umbrales)</a:t>
            </a:r>
            <a:endParaRPr/>
          </a:p>
          <a:p>
            <a:pPr indent="-342900" lvl="0" marL="457200" rtl="0">
              <a:spcBef>
                <a:spcPts val="0"/>
              </a:spcBef>
              <a:spcAft>
                <a:spcPts val="0"/>
              </a:spcAft>
              <a:buSzPts val="1800"/>
              <a:buChar char="●"/>
            </a:pPr>
            <a:r>
              <a:rPr lang="es"/>
              <a:t>Clasificadores </a:t>
            </a:r>
            <a:r>
              <a:rPr lang="es"/>
              <a:t>estadísticos</a:t>
            </a:r>
            <a:r>
              <a:rPr lang="es"/>
              <a:t> (supervisados y no supervisados)</a:t>
            </a:r>
            <a:endParaRPr/>
          </a:p>
          <a:p>
            <a:pPr indent="-342900" lvl="0" marL="457200">
              <a:spcBef>
                <a:spcPts val="0"/>
              </a:spcBef>
              <a:spcAft>
                <a:spcPts val="0"/>
              </a:spcAft>
              <a:buSzPts val="1800"/>
              <a:buChar char="●"/>
            </a:pPr>
            <a:r>
              <a:rPr lang="es"/>
              <a:t>Clasificadores basados en aprendizaje de máquina </a:t>
            </a:r>
            <a:r>
              <a:rPr lang="es"/>
              <a:t>(supervisados y no supervisados)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Clasificación por umbrales</a:t>
            </a:r>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 establecen umbrales que deben cumplir las </a:t>
            </a:r>
            <a:r>
              <a:rPr lang="es"/>
              <a:t>características</a:t>
            </a:r>
            <a:r>
              <a:rPr lang="es"/>
              <a:t> extraídas para pertenecer a un grupo u a otro.</a:t>
            </a:r>
            <a:endParaRPr/>
          </a:p>
          <a:p>
            <a:pPr indent="0" lvl="0" marL="0">
              <a:spcBef>
                <a:spcPts val="1600"/>
              </a:spcBef>
              <a:spcAft>
                <a:spcPts val="0"/>
              </a:spcAft>
              <a:buNone/>
            </a:pPr>
            <a:r>
              <a:rPr lang="es"/>
              <a:t>Ejemplo: se quiere clasificar entre objetos pequeños, medianos y grandes</a:t>
            </a:r>
            <a:endParaRPr/>
          </a:p>
          <a:p>
            <a:pPr indent="-342900" lvl="0" marL="457200" rtl="0">
              <a:spcBef>
                <a:spcPts val="1600"/>
              </a:spcBef>
              <a:spcAft>
                <a:spcPts val="0"/>
              </a:spcAft>
              <a:buSzPts val="1800"/>
              <a:buChar char="●"/>
            </a:pPr>
            <a:r>
              <a:rPr lang="es"/>
              <a:t>Si el área es menor a 20: el objeto es pequeño</a:t>
            </a:r>
            <a:endParaRPr/>
          </a:p>
          <a:p>
            <a:pPr indent="-342900" lvl="0" marL="457200" rtl="0">
              <a:spcBef>
                <a:spcPts val="0"/>
              </a:spcBef>
              <a:spcAft>
                <a:spcPts val="0"/>
              </a:spcAft>
              <a:buSzPts val="1800"/>
              <a:buChar char="●"/>
            </a:pPr>
            <a:r>
              <a:rPr lang="es"/>
              <a:t>Si el área </a:t>
            </a:r>
            <a:r>
              <a:rPr lang="es"/>
              <a:t>está</a:t>
            </a:r>
            <a:r>
              <a:rPr lang="es"/>
              <a:t> entre 20 y 40: el objeto es mediano</a:t>
            </a:r>
            <a:endParaRPr/>
          </a:p>
          <a:p>
            <a:pPr indent="-342900" lvl="0" marL="457200">
              <a:spcBef>
                <a:spcPts val="0"/>
              </a:spcBef>
              <a:spcAft>
                <a:spcPts val="0"/>
              </a:spcAft>
              <a:buSzPts val="1800"/>
              <a:buChar char="●"/>
            </a:pPr>
            <a:r>
              <a:rPr lang="es"/>
              <a:t>Si el área es mayor a 40: el objeto es grande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Clasificación por umbrales</a:t>
            </a:r>
            <a:endParaRPr/>
          </a:p>
        </p:txBody>
      </p:sp>
      <p:sp>
        <p:nvSpPr>
          <p:cNvPr id="162" name="Shape 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Se establecen umbrales que deben cumplir las características extraídas para pertenecer a un grupo u a otro.</a:t>
            </a:r>
            <a:endParaRPr/>
          </a:p>
          <a:p>
            <a:pPr indent="0" lvl="0" marL="0" rtl="0">
              <a:spcBef>
                <a:spcPts val="1600"/>
              </a:spcBef>
              <a:spcAft>
                <a:spcPts val="0"/>
              </a:spcAft>
              <a:buNone/>
            </a:pPr>
            <a:r>
              <a:rPr lang="es"/>
              <a:t>Ejemplo: se quiere clasificar entre </a:t>
            </a:r>
            <a:r>
              <a:rPr lang="es"/>
              <a:t>círculos y no círculos</a:t>
            </a:r>
            <a:endParaRPr/>
          </a:p>
          <a:p>
            <a:pPr indent="-342900" lvl="0" marL="457200" rtl="0">
              <a:spcBef>
                <a:spcPts val="1600"/>
              </a:spcBef>
              <a:spcAft>
                <a:spcPts val="0"/>
              </a:spcAft>
              <a:buSzPts val="1800"/>
              <a:buAutoNum type="arabicPeriod"/>
            </a:pPr>
            <a:r>
              <a:rPr lang="es"/>
              <a:t>Se </a:t>
            </a:r>
            <a:r>
              <a:rPr lang="es"/>
              <a:t>extraen</a:t>
            </a:r>
            <a:r>
              <a:rPr lang="es"/>
              <a:t> las distancias radiales y se obtiene la desviación </a:t>
            </a:r>
            <a:r>
              <a:rPr lang="es"/>
              <a:t>estándar</a:t>
            </a:r>
            <a:r>
              <a:rPr lang="es"/>
              <a:t> de estas</a:t>
            </a:r>
            <a:endParaRPr/>
          </a:p>
          <a:p>
            <a:pPr indent="-342900" lvl="0" marL="457200" rtl="0">
              <a:spcBef>
                <a:spcPts val="0"/>
              </a:spcBef>
              <a:spcAft>
                <a:spcPts val="0"/>
              </a:spcAft>
              <a:buSzPts val="1800"/>
              <a:buAutoNum type="arabicPeriod"/>
            </a:pPr>
            <a:r>
              <a:rPr lang="es"/>
              <a:t>Si la desviación es menor a 10 (ejemplo) se dice que es un </a:t>
            </a:r>
            <a:r>
              <a:rPr lang="es"/>
              <a:t>círculo</a:t>
            </a:r>
            <a:r>
              <a:rPr lang="es"/>
              <a:t> (¿por qué?), en los casos opuestos se dice que no es un círculo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Clasificación por umbrales</a:t>
            </a:r>
            <a:endParaRPr/>
          </a:p>
        </p:txBody>
      </p:sp>
      <p:sp>
        <p:nvSpPr>
          <p:cNvPr id="168" name="Shape 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Se establecen umbrales que deben cumplir las características extraídas para pertenecer a un grupo u a otro.</a:t>
            </a:r>
            <a:endParaRPr/>
          </a:p>
          <a:p>
            <a:pPr indent="0" lvl="0" marL="0" rtl="0">
              <a:spcBef>
                <a:spcPts val="1600"/>
              </a:spcBef>
              <a:spcAft>
                <a:spcPts val="0"/>
              </a:spcAft>
              <a:buNone/>
            </a:pPr>
            <a:r>
              <a:rPr lang="es"/>
              <a:t>Ejemplo: se quiere clasificar entre estrellas y no estrellas</a:t>
            </a:r>
            <a:endParaRPr/>
          </a:p>
          <a:p>
            <a:pPr indent="-342900" lvl="0" marL="457200" rtl="0">
              <a:spcBef>
                <a:spcPts val="1600"/>
              </a:spcBef>
              <a:spcAft>
                <a:spcPts val="0"/>
              </a:spcAft>
              <a:buSzPts val="1800"/>
              <a:buAutoNum type="arabicPeriod"/>
            </a:pPr>
            <a:r>
              <a:rPr lang="es"/>
              <a:t>Se calcula el </a:t>
            </a:r>
            <a:r>
              <a:rPr lang="es"/>
              <a:t>perímetro</a:t>
            </a:r>
            <a:r>
              <a:rPr lang="es"/>
              <a:t> y el área</a:t>
            </a:r>
            <a:endParaRPr/>
          </a:p>
          <a:p>
            <a:pPr indent="-342900" lvl="0" marL="457200" rtl="0">
              <a:spcBef>
                <a:spcPts val="0"/>
              </a:spcBef>
              <a:spcAft>
                <a:spcPts val="0"/>
              </a:spcAft>
              <a:buSzPts val="1800"/>
              <a:buAutoNum type="arabicPeriod"/>
            </a:pPr>
            <a:r>
              <a:rPr lang="es"/>
              <a:t>Se calcula c = p^2/A</a:t>
            </a:r>
            <a:endParaRPr/>
          </a:p>
          <a:p>
            <a:pPr indent="-342900" lvl="0" marL="457200" rtl="0">
              <a:spcBef>
                <a:spcPts val="0"/>
              </a:spcBef>
              <a:spcAft>
                <a:spcPts val="0"/>
              </a:spcAft>
              <a:buSzPts val="1800"/>
              <a:buAutoNum type="arabicPeriod"/>
            </a:pPr>
            <a:r>
              <a:rPr lang="es"/>
              <a:t>Si C es mayor a 20 (ejemplo) se dice que es una estrella (¿por qué?), en los casos opuestos se dice que no es una estrella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Clasificadores con base en el problema</a:t>
            </a:r>
            <a:endParaRPr/>
          </a:p>
        </p:txBody>
      </p:sp>
      <p:sp>
        <p:nvSpPr>
          <p:cNvPr id="174" name="Shape 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Existen algunos clasificadores que existen para problemas </a:t>
            </a:r>
            <a:r>
              <a:rPr lang="es"/>
              <a:t>específicos</a:t>
            </a:r>
            <a:r>
              <a:rPr lang="es"/>
              <a:t>. Uno de ellos es el método de la firma que permite clasificar objetos con base en su forma</a:t>
            </a:r>
            <a:endParaRPr/>
          </a:p>
        </p:txBody>
      </p:sp>
      <p:pic>
        <p:nvPicPr>
          <p:cNvPr id="175" name="Shape 175"/>
          <p:cNvPicPr preferRelativeResize="0"/>
          <p:nvPr/>
        </p:nvPicPr>
        <p:blipFill rotWithShape="1">
          <a:blip r:embed="rId3">
            <a:alphaModFix/>
          </a:blip>
          <a:srcRect b="50866" l="47688" r="30157" t="27103"/>
          <a:stretch/>
        </p:blipFill>
        <p:spPr>
          <a:xfrm>
            <a:off x="432625" y="1957125"/>
            <a:ext cx="4395298" cy="2458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Retos</a:t>
            </a:r>
            <a:endParaRPr/>
          </a:p>
        </p:txBody>
      </p:sp>
      <p:sp>
        <p:nvSpPr>
          <p:cNvPr id="181" name="Shape 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Los retos de esta página pueden ser realizados con las imágenes de la A0 a la A7 del enlace en las notas</a:t>
            </a:r>
            <a:endParaRPr/>
          </a:p>
          <a:p>
            <a:pPr indent="-342900" lvl="0" marL="457200" rtl="0">
              <a:spcBef>
                <a:spcPts val="1600"/>
              </a:spcBef>
              <a:spcAft>
                <a:spcPts val="0"/>
              </a:spcAft>
              <a:buSzPts val="1800"/>
              <a:buAutoNum type="arabicPeriod"/>
            </a:pPr>
            <a:r>
              <a:rPr lang="es"/>
              <a:t>Crear un programa que carga una imagen y extrae: área, perímetro y centroide. (5 puntos)</a:t>
            </a:r>
            <a:endParaRPr/>
          </a:p>
          <a:p>
            <a:pPr indent="-342900" lvl="0" marL="457200">
              <a:spcBef>
                <a:spcPts val="0"/>
              </a:spcBef>
              <a:spcAft>
                <a:spcPts val="0"/>
              </a:spcAft>
              <a:buSzPts val="1800"/>
              <a:buAutoNum type="arabicPeriod"/>
            </a:pPr>
            <a:r>
              <a:rPr lang="es"/>
              <a:t>Crear un programa que carga una imagen y decide si es: una estrella, un círculo o un cuadro. Puede o no que se requiera información adicional a la extraída en el punto anterior (10 puntos)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Extracción básica</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Área</a:t>
            </a:r>
            <a:endParaRPr/>
          </a:p>
          <a:p>
            <a:pPr indent="-342900" lvl="0" marL="457200" rtl="0">
              <a:spcBef>
                <a:spcPts val="0"/>
              </a:spcBef>
              <a:spcAft>
                <a:spcPts val="0"/>
              </a:spcAft>
              <a:buSzPts val="1800"/>
              <a:buChar char="●"/>
            </a:pPr>
            <a:r>
              <a:rPr lang="es"/>
              <a:t>Perímetro</a:t>
            </a:r>
            <a:endParaRPr/>
          </a:p>
          <a:p>
            <a:pPr indent="-342900" lvl="0" marL="457200" rtl="0">
              <a:spcBef>
                <a:spcPts val="0"/>
              </a:spcBef>
              <a:spcAft>
                <a:spcPts val="0"/>
              </a:spcAft>
              <a:buSzPts val="1800"/>
              <a:buChar char="●"/>
            </a:pPr>
            <a:r>
              <a:rPr lang="es"/>
              <a:t>Centroide</a:t>
            </a:r>
            <a:endParaRPr/>
          </a:p>
          <a:p>
            <a:pPr indent="-342900" lvl="0" marL="457200" rtl="0">
              <a:spcBef>
                <a:spcPts val="0"/>
              </a:spcBef>
              <a:spcAft>
                <a:spcPts val="0"/>
              </a:spcAft>
              <a:buSzPts val="1800"/>
              <a:buChar char="●"/>
            </a:pPr>
            <a:r>
              <a:rPr lang="es"/>
              <a:t>Radios (Medidas de tendencia central)</a:t>
            </a:r>
            <a:endParaRPr/>
          </a:p>
          <a:p>
            <a:pPr indent="-342900" lvl="0" marL="457200" rtl="0">
              <a:spcBef>
                <a:spcPts val="0"/>
              </a:spcBef>
              <a:spcAft>
                <a:spcPts val="0"/>
              </a:spcAft>
              <a:buSzPts val="1800"/>
              <a:buChar char="●"/>
            </a:pPr>
            <a:r>
              <a:rPr lang="es"/>
              <a:t>Cuerdas</a:t>
            </a:r>
            <a:endParaRPr/>
          </a:p>
          <a:p>
            <a:pPr indent="-342900" lvl="0" marL="457200">
              <a:spcBef>
                <a:spcPts val="0"/>
              </a:spcBef>
              <a:spcAft>
                <a:spcPts val="0"/>
              </a:spcAft>
              <a:buSzPts val="1800"/>
              <a:buChar char="●"/>
            </a:pPr>
            <a:r>
              <a:rPr lang="es"/>
              <a:t>Cantidad de: esquinas, huecos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Retos</a:t>
            </a:r>
            <a:endParaRPr/>
          </a:p>
        </p:txBody>
      </p:sp>
      <p:sp>
        <p:nvSpPr>
          <p:cNvPr id="187" name="Shape 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Los retos de esta página deben ser probados con FOTOS reales como las de los ejemplos B0 y B1</a:t>
            </a:r>
            <a:endParaRPr/>
          </a:p>
          <a:p>
            <a:pPr indent="-342900" lvl="0" marL="457200" rtl="0">
              <a:spcBef>
                <a:spcPts val="1600"/>
              </a:spcBef>
              <a:spcAft>
                <a:spcPts val="0"/>
              </a:spcAft>
              <a:buSzPts val="1800"/>
              <a:buAutoNum type="arabicPeriod"/>
            </a:pPr>
            <a:r>
              <a:rPr lang="es"/>
              <a:t>Crear un programa que carga una imagen, realiza una segmentación y decide si es: una estrella, un círculo o un cuadro. Puede o no que se requiera información adicional a la extraída en el punto anterior (10 puntos)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Retos</a:t>
            </a:r>
            <a:endParaRPr/>
          </a:p>
        </p:txBody>
      </p:sp>
      <p:sp>
        <p:nvSpPr>
          <p:cNvPr id="193" name="Shape 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Los retos de esta página deben ser probados con las imágenes de la C0 a la C4</a:t>
            </a:r>
            <a:endParaRPr/>
          </a:p>
          <a:p>
            <a:pPr indent="-342900" lvl="0" marL="457200" rtl="0">
              <a:spcBef>
                <a:spcPts val="1600"/>
              </a:spcBef>
              <a:spcAft>
                <a:spcPts val="0"/>
              </a:spcAft>
              <a:buSzPts val="1800"/>
              <a:buAutoNum type="arabicPeriod"/>
            </a:pPr>
            <a:r>
              <a:rPr lang="es"/>
              <a:t>Crear un programa que carga una imagen y cuenta la cantidad de huecos en esta (10 puntos)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Extracción avanzada</a:t>
            </a:r>
            <a:endParaRPr/>
          </a:p>
        </p:txBody>
      </p:sp>
      <p:sp>
        <p:nvSpPr>
          <p:cNvPr id="72" name="Shape 72"/>
          <p:cNvSpPr txBox="1"/>
          <p:nvPr>
            <p:ph idx="1" type="body"/>
          </p:nvPr>
        </p:nvSpPr>
        <p:spPr>
          <a:xfrm>
            <a:off x="311700" y="1159350"/>
            <a:ext cx="50790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S</a:t>
            </a:r>
            <a:r>
              <a:rPr lang="es"/>
              <a:t>hape features based on Hough transform</a:t>
            </a:r>
            <a:endParaRPr/>
          </a:p>
          <a:p>
            <a:pPr indent="-342900" lvl="0" marL="457200" rtl="0">
              <a:spcBef>
                <a:spcPts val="0"/>
              </a:spcBef>
              <a:spcAft>
                <a:spcPts val="0"/>
              </a:spcAft>
              <a:buSzPts val="1800"/>
              <a:buChar char="●"/>
            </a:pPr>
            <a:r>
              <a:rPr lang="es"/>
              <a:t>Gabor features (textures)</a:t>
            </a:r>
            <a:endParaRPr/>
          </a:p>
          <a:p>
            <a:pPr indent="-342900" lvl="0" marL="457200" rtl="0">
              <a:spcBef>
                <a:spcPts val="0"/>
              </a:spcBef>
              <a:spcAft>
                <a:spcPts val="0"/>
              </a:spcAft>
              <a:buSzPts val="1800"/>
              <a:buChar char="●"/>
            </a:pPr>
            <a:r>
              <a:rPr lang="es"/>
              <a:t>Haar-Like features (face detection)</a:t>
            </a:r>
            <a:endParaRPr/>
          </a:p>
          <a:p>
            <a:pPr indent="-342900" lvl="0" marL="457200" rtl="0">
              <a:spcBef>
                <a:spcPts val="0"/>
              </a:spcBef>
              <a:spcAft>
                <a:spcPts val="0"/>
              </a:spcAft>
              <a:buSzPts val="1800"/>
              <a:buChar char="●"/>
            </a:pPr>
            <a:r>
              <a:rPr lang="es"/>
              <a:t>Histogram of oriented gradients - HOG description (People detection)</a:t>
            </a:r>
            <a:endParaRPr/>
          </a:p>
        </p:txBody>
      </p:sp>
      <p:pic>
        <p:nvPicPr>
          <p:cNvPr id="73" name="Shape 73"/>
          <p:cNvPicPr preferRelativeResize="0"/>
          <p:nvPr/>
        </p:nvPicPr>
        <p:blipFill>
          <a:blip r:embed="rId3">
            <a:alphaModFix/>
          </a:blip>
          <a:stretch>
            <a:fillRect/>
          </a:stretch>
        </p:blipFill>
        <p:spPr>
          <a:xfrm>
            <a:off x="5795850" y="1159350"/>
            <a:ext cx="2854849" cy="197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Extracción de área y centroide </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M = cv2.moments(imagen)</a:t>
            </a:r>
            <a:endParaRPr/>
          </a:p>
          <a:p>
            <a:pPr indent="0" lvl="0" marL="0" rtl="0">
              <a:spcBef>
                <a:spcPts val="1600"/>
              </a:spcBef>
              <a:spcAft>
                <a:spcPts val="0"/>
              </a:spcAft>
              <a:buNone/>
            </a:pPr>
            <a:r>
              <a:t/>
            </a:r>
            <a:endParaRPr/>
          </a:p>
          <a:p>
            <a:pPr indent="0" lvl="0" marL="0" algn="just">
              <a:spcBef>
                <a:spcPts val="1600"/>
              </a:spcBef>
              <a:spcAft>
                <a:spcPts val="1600"/>
              </a:spcAft>
              <a:buNone/>
            </a:pPr>
            <a:r>
              <a:rPr lang="es"/>
              <a:t>Los momentos son una medida tanto de la estadística como de la física mecánica, asociados a fenómenos de naturaleza propia de cada área.</a:t>
            </a:r>
            <a:endParaRPr/>
          </a:p>
        </p:txBody>
      </p:sp>
      <p:pic>
        <p:nvPicPr>
          <p:cNvPr id="80" name="Shape 80"/>
          <p:cNvPicPr preferRelativeResize="0"/>
          <p:nvPr/>
        </p:nvPicPr>
        <p:blipFill>
          <a:blip r:embed="rId3">
            <a:alphaModFix/>
          </a:blip>
          <a:stretch>
            <a:fillRect/>
          </a:stretch>
        </p:blipFill>
        <p:spPr>
          <a:xfrm>
            <a:off x="3166925" y="1017730"/>
            <a:ext cx="3253475" cy="93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Extracción de área y centroide </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M = cv2.moments(imagen)</a:t>
            </a:r>
            <a:endParaRPr/>
          </a:p>
          <a:p>
            <a:pPr indent="0" lvl="0" marL="0" rtl="0">
              <a:spcBef>
                <a:spcPts val="1600"/>
              </a:spcBef>
              <a:spcAft>
                <a:spcPts val="0"/>
              </a:spcAft>
              <a:buNone/>
            </a:pPr>
            <a:r>
              <a:t/>
            </a:r>
            <a:endParaRPr/>
          </a:p>
          <a:p>
            <a:pPr indent="0" lvl="0" marL="0" rtl="0" algn="just">
              <a:spcBef>
                <a:spcPts val="1600"/>
              </a:spcBef>
              <a:spcAft>
                <a:spcPts val="1600"/>
              </a:spcAft>
              <a:buNone/>
            </a:pPr>
            <a:r>
              <a:rPr lang="es"/>
              <a:t>Cuando p y q son 0 la </a:t>
            </a:r>
            <a:r>
              <a:rPr lang="es"/>
              <a:t>fórmula</a:t>
            </a:r>
            <a:r>
              <a:rPr lang="es"/>
              <a:t> cambiaría a M00 = ∬f(x,y)dxdy. Este Momento es conocido como el Momento central y en física mecánica se refiere a la masa (explicación), y representaría algo similar en la visión artificial, por otro lado en estadística representa la probabilidad total.</a:t>
            </a:r>
            <a:endParaRPr/>
          </a:p>
        </p:txBody>
      </p:sp>
      <p:pic>
        <p:nvPicPr>
          <p:cNvPr id="87" name="Shape 87"/>
          <p:cNvPicPr preferRelativeResize="0"/>
          <p:nvPr/>
        </p:nvPicPr>
        <p:blipFill>
          <a:blip r:embed="rId3">
            <a:alphaModFix/>
          </a:blip>
          <a:stretch>
            <a:fillRect/>
          </a:stretch>
        </p:blipFill>
        <p:spPr>
          <a:xfrm>
            <a:off x="3166925" y="1017730"/>
            <a:ext cx="3253475" cy="93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Extracción de área y centroide </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M = cv2.moments(imagen)</a:t>
            </a:r>
            <a:endParaRPr/>
          </a:p>
          <a:p>
            <a:pPr indent="0" lvl="0" marL="0" rtl="0">
              <a:spcBef>
                <a:spcPts val="1600"/>
              </a:spcBef>
              <a:spcAft>
                <a:spcPts val="0"/>
              </a:spcAft>
              <a:buNone/>
            </a:pPr>
            <a:r>
              <a:t/>
            </a:r>
            <a:endParaRPr/>
          </a:p>
          <a:p>
            <a:pPr indent="0" lvl="0" marL="0" rtl="0" algn="just">
              <a:spcBef>
                <a:spcPts val="1600"/>
              </a:spcBef>
              <a:spcAft>
                <a:spcPts val="1600"/>
              </a:spcAft>
              <a:buNone/>
            </a:pPr>
            <a:r>
              <a:rPr lang="es"/>
              <a:t>Cuando p y q son 1 y 0, la fórmula cambiaría a M10 = ∬xf(x,y)dxdy. En física este momento permite calcular el centroide en X del objeto, se </a:t>
            </a:r>
            <a:r>
              <a:rPr lang="es"/>
              <a:t>calcula</a:t>
            </a:r>
            <a:r>
              <a:rPr lang="es"/>
              <a:t> como: centro x = M10/M00, de forma similar se utiliza en la visión artificial para calcular la ubicación del centroide, por otro lado en estadística representa el promedio</a:t>
            </a:r>
            <a:endParaRPr/>
          </a:p>
        </p:txBody>
      </p:sp>
      <p:pic>
        <p:nvPicPr>
          <p:cNvPr id="94" name="Shape 94"/>
          <p:cNvPicPr preferRelativeResize="0"/>
          <p:nvPr/>
        </p:nvPicPr>
        <p:blipFill>
          <a:blip r:embed="rId3">
            <a:alphaModFix/>
          </a:blip>
          <a:stretch>
            <a:fillRect/>
          </a:stretch>
        </p:blipFill>
        <p:spPr>
          <a:xfrm>
            <a:off x="3166925" y="1017730"/>
            <a:ext cx="3253475" cy="93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Extracción de área y centroide </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M = cv2.moments(imagen)</a:t>
            </a:r>
            <a:endParaRPr/>
          </a:p>
          <a:p>
            <a:pPr indent="0" lvl="0" marL="0" rtl="0">
              <a:spcBef>
                <a:spcPts val="1600"/>
              </a:spcBef>
              <a:spcAft>
                <a:spcPts val="0"/>
              </a:spcAft>
              <a:buNone/>
            </a:pPr>
            <a:r>
              <a:t/>
            </a:r>
            <a:endParaRPr/>
          </a:p>
          <a:p>
            <a:pPr indent="0" lvl="0" marL="0" rtl="0" algn="just">
              <a:spcBef>
                <a:spcPts val="1600"/>
              </a:spcBef>
              <a:spcAft>
                <a:spcPts val="0"/>
              </a:spcAft>
              <a:buNone/>
            </a:pPr>
            <a:r>
              <a:rPr lang="es"/>
              <a:t>Una vez se aplica moments y se almacena el resultado en una variable (M en este caso), es posible acceder a la información </a:t>
            </a:r>
            <a:r>
              <a:rPr lang="es"/>
              <a:t>específica</a:t>
            </a:r>
            <a:r>
              <a:rPr lang="es"/>
              <a:t> de M usando [nombre]. Ejemplo</a:t>
            </a:r>
            <a:endParaRPr/>
          </a:p>
          <a:p>
            <a:pPr indent="0" lvl="0" marL="0" rtl="0" algn="just">
              <a:spcBef>
                <a:spcPts val="1600"/>
              </a:spcBef>
              <a:spcAft>
                <a:spcPts val="1600"/>
              </a:spcAft>
              <a:buNone/>
            </a:pPr>
            <a:r>
              <a:rPr lang="es"/>
              <a:t>A = </a:t>
            </a:r>
            <a:r>
              <a:rPr lang="es"/>
              <a:t>M["m00"]</a:t>
            </a:r>
            <a:endParaRPr/>
          </a:p>
        </p:txBody>
      </p:sp>
      <p:pic>
        <p:nvPicPr>
          <p:cNvPr id="101" name="Shape 101"/>
          <p:cNvPicPr preferRelativeResize="0"/>
          <p:nvPr/>
        </p:nvPicPr>
        <p:blipFill>
          <a:blip r:embed="rId3">
            <a:alphaModFix/>
          </a:blip>
          <a:stretch>
            <a:fillRect/>
          </a:stretch>
        </p:blipFill>
        <p:spPr>
          <a:xfrm>
            <a:off x="3166925" y="1017730"/>
            <a:ext cx="3253475" cy="93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Extracción de contornos</a:t>
            </a:r>
            <a:endParaRPr/>
          </a:p>
        </p:txBody>
      </p:sp>
      <p:sp>
        <p:nvSpPr>
          <p:cNvPr id="107" name="Shape 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Es altamente utilizado en el procesamiento de imágenes la detección de píxeles conectados para encontrar el contorno de uno o varios objetos.</a:t>
            </a:r>
            <a:endParaRPr/>
          </a:p>
          <a:p>
            <a:pPr indent="0" lvl="0" marL="0" algn="just">
              <a:spcBef>
                <a:spcPts val="1600"/>
              </a:spcBef>
              <a:spcAft>
                <a:spcPts val="1600"/>
              </a:spcAft>
              <a:buNone/>
            </a:pPr>
            <a:r>
              <a:rPr lang="es"/>
              <a:t>Una vez el contorno es encontrado este se almacena en en un arreglo 2D de puntos, este arreglo contiene la información de los puntos relevantes para representar el contorno y son además la base para otras funciones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Extracción de contornos</a:t>
            </a:r>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 posible extraer los contornos con la función:</a:t>
            </a:r>
            <a:endParaRPr/>
          </a:p>
          <a:p>
            <a:pPr indent="0" lvl="0" marL="0">
              <a:spcBef>
                <a:spcPts val="1600"/>
              </a:spcBef>
              <a:spcAft>
                <a:spcPts val="0"/>
              </a:spcAft>
              <a:buNone/>
            </a:pPr>
            <a:r>
              <a:rPr lang="es"/>
              <a:t> cv2.findContours(imagen, mode=cv2.RETR_EXTERNAL  , method=cv2.CHAIN_APPROX_SIMPLE).</a:t>
            </a:r>
            <a:endParaRPr/>
          </a:p>
          <a:p>
            <a:pPr indent="0" lvl="0" marL="0">
              <a:spcBef>
                <a:spcPts val="1600"/>
              </a:spcBef>
              <a:spcAft>
                <a:spcPts val="0"/>
              </a:spcAft>
              <a:buNone/>
            </a:pPr>
            <a:r>
              <a:rPr lang="es"/>
              <a:t>Los contornos quedan almacenados en el segundo parámetro retornado.</a:t>
            </a:r>
            <a:endParaRPr/>
          </a:p>
          <a:p>
            <a:pPr indent="0" lvl="0" marL="0">
              <a:spcBef>
                <a:spcPts val="1600"/>
              </a:spcBef>
              <a:spcAft>
                <a:spcPts val="1600"/>
              </a:spcAft>
              <a:buNone/>
            </a:pPr>
            <a:r>
              <a:rPr lang="es"/>
              <a:t>El moto RETR_EXTERNAL permite que se encuentren sólo los contornos externos y por lo tanto se ignoran los contornos internos o huecos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