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Shape 11"/>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Shape 1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 name="Shape 50"/>
          <p:cNvSpPr txBox="1"/>
          <p:nvPr>
            <p:ph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p:txBody>
      </p:sp>
      <p:sp>
        <p:nvSpPr>
          <p:cNvPr id="51" name="Shape 5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Shape 16"/>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Shape 21"/>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Shape 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Shape 2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Shape 26"/>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Shape 33"/>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Shape 3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Shape 41"/>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Shape 42"/>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Shape 4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Shape 46"/>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cs.google.com/spreadsheets/d/1dNB0kNA37Wxye2CkPG3iieuRCyTLQuZwKlMU3DlZIbg/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t>KERNELs</a:t>
            </a:r>
            <a:endParaRPr/>
          </a:p>
        </p:txBody>
      </p:sp>
      <p:sp>
        <p:nvSpPr>
          <p:cNvPr id="60" name="Shape 60"/>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0" y="0"/>
            <a:ext cx="5188773"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Shape 124"/>
          <p:cNvPicPr preferRelativeResize="0"/>
          <p:nvPr/>
        </p:nvPicPr>
        <p:blipFill rotWithShape="1">
          <a:blip r:embed="rId3">
            <a:alphaModFix/>
          </a:blip>
          <a:srcRect b="18080" l="2804" r="2444" t="20940"/>
          <a:stretch/>
        </p:blipFill>
        <p:spPr>
          <a:xfrm>
            <a:off x="61725" y="852350"/>
            <a:ext cx="9020548" cy="326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Shape 129"/>
          <p:cNvPicPr preferRelativeResize="0"/>
          <p:nvPr/>
        </p:nvPicPr>
        <p:blipFill rotWithShape="1">
          <a:blip r:embed="rId3">
            <a:alphaModFix/>
          </a:blip>
          <a:srcRect b="12644" l="3047" r="2309" t="21362"/>
          <a:stretch/>
        </p:blipFill>
        <p:spPr>
          <a:xfrm>
            <a:off x="113050" y="823550"/>
            <a:ext cx="8917900" cy="3496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Evaluación</a:t>
            </a:r>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u="sng">
                <a:solidFill>
                  <a:schemeClr val="hlink"/>
                </a:solidFill>
                <a:hlinkClick r:id="rId3"/>
              </a:rPr>
              <a:t>https://docs.google.com/spreadsheets/d/1dNB0kNA37Wxye2CkPG3iieuRCyTLQuZwKlMU3DlZIbg/edit?usp=sharing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Operaciones</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s"/>
              <a:t>En ocasiones los problemas que se presentan en imágenes pueden ser resueltos a través de un análisis individual de los píxeles como es el caso de la mejora de contraste donde </a:t>
            </a:r>
            <a:r>
              <a:rPr lang="es">
                <a:solidFill>
                  <a:srgbClr val="E06666"/>
                </a:solidFill>
              </a:rPr>
              <a:t>cada </a:t>
            </a:r>
            <a:r>
              <a:rPr lang="es"/>
              <a:t>píxel es sumado y </a:t>
            </a:r>
            <a:r>
              <a:rPr lang="es"/>
              <a:t>multiplicado</a:t>
            </a:r>
            <a:r>
              <a:rPr lang="es"/>
              <a:t> por una constante.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Ejemplo operación píxel a píxel</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73" name="Shape 73"/>
          <p:cNvPicPr preferRelativeResize="0"/>
          <p:nvPr/>
        </p:nvPicPr>
        <p:blipFill>
          <a:blip r:embed="rId3">
            <a:alphaModFix/>
          </a:blip>
          <a:stretch>
            <a:fillRect/>
          </a:stretch>
        </p:blipFill>
        <p:spPr>
          <a:xfrm>
            <a:off x="311688" y="1152463"/>
            <a:ext cx="3514725" cy="3667125"/>
          </a:xfrm>
          <a:prstGeom prst="rect">
            <a:avLst/>
          </a:prstGeom>
          <a:noFill/>
          <a:ln>
            <a:noFill/>
          </a:ln>
        </p:spPr>
      </p:pic>
      <p:pic>
        <p:nvPicPr>
          <p:cNvPr id="74" name="Shape 74"/>
          <p:cNvPicPr preferRelativeResize="0"/>
          <p:nvPr/>
        </p:nvPicPr>
        <p:blipFill>
          <a:blip r:embed="rId4">
            <a:alphaModFix/>
          </a:blip>
          <a:stretch>
            <a:fillRect/>
          </a:stretch>
        </p:blipFill>
        <p:spPr>
          <a:xfrm>
            <a:off x="5317563" y="1152475"/>
            <a:ext cx="3514725" cy="3667125"/>
          </a:xfrm>
          <a:prstGeom prst="rect">
            <a:avLst/>
          </a:prstGeom>
          <a:noFill/>
          <a:ln>
            <a:noFill/>
          </a:ln>
        </p:spPr>
      </p:pic>
      <p:sp>
        <p:nvSpPr>
          <p:cNvPr id="75" name="Shape 75"/>
          <p:cNvSpPr/>
          <p:nvPr/>
        </p:nvSpPr>
        <p:spPr>
          <a:xfrm>
            <a:off x="262850" y="1104975"/>
            <a:ext cx="293100" cy="323400"/>
          </a:xfrm>
          <a:prstGeom prst="rect">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a:off x="5317575" y="1104975"/>
            <a:ext cx="293100" cy="323400"/>
          </a:xfrm>
          <a:prstGeom prst="rect">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77" name="Shape 77"/>
          <p:cNvCxnSpPr>
            <a:endCxn id="76" idx="1"/>
          </p:cNvCxnSpPr>
          <p:nvPr/>
        </p:nvCxnSpPr>
        <p:spPr>
          <a:xfrm>
            <a:off x="555975" y="1266675"/>
            <a:ext cx="4761600" cy="0"/>
          </a:xfrm>
          <a:prstGeom prst="straightConnector1">
            <a:avLst/>
          </a:prstGeom>
          <a:noFill/>
          <a:ln cap="flat" cmpd="sng" w="19050">
            <a:solidFill>
              <a:srgbClr val="E06666"/>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Operaciones</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A</a:t>
            </a:r>
            <a:r>
              <a:rPr lang="es"/>
              <a:t>lgunos problemas requieren el análisis conjunto de múltiples elementos, en estos casos se hace utiliza la convolución y una matriz de convolución (también llamada kernel)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Kernel</a:t>
            </a:r>
            <a:endParaRPr/>
          </a:p>
        </p:txBody>
      </p:sp>
      <p:sp>
        <p:nvSpPr>
          <p:cNvPr id="89" name="Shape 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s"/>
              <a:t>It i</a:t>
            </a:r>
            <a:r>
              <a:rPr lang="es"/>
              <a:t>s a small matrix. It is used for blurring, sharpening, embossing, edge detection, and more. This is accomplished by doing a convolution between a kernel and an image.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Convolución</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Convolution is the process of adding each element of the image to its local neighbors, weighted by the kernel. This is related to a form of mathematical convolution. It should be noted that the matrix operation being performed - convolution - is not traditional matrix multiplication, despite being similarly denoted by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Convolución</a:t>
            </a:r>
            <a:endParaRPr/>
          </a:p>
        </p:txBody>
      </p:sp>
      <p:sp>
        <p:nvSpPr>
          <p:cNvPr id="101" name="Shape 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For example, if we have two three-by-three matrices, the first a kernel, and the second an image piece, convolution is the process of flipping both the rows and columns of the kernel and then multiplying locally similar entries and summing. The element at coordinates [2, 2] (that is, the central element) of the resulting image would be a weighted combination of all the entries of the image matrix, with weights given by the kernel:</a:t>
            </a:r>
            <a:endParaRPr/>
          </a:p>
          <a:p>
            <a:pPr indent="0" lvl="0" marL="0" rtl="0">
              <a:spcBef>
                <a:spcPts val="1600"/>
              </a:spcBef>
              <a:spcAft>
                <a:spcPts val="1600"/>
              </a:spcAft>
              <a:buNone/>
            </a:pPr>
            <a:r>
              <a:t/>
            </a:r>
            <a:endParaRPr/>
          </a:p>
        </p:txBody>
      </p:sp>
      <p:pic>
        <p:nvPicPr>
          <p:cNvPr id="102" name="Shape 102"/>
          <p:cNvPicPr preferRelativeResize="0"/>
          <p:nvPr/>
        </p:nvPicPr>
        <p:blipFill>
          <a:blip r:embed="rId3">
            <a:alphaModFix/>
          </a:blip>
          <a:stretch>
            <a:fillRect/>
          </a:stretch>
        </p:blipFill>
        <p:spPr>
          <a:xfrm>
            <a:off x="23800" y="3574000"/>
            <a:ext cx="9096375" cy="72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Convolución</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The other entries would be similarly weighted, where we position the center of the kernel on each of the boundary points of the image, and compute a weighted sum.</a:t>
            </a:r>
            <a:endParaRPr/>
          </a:p>
          <a:p>
            <a:pPr indent="0" lvl="0" marL="0" rtl="0">
              <a:spcBef>
                <a:spcPts val="1600"/>
              </a:spcBef>
              <a:spcAft>
                <a:spcPts val="0"/>
              </a:spcAft>
              <a:buNone/>
            </a:pPr>
            <a:r>
              <a:t/>
            </a:r>
            <a:endParaRPr/>
          </a:p>
          <a:p>
            <a:pPr indent="0" lvl="0" marL="0" rtl="0">
              <a:spcBef>
                <a:spcPts val="1600"/>
              </a:spcBef>
              <a:spcAft>
                <a:spcPts val="0"/>
              </a:spcAft>
              <a:buNone/>
            </a:pPr>
            <a:r>
              <a:rPr lang="es"/>
              <a:t>The values of a given pixel in the output image are calculated by multiplying each kernel value by the corresponding input image pixel values</a:t>
            </a:r>
            <a:endParaRPr/>
          </a:p>
          <a:p>
            <a:pPr indent="0" lvl="0" marL="0" rt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1" y="0"/>
            <a:ext cx="5177377" cy="5143499"/>
          </a:xfrm>
          <a:prstGeom prst="rect">
            <a:avLst/>
          </a:prstGeom>
          <a:noFill/>
          <a:ln>
            <a:noFill/>
          </a:ln>
        </p:spPr>
      </p:pic>
      <p:pic>
        <p:nvPicPr>
          <p:cNvPr id="114" name="Shape 114"/>
          <p:cNvPicPr preferRelativeResize="0"/>
          <p:nvPr/>
        </p:nvPicPr>
        <p:blipFill>
          <a:blip r:embed="rId4">
            <a:alphaModFix/>
          </a:blip>
          <a:stretch>
            <a:fillRect/>
          </a:stretch>
        </p:blipFill>
        <p:spPr>
          <a:xfrm>
            <a:off x="6309973" y="1586200"/>
            <a:ext cx="1834850" cy="183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