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</p:sldIdLst>
  <p:sldSz cx="18288000" cy="10287000"/>
  <p:notesSz cx="6858000" cy="9144000"/>
  <p:embeddedFontLst>
    <p:embeddedFont>
      <p:font typeface="Libre Baskerville" charset="1" panose="02000000000000000000"/>
      <p:regular r:id="rId6"/>
    </p:embeddedFont>
    <p:embeddedFont>
      <p:font typeface="Libre Baskerville Bold" charset="1" panose="02000000000000000000"/>
      <p:regular r:id="rId7"/>
    </p:embeddedFont>
    <p:embeddedFont>
      <p:font typeface="Libre Baskerville Italics" charset="1" panose="02000000000000000000"/>
      <p:regular r:id="rId8"/>
    </p:embeddedFont>
    <p:embeddedFont>
      <p:font typeface="Arimo" charset="1" panose="020B0604020202020204"/>
      <p:regular r:id="rId9"/>
    </p:embeddedFont>
    <p:embeddedFont>
      <p:font typeface="Arimo Bold" charset="1" panose="020B0704020202020204"/>
      <p:regular r:id="rId10"/>
    </p:embeddedFont>
    <p:embeddedFont>
      <p:font typeface="Arimo Italics" charset="1" panose="020B0604020202090204"/>
      <p:regular r:id="rId11"/>
    </p:embeddedFont>
    <p:embeddedFont>
      <p:font typeface="Arimo Bold Italics" charset="1" panose="020B0704020202090204"/>
      <p:regular r:id="rId12"/>
    </p:embeddedFont>
    <p:embeddedFont>
      <p:font typeface="Canva Sans" charset="1" panose="020B0503030501040103"/>
      <p:regular r:id="rId13"/>
    </p:embeddedFont>
    <p:embeddedFont>
      <p:font typeface="Canva Sans Bold" charset="1" panose="020B0803030501040103"/>
      <p:regular r:id="rId14"/>
    </p:embeddedFont>
    <p:embeddedFont>
      <p:font typeface="Canva Sans Italics" charset="1" panose="020B0503030501040103"/>
      <p:regular r:id="rId15"/>
    </p:embeddedFont>
    <p:embeddedFont>
      <p:font typeface="Canva Sans Bold Italics" charset="1" panose="020B0803030501040103"/>
      <p:regular r:id="rId16"/>
    </p:embeddedFont>
    <p:embeddedFont>
      <p:font typeface="Canva Sans Medium" charset="1" panose="020B0603030501040103"/>
      <p:regular r:id="rId17"/>
    </p:embeddedFont>
    <p:embeddedFont>
      <p:font typeface="Canva Sans Medium Italics" charset="1" panose="020B0603030501040103"/>
      <p:regular r:id="rId18"/>
    </p:embeddedFont>
    <p:embeddedFont>
      <p:font typeface="Yeseva One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31" Target="slides/slide1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8.png" Type="http://schemas.openxmlformats.org/officeDocument/2006/relationships/image"/><Relationship Id="rId7" Target="../media/image1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6.png" Type="http://schemas.openxmlformats.org/officeDocument/2006/relationships/image"/><Relationship Id="rId7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83182" y="2883192"/>
            <a:ext cx="11721636" cy="4832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00"/>
              </a:lnSpc>
            </a:pPr>
            <a:r>
              <a:rPr lang="en-US" sz="12500">
                <a:solidFill>
                  <a:srgbClr val="000000"/>
                </a:solidFill>
                <a:latin typeface="Yeseva One"/>
              </a:rPr>
              <a:t>Test for Significance of Residuals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83182" y="1136650"/>
            <a:ext cx="11721636" cy="650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9"/>
              </a:lnSpc>
            </a:pPr>
            <a:r>
              <a:rPr lang="en-US" sz="4999">
                <a:solidFill>
                  <a:srgbClr val="000000"/>
                </a:solidFill>
                <a:latin typeface="Libre Baskerville"/>
              </a:rPr>
              <a:t>3.3.1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83182" y="8858250"/>
            <a:ext cx="11721636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</a:rPr>
              <a:t>Presented by Ritu Raj Pradhan</a:t>
            </a:r>
          </a:p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</a:rPr>
              <a:t>23908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197614" y="788513"/>
            <a:ext cx="9892773" cy="1476883"/>
          </a:xfrm>
          <a:custGeom>
            <a:avLst/>
            <a:gdLst/>
            <a:ahLst/>
            <a:cxnLst/>
            <a:rect r="r" b="b" t="t" l="l"/>
            <a:pathLst>
              <a:path h="1476883" w="9892773">
                <a:moveTo>
                  <a:pt x="0" y="0"/>
                </a:moveTo>
                <a:lnTo>
                  <a:pt x="9892772" y="0"/>
                </a:lnTo>
                <a:lnTo>
                  <a:pt x="9892772" y="1476883"/>
                </a:lnTo>
                <a:lnTo>
                  <a:pt x="0" y="14768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19067" y="3480128"/>
            <a:ext cx="15449867" cy="4344472"/>
          </a:xfrm>
          <a:custGeom>
            <a:avLst/>
            <a:gdLst/>
            <a:ahLst/>
            <a:cxnLst/>
            <a:rect r="r" b="b" t="t" l="l"/>
            <a:pathLst>
              <a:path h="4344472" w="15449867">
                <a:moveTo>
                  <a:pt x="0" y="0"/>
                </a:moveTo>
                <a:lnTo>
                  <a:pt x="15449866" y="0"/>
                </a:lnTo>
                <a:lnTo>
                  <a:pt x="15449866" y="4344472"/>
                </a:lnTo>
                <a:lnTo>
                  <a:pt x="0" y="434447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5571" y="4359470"/>
            <a:ext cx="15396858" cy="1568060"/>
          </a:xfrm>
          <a:custGeom>
            <a:avLst/>
            <a:gdLst/>
            <a:ahLst/>
            <a:cxnLst/>
            <a:rect r="r" b="b" t="t" l="l"/>
            <a:pathLst>
              <a:path h="1568060" w="15396858">
                <a:moveTo>
                  <a:pt x="0" y="0"/>
                </a:moveTo>
                <a:lnTo>
                  <a:pt x="15396858" y="0"/>
                </a:lnTo>
                <a:lnTo>
                  <a:pt x="15396858" y="1568060"/>
                </a:lnTo>
                <a:lnTo>
                  <a:pt x="0" y="15680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83182" y="4386262"/>
            <a:ext cx="11721636" cy="1590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>
                <a:solidFill>
                  <a:srgbClr val="000000"/>
                </a:solidFill>
                <a:latin typeface="Yeseva One"/>
              </a:rPr>
              <a:t>Thank You</a:t>
            </a:r>
          </a:p>
          <a:p>
            <a:pPr algn="ctr">
              <a:lnSpc>
                <a:spcPts val="6999"/>
              </a:lnSpc>
            </a:pPr>
            <a:r>
              <a:rPr lang="en-US" sz="6999">
                <a:solidFill>
                  <a:srgbClr val="000000"/>
                </a:solidFill>
                <a:latin typeface="Yeseva One"/>
              </a:rPr>
              <a:t>Jai Sairam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15676" y="1740387"/>
            <a:ext cx="15256648" cy="1155807"/>
          </a:xfrm>
          <a:custGeom>
            <a:avLst/>
            <a:gdLst/>
            <a:ahLst/>
            <a:cxnLst/>
            <a:rect r="r" b="b" t="t" l="l"/>
            <a:pathLst>
              <a:path h="1155807" w="15256648">
                <a:moveTo>
                  <a:pt x="0" y="0"/>
                </a:moveTo>
                <a:lnTo>
                  <a:pt x="15256648" y="0"/>
                </a:lnTo>
                <a:lnTo>
                  <a:pt x="15256648" y="1155807"/>
                </a:lnTo>
                <a:lnTo>
                  <a:pt x="0" y="115580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555733" y="5712091"/>
            <a:ext cx="11176533" cy="2834522"/>
          </a:xfrm>
          <a:custGeom>
            <a:avLst/>
            <a:gdLst/>
            <a:ahLst/>
            <a:cxnLst/>
            <a:rect r="r" b="b" t="t" l="l"/>
            <a:pathLst>
              <a:path h="2834522" w="11176533">
                <a:moveTo>
                  <a:pt x="0" y="0"/>
                </a:moveTo>
                <a:lnTo>
                  <a:pt x="11176534" y="0"/>
                </a:lnTo>
                <a:lnTo>
                  <a:pt x="11176534" y="2834522"/>
                </a:lnTo>
                <a:lnTo>
                  <a:pt x="0" y="283452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565690" y="3979176"/>
            <a:ext cx="915662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We test this using the following Hypothesis: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34499" y="5586599"/>
            <a:ext cx="10819002" cy="1979086"/>
          </a:xfrm>
          <a:custGeom>
            <a:avLst/>
            <a:gdLst/>
            <a:ahLst/>
            <a:cxnLst/>
            <a:rect r="r" b="b" t="t" l="l"/>
            <a:pathLst>
              <a:path h="1979086" w="10819002">
                <a:moveTo>
                  <a:pt x="0" y="0"/>
                </a:moveTo>
                <a:lnTo>
                  <a:pt x="10819002" y="0"/>
                </a:lnTo>
                <a:lnTo>
                  <a:pt x="10819002" y="1979086"/>
                </a:lnTo>
                <a:lnTo>
                  <a:pt x="0" y="197908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98358" y="1983557"/>
            <a:ext cx="16091284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The test procedure is a generalization of the analysis of variance used in simple linear regression. The total sum of squares SST is partitioned into a sum of squares due to regression , SSR , and a residual sum of squares , SSRes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00931" y="3869008"/>
            <a:ext cx="10886137" cy="3435181"/>
          </a:xfrm>
          <a:custGeom>
            <a:avLst/>
            <a:gdLst/>
            <a:ahLst/>
            <a:cxnLst/>
            <a:rect r="r" b="b" t="t" l="l"/>
            <a:pathLst>
              <a:path h="3435181" w="10886137">
                <a:moveTo>
                  <a:pt x="0" y="0"/>
                </a:moveTo>
                <a:lnTo>
                  <a:pt x="10886138" y="0"/>
                </a:lnTo>
                <a:lnTo>
                  <a:pt x="10886138" y="3435182"/>
                </a:lnTo>
                <a:lnTo>
                  <a:pt x="0" y="34351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98358" y="2251450"/>
            <a:ext cx="1609128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Now, we know, SST can be calculated as: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827646" y="2465224"/>
            <a:ext cx="12273993" cy="2029808"/>
          </a:xfrm>
          <a:custGeom>
            <a:avLst/>
            <a:gdLst/>
            <a:ahLst/>
            <a:cxnLst/>
            <a:rect r="r" b="b" t="t" l="l"/>
            <a:pathLst>
              <a:path h="2029808" w="12273993">
                <a:moveTo>
                  <a:pt x="0" y="0"/>
                </a:moveTo>
                <a:lnTo>
                  <a:pt x="12273992" y="0"/>
                </a:lnTo>
                <a:lnTo>
                  <a:pt x="12273992" y="2029808"/>
                </a:lnTo>
                <a:lnTo>
                  <a:pt x="0" y="20298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201071" y="5586599"/>
            <a:ext cx="9746541" cy="3929101"/>
          </a:xfrm>
          <a:custGeom>
            <a:avLst/>
            <a:gdLst/>
            <a:ahLst/>
            <a:cxnLst/>
            <a:rect r="r" b="b" t="t" l="l"/>
            <a:pathLst>
              <a:path h="3929101" w="9746541">
                <a:moveTo>
                  <a:pt x="0" y="0"/>
                </a:moveTo>
                <a:lnTo>
                  <a:pt x="9746541" y="0"/>
                </a:lnTo>
                <a:lnTo>
                  <a:pt x="9746541" y="3929101"/>
                </a:lnTo>
                <a:lnTo>
                  <a:pt x="0" y="392910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98358" y="1193800"/>
            <a:ext cx="1609128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And SSr can also be calculated as: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604677"/>
            <a:ext cx="1609128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This can be manipulated by adding and subtracting: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247637" y="2926233"/>
            <a:ext cx="11792726" cy="6103467"/>
          </a:xfrm>
          <a:custGeom>
            <a:avLst/>
            <a:gdLst/>
            <a:ahLst/>
            <a:cxnLst/>
            <a:rect r="r" b="b" t="t" l="l"/>
            <a:pathLst>
              <a:path h="6103467" w="11792726">
                <a:moveTo>
                  <a:pt x="0" y="0"/>
                </a:moveTo>
                <a:lnTo>
                  <a:pt x="11792726" y="0"/>
                </a:lnTo>
                <a:lnTo>
                  <a:pt x="11792726" y="6103467"/>
                </a:lnTo>
                <a:lnTo>
                  <a:pt x="0" y="610346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68016" y="1662087"/>
            <a:ext cx="1609128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Therefore, we are left with the formulae for the residuals: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396376" y="2588501"/>
            <a:ext cx="13495248" cy="2391824"/>
          </a:xfrm>
          <a:custGeom>
            <a:avLst/>
            <a:gdLst/>
            <a:ahLst/>
            <a:cxnLst/>
            <a:rect r="r" b="b" t="t" l="l"/>
            <a:pathLst>
              <a:path h="2391824" w="13495248">
                <a:moveTo>
                  <a:pt x="0" y="0"/>
                </a:moveTo>
                <a:lnTo>
                  <a:pt x="13495248" y="0"/>
                </a:lnTo>
                <a:lnTo>
                  <a:pt x="13495248" y="2391824"/>
                </a:lnTo>
                <a:lnTo>
                  <a:pt x="0" y="23918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434066" y="6647650"/>
            <a:ext cx="941986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With this, we can formulate our test statistic::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78264" y="1078031"/>
            <a:ext cx="12331473" cy="8130938"/>
          </a:xfrm>
          <a:custGeom>
            <a:avLst/>
            <a:gdLst/>
            <a:ahLst/>
            <a:cxnLst/>
            <a:rect r="r" b="b" t="t" l="l"/>
            <a:pathLst>
              <a:path h="8130938" w="12331473">
                <a:moveTo>
                  <a:pt x="0" y="0"/>
                </a:moveTo>
                <a:lnTo>
                  <a:pt x="12331472" y="0"/>
                </a:lnTo>
                <a:lnTo>
                  <a:pt x="12331472" y="8130938"/>
                </a:lnTo>
                <a:lnTo>
                  <a:pt x="0" y="81309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31964" y="1614924"/>
            <a:ext cx="13224071" cy="2015651"/>
          </a:xfrm>
          <a:custGeom>
            <a:avLst/>
            <a:gdLst/>
            <a:ahLst/>
            <a:cxnLst/>
            <a:rect r="r" b="b" t="t" l="l"/>
            <a:pathLst>
              <a:path h="2015651" w="13224071">
                <a:moveTo>
                  <a:pt x="0" y="0"/>
                </a:moveTo>
                <a:lnTo>
                  <a:pt x="13224072" y="0"/>
                </a:lnTo>
                <a:lnTo>
                  <a:pt x="13224072" y="2015652"/>
                </a:lnTo>
                <a:lnTo>
                  <a:pt x="0" y="20156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114649" y="5941049"/>
            <a:ext cx="12483277" cy="2731027"/>
          </a:xfrm>
          <a:custGeom>
            <a:avLst/>
            <a:gdLst/>
            <a:ahLst/>
            <a:cxnLst/>
            <a:rect r="r" b="b" t="t" l="l"/>
            <a:pathLst>
              <a:path h="2731027" w="12483277">
                <a:moveTo>
                  <a:pt x="0" y="0"/>
                </a:moveTo>
                <a:lnTo>
                  <a:pt x="12483277" y="0"/>
                </a:lnTo>
                <a:lnTo>
                  <a:pt x="12483277" y="2731027"/>
                </a:lnTo>
                <a:lnTo>
                  <a:pt x="0" y="273102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26919" y="4363514"/>
            <a:ext cx="1465873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And just  like in Simple Linear Regression, we have out ANOVA table as: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DAGABKPa-Nw</dc:identifier>
  <dcterms:modified xsi:type="dcterms:W3CDTF">2011-08-01T06:04:30Z</dcterms:modified>
  <cp:revision>1</cp:revision>
  <dc:title>Test for Significance of Residuals</dc:title>
</cp:coreProperties>
</file>