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Um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Dois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Três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Quatro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luciano.ratamero@elogroup.com.br" TargetMode="External"/><Relationship Id="rId3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424244"/>
            <a:ext cx="10464800" cy="3302001"/>
          </a:xfrm>
          <a:prstGeom prst="rect">
            <a:avLst/>
          </a:prstGeom>
        </p:spPr>
        <p:txBody>
          <a:bodyPr/>
          <a:lstStyle/>
          <a:p>
            <a:pPr lvl="0" defTabSz="467359">
              <a:defRPr sz="1800">
                <a:solidFill>
                  <a:srgbClr val="000000"/>
                </a:solidFill>
              </a:defRPr>
            </a:pPr>
            <a:r>
              <a:rPr sz="6400">
                <a:latin typeface="Monaco"/>
                <a:ea typeface="Monaco"/>
                <a:cs typeface="Monaco"/>
                <a:sym typeface="Monaco"/>
              </a:rPr>
              <a:t>js limpo </a:t>
            </a:r>
            <a:endParaRPr sz="6400">
              <a:latin typeface="Monaco"/>
              <a:ea typeface="Monaco"/>
              <a:cs typeface="Monaco"/>
              <a:sym typeface="Monaco"/>
            </a:endParaRPr>
          </a:p>
          <a:p>
            <a:pPr lvl="0" defTabSz="467359">
              <a:defRPr sz="1800">
                <a:solidFill>
                  <a:srgbClr val="000000"/>
                </a:solidFill>
              </a:defRPr>
            </a:pPr>
            <a:r>
              <a:rPr sz="6400">
                <a:latin typeface="Monaco"/>
                <a:ea typeface="Monaco"/>
                <a:cs typeface="Monaco"/>
                <a:sym typeface="Monaco"/>
              </a:rPr>
              <a:t>e testado com segregated dom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69144"/>
            <a:ext cx="10464800" cy="1654772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Luciano Ratamero</a:t>
            </a:r>
            <a:endParaRPr sz="3040">
              <a:latin typeface="Monaco"/>
              <a:ea typeface="Monaco"/>
              <a:cs typeface="Monaco"/>
              <a:sym typeface="Monaco"/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Curto JS</a:t>
            </a:r>
            <a:endParaRPr sz="3040">
              <a:latin typeface="Monaco"/>
              <a:ea typeface="Monaco"/>
              <a:cs typeface="Monaco"/>
              <a:sym typeface="Monaco"/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março - 2015</a:t>
            </a:r>
          </a:p>
        </p:txBody>
      </p:sp>
      <p:pic>
        <p:nvPicPr>
          <p:cNvPr id="34" name="ELO_Group_-_Excelência_em_gestão_de_processos_e_risc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145" y="7460515"/>
            <a:ext cx="4188510" cy="140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952500" y="985515"/>
            <a:ext cx="11099800" cy="156180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para validar, precisamos dos campos obrigatórios:</a:t>
            </a:r>
          </a:p>
        </p:txBody>
      </p:sp>
      <p:pic>
        <p:nvPicPr>
          <p:cNvPr id="9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093" y="3202801"/>
            <a:ext cx="11034614" cy="5565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952500" y="1842916"/>
            <a:ext cx="11099800" cy="156180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e podemos testar esse código lindamente</a:t>
            </a:r>
          </a:p>
        </p:txBody>
      </p:sp>
      <p:pic>
        <p:nvPicPr>
          <p:cNvPr id="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500" y="4091661"/>
            <a:ext cx="12431800" cy="3819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952500" y="552598"/>
            <a:ext cx="11099800" cy="156180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além de isolarmos nossa lógica dos seletores diretos…</a:t>
            </a:r>
          </a:p>
        </p:txBody>
      </p:sp>
      <p:pic>
        <p:nvPicPr>
          <p:cNvPr id="9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783" y="2264760"/>
            <a:ext cx="11769234" cy="6951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733214" y="1556720"/>
            <a:ext cx="11354644" cy="1561803"/>
          </a:xfrm>
          <a:prstGeom prst="rect">
            <a:avLst/>
          </a:prstGeom>
        </p:spPr>
        <p:txBody>
          <a:bodyPr/>
          <a:lstStyle>
            <a:lvl1pPr defTabSz="537463">
              <a:defRPr sz="4416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416"/>
              <a:t>e podermos testar nossa lógica também!</a:t>
            </a:r>
          </a:p>
        </p:txBody>
      </p:sp>
      <p:pic>
        <p:nvPicPr>
          <p:cNvPr id="1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329" y="3821429"/>
            <a:ext cx="11467257" cy="4375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825078" y="1033219"/>
            <a:ext cx="11354644" cy="907258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800"/>
              <a:t>recapitulando:</a:t>
            </a:r>
          </a:p>
        </p:txBody>
      </p:sp>
      <p:sp>
        <p:nvSpPr>
          <p:cNvPr id="103" name="Shape 103"/>
          <p:cNvSpPr/>
          <p:nvPr/>
        </p:nvSpPr>
        <p:spPr>
          <a:xfrm>
            <a:off x="3678634" y="2378812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04" name="Shape 104"/>
          <p:cNvSpPr/>
          <p:nvPr/>
        </p:nvSpPr>
        <p:spPr>
          <a:xfrm>
            <a:off x="4936244" y="2565642"/>
            <a:ext cx="3132312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organização</a:t>
            </a:r>
          </a:p>
        </p:txBody>
      </p:sp>
      <p:sp>
        <p:nvSpPr>
          <p:cNvPr id="105" name="Shape 105"/>
          <p:cNvSpPr/>
          <p:nvPr/>
        </p:nvSpPr>
        <p:spPr>
          <a:xfrm>
            <a:off x="3678634" y="3677004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06" name="Shape 106"/>
          <p:cNvSpPr/>
          <p:nvPr/>
        </p:nvSpPr>
        <p:spPr>
          <a:xfrm>
            <a:off x="5073426" y="3863834"/>
            <a:ext cx="2857948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manutenção</a:t>
            </a:r>
          </a:p>
        </p:txBody>
      </p:sp>
      <p:sp>
        <p:nvSpPr>
          <p:cNvPr id="107" name="Shape 107"/>
          <p:cNvSpPr/>
          <p:nvPr/>
        </p:nvSpPr>
        <p:spPr>
          <a:xfrm>
            <a:off x="3678634" y="4975196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08" name="Shape 108"/>
          <p:cNvSpPr/>
          <p:nvPr/>
        </p:nvSpPr>
        <p:spPr>
          <a:xfrm>
            <a:off x="4524697" y="5165555"/>
            <a:ext cx="3955406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desacoplamento</a:t>
            </a:r>
          </a:p>
        </p:txBody>
      </p:sp>
      <p:sp>
        <p:nvSpPr>
          <p:cNvPr id="109" name="Shape 109"/>
          <p:cNvSpPr/>
          <p:nvPr/>
        </p:nvSpPr>
        <p:spPr>
          <a:xfrm>
            <a:off x="2002680" y="6463747"/>
            <a:ext cx="8999440" cy="20698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0" name="Shape 110"/>
          <p:cNvSpPr/>
          <p:nvPr/>
        </p:nvSpPr>
        <p:spPr>
          <a:xfrm>
            <a:off x="4890516" y="6906052"/>
            <a:ext cx="3223767" cy="118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testes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671463" y="4919372"/>
            <a:ext cx="11661875" cy="2159001"/>
          </a:xfrm>
          <a:prstGeom prst="rect">
            <a:avLst/>
          </a:prstGeom>
        </p:spPr>
        <p:txBody>
          <a:bodyPr/>
          <a:lstStyle>
            <a:lvl1pPr defTabSz="432308">
              <a:defRPr sz="41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144"/>
              <a:t>a mentalidade do “mas eu só queria fazer o botãozinho clicar!” não é compatível com essa abordagem!</a:t>
            </a:r>
          </a:p>
        </p:txBody>
      </p:sp>
      <p:sp>
        <p:nvSpPr>
          <p:cNvPr id="113" name="Shape 113"/>
          <p:cNvSpPr/>
          <p:nvPr/>
        </p:nvSpPr>
        <p:spPr>
          <a:xfrm>
            <a:off x="3457723" y="2675227"/>
            <a:ext cx="6089354" cy="166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9800"/>
              <a:t>cuidado!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671463" y="1218344"/>
            <a:ext cx="11661875" cy="1264494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7200"/>
              <a:t>é isso aí!</a:t>
            </a:r>
          </a:p>
        </p:txBody>
      </p:sp>
      <p:sp>
        <p:nvSpPr>
          <p:cNvPr id="116" name="Shape 116"/>
          <p:cNvSpPr/>
          <p:nvPr/>
        </p:nvSpPr>
        <p:spPr>
          <a:xfrm>
            <a:off x="1506686" y="5986471"/>
            <a:ext cx="9991428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200"/>
              <a:t>Luciano Ratamero</a:t>
            </a:r>
          </a:p>
        </p:txBody>
      </p:sp>
      <p:sp>
        <p:nvSpPr>
          <p:cNvPr id="117" name="Shape 117"/>
          <p:cNvSpPr/>
          <p:nvPr/>
        </p:nvSpPr>
        <p:spPr>
          <a:xfrm>
            <a:off x="1169714" y="6953979"/>
            <a:ext cx="10665372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 u="sng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4200" u="sng">
                <a:hlinkClick r:id="rId2" invalidUrl="" action="" tgtFrame="" tooltip="" history="1" highlightClick="0" endSnd="0"/>
              </a:rPr>
              <a:t>luciano.ratamero@elogroup.com.br</a:t>
            </a:r>
          </a:p>
        </p:txBody>
      </p:sp>
      <p:pic>
        <p:nvPicPr>
          <p:cNvPr id="1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6041" y="3048764"/>
            <a:ext cx="2232718" cy="237178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701873" y="7921488"/>
            <a:ext cx="4748015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200"/>
              <a:t>fb: lucianoratamero</a:t>
            </a:r>
          </a:p>
        </p:txBody>
      </p:sp>
      <p:sp>
        <p:nvSpPr>
          <p:cNvPr id="120" name="Shape 120"/>
          <p:cNvSpPr/>
          <p:nvPr/>
        </p:nvSpPr>
        <p:spPr>
          <a:xfrm>
            <a:off x="6091634" y="7921488"/>
            <a:ext cx="6211293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200"/>
              <a:t>twitter: @lucianoratamero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381000"/>
            <a:ext cx="11099800" cy="879426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880"/>
              <a:t>js é feio e bobo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386" y="1592770"/>
            <a:ext cx="9194028" cy="644902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423392" y="8374140"/>
            <a:ext cx="10158016" cy="98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700"/>
              <a:t>*código de verdade, em produção, do projeto que peguei pra aprender js, 4 anos atrás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1120775"/>
            <a:ext cx="11099800" cy="2159000"/>
          </a:xfrm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480"/>
              <a:t>como foi que eu fazia?</a:t>
            </a:r>
          </a:p>
        </p:txBody>
      </p:sp>
      <p:sp>
        <p:nvSpPr>
          <p:cNvPr id="41" name="Shape 41"/>
          <p:cNvSpPr/>
          <p:nvPr/>
        </p:nvSpPr>
        <p:spPr>
          <a:xfrm>
            <a:off x="2292449" y="3717925"/>
            <a:ext cx="8407202" cy="2159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42" name="Shape 42"/>
          <p:cNvSpPr/>
          <p:nvPr/>
        </p:nvSpPr>
        <p:spPr>
          <a:xfrm>
            <a:off x="2305149" y="7058025"/>
            <a:ext cx="840720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5609456" y="4460912"/>
            <a:ext cx="1760488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jQuery</a:t>
            </a:r>
          </a:p>
        </p:txBody>
      </p:sp>
      <p:sp>
        <p:nvSpPr>
          <p:cNvPr id="44" name="Shape 44"/>
          <p:cNvSpPr/>
          <p:nvPr/>
        </p:nvSpPr>
        <p:spPr>
          <a:xfrm>
            <a:off x="6021003" y="7343775"/>
            <a:ext cx="93739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45" name="Shape 45"/>
          <p:cNvSpPr/>
          <p:nvPr/>
        </p:nvSpPr>
        <p:spPr>
          <a:xfrm>
            <a:off x="30833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6" name="Shape 46"/>
          <p:cNvSpPr/>
          <p:nvPr/>
        </p:nvSpPr>
        <p:spPr>
          <a:xfrm>
            <a:off x="3616706" y="4894580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7" name="Shape 47"/>
          <p:cNvSpPr/>
          <p:nvPr/>
        </p:nvSpPr>
        <p:spPr>
          <a:xfrm>
            <a:off x="47597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8" name="Shape 48"/>
          <p:cNvSpPr/>
          <p:nvPr/>
        </p:nvSpPr>
        <p:spPr>
          <a:xfrm>
            <a:off x="77442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9" name="Shape 49"/>
          <p:cNvSpPr/>
          <p:nvPr/>
        </p:nvSpPr>
        <p:spPr>
          <a:xfrm>
            <a:off x="6588506" y="52787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50" name="Shape 50"/>
          <p:cNvSpPr/>
          <p:nvPr/>
        </p:nvSpPr>
        <p:spPr>
          <a:xfrm>
            <a:off x="9090406" y="4894580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51" name="Shape 51"/>
          <p:cNvSpPr/>
          <p:nvPr/>
        </p:nvSpPr>
        <p:spPr>
          <a:xfrm>
            <a:off x="5548312" y="6130962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2" name="Shape 52"/>
          <p:cNvSpPr/>
          <p:nvPr/>
        </p:nvSpPr>
        <p:spPr>
          <a:xfrm>
            <a:off x="2924646" y="6226199"/>
            <a:ext cx="212630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manipulação</a:t>
            </a:r>
          </a:p>
        </p:txBody>
      </p:sp>
      <p:sp>
        <p:nvSpPr>
          <p:cNvPr id="53" name="Shape 53"/>
          <p:cNvSpPr/>
          <p:nvPr/>
        </p:nvSpPr>
        <p:spPr>
          <a:xfrm flipV="1">
            <a:off x="7456487" y="6156138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4" name="Shape 54"/>
          <p:cNvSpPr/>
          <p:nvPr/>
        </p:nvSpPr>
        <p:spPr>
          <a:xfrm>
            <a:off x="8594030" y="6226199"/>
            <a:ext cx="84594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caos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240"/>
              <a:t>js tem que ser feio no frontend?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8000"/>
              <a:t>segregated DOM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652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8000"/>
              <a:t>legal, mas como é?</a:t>
            </a:r>
          </a:p>
        </p:txBody>
      </p:sp>
      <p:sp>
        <p:nvSpPr>
          <p:cNvPr id="61" name="Shape 61"/>
          <p:cNvSpPr/>
          <p:nvPr/>
        </p:nvSpPr>
        <p:spPr>
          <a:xfrm>
            <a:off x="2308324" y="5105400"/>
            <a:ext cx="8407202" cy="1435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2" name="Shape 62"/>
          <p:cNvSpPr/>
          <p:nvPr/>
        </p:nvSpPr>
        <p:spPr>
          <a:xfrm>
            <a:off x="2321024" y="7721600"/>
            <a:ext cx="840720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3979143" y="5486437"/>
            <a:ext cx="505286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presentation layer</a:t>
            </a:r>
          </a:p>
        </p:txBody>
      </p:sp>
      <p:sp>
        <p:nvSpPr>
          <p:cNvPr id="64" name="Shape 64"/>
          <p:cNvSpPr/>
          <p:nvPr/>
        </p:nvSpPr>
        <p:spPr>
          <a:xfrm>
            <a:off x="6036878" y="8007350"/>
            <a:ext cx="93739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65" name="Shape 65"/>
          <p:cNvSpPr/>
          <p:nvPr/>
        </p:nvSpPr>
        <p:spPr>
          <a:xfrm>
            <a:off x="2301974" y="2489200"/>
            <a:ext cx="8407202" cy="1435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6" name="Shape 66"/>
          <p:cNvSpPr/>
          <p:nvPr/>
        </p:nvSpPr>
        <p:spPr>
          <a:xfrm>
            <a:off x="3835610" y="2870237"/>
            <a:ext cx="5327230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código da aplicação</a:t>
            </a:r>
          </a:p>
        </p:txBody>
      </p:sp>
      <p:sp>
        <p:nvSpPr>
          <p:cNvPr id="67" name="Shape 67"/>
          <p:cNvSpPr/>
          <p:nvPr/>
        </p:nvSpPr>
        <p:spPr>
          <a:xfrm>
            <a:off x="4587874" y="4178337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8" name="Shape 68"/>
          <p:cNvSpPr/>
          <p:nvPr/>
        </p:nvSpPr>
        <p:spPr>
          <a:xfrm flipV="1">
            <a:off x="8461375" y="4190925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9" name="Shape 69"/>
          <p:cNvSpPr/>
          <p:nvPr/>
        </p:nvSpPr>
        <p:spPr>
          <a:xfrm>
            <a:off x="4565649" y="6794537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0" name="Shape 70"/>
          <p:cNvSpPr/>
          <p:nvPr/>
        </p:nvSpPr>
        <p:spPr>
          <a:xfrm flipV="1">
            <a:off x="8461375" y="6794537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1" name="Shape 71"/>
          <p:cNvSpPr/>
          <p:nvPr/>
        </p:nvSpPr>
        <p:spPr>
          <a:xfrm>
            <a:off x="2652910" y="4273574"/>
            <a:ext cx="157758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intenção</a:t>
            </a:r>
          </a:p>
        </p:txBody>
      </p:sp>
      <p:sp>
        <p:nvSpPr>
          <p:cNvPr id="72" name="Shape 72"/>
          <p:cNvSpPr/>
          <p:nvPr/>
        </p:nvSpPr>
        <p:spPr>
          <a:xfrm>
            <a:off x="2378546" y="6889774"/>
            <a:ext cx="212630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manipulação</a:t>
            </a:r>
          </a:p>
        </p:txBody>
      </p:sp>
      <p:sp>
        <p:nvSpPr>
          <p:cNvPr id="73" name="Shape 73"/>
          <p:cNvSpPr/>
          <p:nvPr/>
        </p:nvSpPr>
        <p:spPr>
          <a:xfrm>
            <a:off x="8682856" y="6686574"/>
            <a:ext cx="1760488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eventos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do DOM</a:t>
            </a:r>
          </a:p>
        </p:txBody>
      </p:sp>
      <p:sp>
        <p:nvSpPr>
          <p:cNvPr id="74" name="Shape 74"/>
          <p:cNvSpPr/>
          <p:nvPr/>
        </p:nvSpPr>
        <p:spPr>
          <a:xfrm>
            <a:off x="8591401" y="4070374"/>
            <a:ext cx="1943398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eventos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do domínio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981200" y="3637898"/>
            <a:ext cx="9017000" cy="155709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952500" y="908701"/>
            <a:ext cx="11099800" cy="2159001"/>
          </a:xfrm>
          <a:prstGeom prst="rect">
            <a:avLst/>
          </a:prstGeom>
        </p:spPr>
        <p:txBody>
          <a:bodyPr/>
          <a:lstStyle>
            <a:lvl1pPr defTabSz="549148">
              <a:defRPr sz="7519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7519"/>
              <a:t>o que você prefere?</a:t>
            </a:r>
          </a:p>
        </p:txBody>
      </p:sp>
      <p:sp>
        <p:nvSpPr>
          <p:cNvPr id="78" name="Shape 78"/>
          <p:cNvSpPr/>
          <p:nvPr/>
        </p:nvSpPr>
        <p:spPr>
          <a:xfrm>
            <a:off x="2367917" y="4125850"/>
            <a:ext cx="824356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$(‘#id_name, #id_message')</a:t>
            </a:r>
          </a:p>
        </p:txBody>
      </p:sp>
      <p:sp>
        <p:nvSpPr>
          <p:cNvPr id="79" name="Shape 79"/>
          <p:cNvSpPr/>
          <p:nvPr/>
        </p:nvSpPr>
        <p:spPr>
          <a:xfrm>
            <a:off x="2380617" y="5765186"/>
            <a:ext cx="824356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600"/>
              <a:t>ou</a:t>
            </a:r>
          </a:p>
        </p:txBody>
      </p:sp>
      <p:sp>
        <p:nvSpPr>
          <p:cNvPr id="80" name="Shape 80"/>
          <p:cNvSpPr/>
          <p:nvPr/>
        </p:nvSpPr>
        <p:spPr>
          <a:xfrm>
            <a:off x="1981200" y="7008409"/>
            <a:ext cx="9017000" cy="155709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1" name="Shape 81"/>
          <p:cNvSpPr/>
          <p:nvPr/>
        </p:nvSpPr>
        <p:spPr>
          <a:xfrm>
            <a:off x="2367917" y="7496361"/>
            <a:ext cx="824356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$form.getRequiredFields()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066800" y="1885218"/>
            <a:ext cx="11099800" cy="2159001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240"/>
              <a:t>isso nos permite declarar intenção</a:t>
            </a:r>
          </a:p>
        </p:txBody>
      </p:sp>
      <p:sp>
        <p:nvSpPr>
          <p:cNvPr id="84" name="Shape 84"/>
          <p:cNvSpPr/>
          <p:nvPr/>
        </p:nvSpPr>
        <p:spPr>
          <a:xfrm>
            <a:off x="1549226" y="5147654"/>
            <a:ext cx="10134948" cy="27207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5" name="Shape 85"/>
          <p:cNvSpPr/>
          <p:nvPr/>
        </p:nvSpPr>
        <p:spPr>
          <a:xfrm>
            <a:off x="1909725" y="6010659"/>
            <a:ext cx="9413951" cy="99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$form.validate()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952500" y="829372"/>
            <a:ext cx="11099800" cy="742802"/>
          </a:xfrm>
          <a:prstGeom prst="rect">
            <a:avLst/>
          </a:prstGeom>
        </p:spPr>
        <p:txBody>
          <a:bodyPr/>
          <a:lstStyle>
            <a:lvl1pPr defTabSz="566674">
              <a:defRPr sz="3686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686"/>
              <a:t>exemplo clássico: formulário de contato</a:t>
            </a:r>
          </a:p>
        </p:txBody>
      </p:sp>
      <p:pic>
        <p:nvPicPr>
          <p:cNvPr id="8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313" y="2023483"/>
            <a:ext cx="11258174" cy="6900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