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Texto do Título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Um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Dois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Três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Quatro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Cinco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Texto do Título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Um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Dois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Três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Quatro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Cinco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Texto do Título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Texto do Título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Um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Dois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Três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Quatro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Cinco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Texto do Título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Texto do Título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Um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Dois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Três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Quatro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Cinco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Texto do Título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Nível de Corpo Um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Nível de Corpo Dois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Nível de Corpo Três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Nível de Corpo Quatro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Nível de Corpo Cinco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Um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Dois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Três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Quatro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Cinco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Aci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Texto do Título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Um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Dois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Três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Quatro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Cinco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mailto:luciano@ratamero.com" TargetMode="External"/><Relationship Id="rId3" Type="http://schemas.openxmlformats.org/officeDocument/2006/relationships/image" Target="../media/image9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1424244"/>
            <a:ext cx="10464800" cy="3302001"/>
          </a:xfrm>
          <a:prstGeom prst="rect">
            <a:avLst/>
          </a:prstGeom>
        </p:spPr>
        <p:txBody>
          <a:bodyPr/>
          <a:lstStyle/>
          <a:p>
            <a:pPr lvl="0" defTabSz="467359">
              <a:defRPr sz="1800">
                <a:solidFill>
                  <a:srgbClr val="000000"/>
                </a:solidFill>
              </a:defRPr>
            </a:pPr>
            <a:r>
              <a:rPr sz="6400">
                <a:latin typeface="Monaco"/>
                <a:ea typeface="Monaco"/>
                <a:cs typeface="Monaco"/>
                <a:sym typeface="Monaco"/>
              </a:rPr>
              <a:t>js limpo </a:t>
            </a:r>
            <a:endParaRPr sz="6400">
              <a:latin typeface="Monaco"/>
              <a:ea typeface="Monaco"/>
              <a:cs typeface="Monaco"/>
              <a:sym typeface="Monaco"/>
            </a:endParaRPr>
          </a:p>
          <a:p>
            <a:pPr lvl="0" defTabSz="467359">
              <a:defRPr sz="1800">
                <a:solidFill>
                  <a:srgbClr val="000000"/>
                </a:solidFill>
              </a:defRPr>
            </a:pPr>
            <a:r>
              <a:rPr sz="6400">
                <a:latin typeface="Monaco"/>
                <a:ea typeface="Monaco"/>
                <a:cs typeface="Monaco"/>
                <a:sym typeface="Monaco"/>
              </a:rPr>
              <a:t>e testado com segregated dom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5069144"/>
            <a:ext cx="10464800" cy="1654772"/>
          </a:xfrm>
          <a:prstGeom prst="rect">
            <a:avLst/>
          </a:prstGeom>
        </p:spPr>
        <p:txBody>
          <a:bodyPr/>
          <a:lstStyle/>
          <a:p>
            <a:pPr lvl="0" defTabSz="554990">
              <a:defRPr sz="1800">
                <a:solidFill>
                  <a:srgbClr val="000000"/>
                </a:solidFill>
              </a:defRPr>
            </a:pPr>
            <a:r>
              <a:rPr sz="3040">
                <a:latin typeface="Monaco"/>
                <a:ea typeface="Monaco"/>
                <a:cs typeface="Monaco"/>
                <a:sym typeface="Monaco"/>
              </a:rPr>
              <a:t>Luciano Ratamero</a:t>
            </a:r>
            <a:endParaRPr sz="3040">
              <a:latin typeface="Monaco"/>
              <a:ea typeface="Monaco"/>
              <a:cs typeface="Monaco"/>
              <a:sym typeface="Monaco"/>
            </a:endParaRPr>
          </a:p>
          <a:p>
            <a:pPr lvl="0" defTabSz="554990">
              <a:defRPr sz="1800">
                <a:solidFill>
                  <a:srgbClr val="000000"/>
                </a:solidFill>
              </a:defRPr>
            </a:pPr>
            <a:r>
              <a:rPr sz="3040">
                <a:latin typeface="Monaco"/>
                <a:ea typeface="Monaco"/>
                <a:cs typeface="Monaco"/>
                <a:sym typeface="Monaco"/>
              </a:rPr>
              <a:t>Curto JS</a:t>
            </a:r>
            <a:endParaRPr sz="3040">
              <a:latin typeface="Monaco"/>
              <a:ea typeface="Monaco"/>
              <a:cs typeface="Monaco"/>
              <a:sym typeface="Monaco"/>
            </a:endParaRPr>
          </a:p>
          <a:p>
            <a:pPr lvl="0" defTabSz="554990">
              <a:defRPr sz="1800">
                <a:solidFill>
                  <a:srgbClr val="000000"/>
                </a:solidFill>
              </a:defRPr>
            </a:pPr>
            <a:r>
              <a:rPr sz="3040">
                <a:latin typeface="Monaco"/>
                <a:ea typeface="Monaco"/>
                <a:cs typeface="Monaco"/>
                <a:sym typeface="Monaco"/>
              </a:rPr>
              <a:t>março - 2015</a:t>
            </a:r>
          </a:p>
        </p:txBody>
      </p:sp>
      <p:pic>
        <p:nvPicPr>
          <p:cNvPr id="34" name="ELO_Group_-_Excelência_em_gestão_de_processos_e_risco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8145" y="7460515"/>
            <a:ext cx="4188510" cy="1402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xfrm>
            <a:off x="952500" y="985515"/>
            <a:ext cx="11099800" cy="1561803"/>
          </a:xfrm>
          <a:prstGeom prst="rect">
            <a:avLst/>
          </a:prstGeom>
        </p:spPr>
        <p:txBody>
          <a:bodyPr/>
          <a:lstStyle>
            <a:lvl1pPr>
              <a:defRPr sz="38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3800"/>
              <a:t>para validar, precisamos dos campos obrigatórios:</a:t>
            </a:r>
          </a:p>
        </p:txBody>
      </p:sp>
      <p:pic>
        <p:nvPicPr>
          <p:cNvPr id="9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5093" y="3202801"/>
            <a:ext cx="11034614" cy="5565284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/>
          <p:nvPr/>
        </p:nvSpPr>
        <p:spPr>
          <a:xfrm>
            <a:off x="7135750" y="8007387"/>
            <a:ext cx="4778500" cy="673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E8A433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E8A433"/>
                </a:solidFill>
              </a:rPr>
              <a:t>form.prezLayer.js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xfrm>
            <a:off x="952500" y="1842916"/>
            <a:ext cx="11099800" cy="1561803"/>
          </a:xfrm>
          <a:prstGeom prst="rect">
            <a:avLst/>
          </a:prstGeom>
        </p:spPr>
        <p:txBody>
          <a:bodyPr/>
          <a:lstStyle>
            <a:lvl1pPr>
              <a:defRPr sz="38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3800"/>
              <a:t>e podemos testar esse código lindamente</a:t>
            </a:r>
          </a:p>
        </p:txBody>
      </p:sp>
      <p:pic>
        <p:nvPicPr>
          <p:cNvPr id="9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500" y="4091661"/>
            <a:ext cx="12431800" cy="3819023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hape 97"/>
          <p:cNvSpPr/>
          <p:nvPr/>
        </p:nvSpPr>
        <p:spPr>
          <a:xfrm>
            <a:off x="6538738" y="7219987"/>
            <a:ext cx="6150324" cy="673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E8A433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E8A433"/>
                </a:solidFill>
              </a:rPr>
              <a:t>form.prezLayer.test.js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200" y="2216094"/>
            <a:ext cx="11592346" cy="7048612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/>
          <p:nvPr>
            <p:ph type="title"/>
          </p:nvPr>
        </p:nvSpPr>
        <p:spPr>
          <a:xfrm>
            <a:off x="952500" y="552598"/>
            <a:ext cx="11099800" cy="1561804"/>
          </a:xfrm>
          <a:prstGeom prst="rect">
            <a:avLst/>
          </a:prstGeom>
        </p:spPr>
        <p:txBody>
          <a:bodyPr/>
          <a:lstStyle>
            <a:lvl1pPr>
              <a:defRPr sz="38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3800"/>
              <a:t>além de isolarmos nossa lógica dos seletores diretos…</a:t>
            </a:r>
          </a:p>
        </p:txBody>
      </p:sp>
      <p:sp>
        <p:nvSpPr>
          <p:cNvPr id="101" name="Shape 101"/>
          <p:cNvSpPr/>
          <p:nvPr/>
        </p:nvSpPr>
        <p:spPr>
          <a:xfrm>
            <a:off x="10209373" y="8578887"/>
            <a:ext cx="2034854" cy="673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E8A433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E8A433"/>
                </a:solidFill>
              </a:rPr>
              <a:t>form.js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title"/>
          </p:nvPr>
        </p:nvSpPr>
        <p:spPr>
          <a:xfrm>
            <a:off x="727788" y="1556720"/>
            <a:ext cx="11354644" cy="1561803"/>
          </a:xfrm>
          <a:prstGeom prst="rect">
            <a:avLst/>
          </a:prstGeom>
        </p:spPr>
        <p:txBody>
          <a:bodyPr/>
          <a:lstStyle>
            <a:lvl1pPr defTabSz="537463">
              <a:defRPr sz="4416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4416"/>
              <a:t>e podermos testar nossa lógica também!</a:t>
            </a:r>
          </a:p>
        </p:txBody>
      </p:sp>
      <p:pic>
        <p:nvPicPr>
          <p:cNvPr id="10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8903" y="3821429"/>
            <a:ext cx="11467257" cy="4375451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hape 105"/>
          <p:cNvSpPr/>
          <p:nvPr/>
        </p:nvSpPr>
        <p:spPr>
          <a:xfrm>
            <a:off x="8870336" y="7512087"/>
            <a:ext cx="3406676" cy="673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E8A433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E8A433"/>
                </a:solidFill>
              </a:rPr>
              <a:t>form.test.js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xfrm>
            <a:off x="825078" y="1033219"/>
            <a:ext cx="11354644" cy="907258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4800"/>
              <a:t>recapitulando:</a:t>
            </a:r>
          </a:p>
        </p:txBody>
      </p:sp>
      <p:sp>
        <p:nvSpPr>
          <p:cNvPr id="108" name="Shape 108"/>
          <p:cNvSpPr/>
          <p:nvPr/>
        </p:nvSpPr>
        <p:spPr>
          <a:xfrm>
            <a:off x="3678634" y="2378812"/>
            <a:ext cx="5647532" cy="104668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109" name="Shape 109"/>
          <p:cNvSpPr/>
          <p:nvPr/>
        </p:nvSpPr>
        <p:spPr>
          <a:xfrm>
            <a:off x="4936244" y="2565642"/>
            <a:ext cx="3132312" cy="673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organização</a:t>
            </a:r>
          </a:p>
        </p:txBody>
      </p:sp>
      <p:sp>
        <p:nvSpPr>
          <p:cNvPr id="110" name="Shape 110"/>
          <p:cNvSpPr/>
          <p:nvPr/>
        </p:nvSpPr>
        <p:spPr>
          <a:xfrm>
            <a:off x="3678634" y="3677004"/>
            <a:ext cx="5647532" cy="104668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111" name="Shape 111"/>
          <p:cNvSpPr/>
          <p:nvPr/>
        </p:nvSpPr>
        <p:spPr>
          <a:xfrm>
            <a:off x="5073426" y="3863834"/>
            <a:ext cx="2857948" cy="673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manutenção</a:t>
            </a:r>
          </a:p>
        </p:txBody>
      </p:sp>
      <p:sp>
        <p:nvSpPr>
          <p:cNvPr id="112" name="Shape 112"/>
          <p:cNvSpPr/>
          <p:nvPr/>
        </p:nvSpPr>
        <p:spPr>
          <a:xfrm>
            <a:off x="3678634" y="4975195"/>
            <a:ext cx="5647532" cy="104668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113" name="Shape 113"/>
          <p:cNvSpPr/>
          <p:nvPr/>
        </p:nvSpPr>
        <p:spPr>
          <a:xfrm>
            <a:off x="4524697" y="5165555"/>
            <a:ext cx="3955406" cy="673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desacoplamento</a:t>
            </a:r>
          </a:p>
        </p:txBody>
      </p:sp>
      <p:sp>
        <p:nvSpPr>
          <p:cNvPr id="114" name="Shape 114"/>
          <p:cNvSpPr/>
          <p:nvPr/>
        </p:nvSpPr>
        <p:spPr>
          <a:xfrm>
            <a:off x="2002680" y="6463747"/>
            <a:ext cx="8999440" cy="206980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115" name="Shape 115"/>
          <p:cNvSpPr/>
          <p:nvPr/>
        </p:nvSpPr>
        <p:spPr>
          <a:xfrm>
            <a:off x="4890516" y="6906052"/>
            <a:ext cx="3223767" cy="1185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8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FFFFFF"/>
                </a:solidFill>
              </a:rPr>
              <a:t>testes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671463" y="4919372"/>
            <a:ext cx="11661875" cy="2159001"/>
          </a:xfrm>
          <a:prstGeom prst="rect">
            <a:avLst/>
          </a:prstGeom>
        </p:spPr>
        <p:txBody>
          <a:bodyPr/>
          <a:lstStyle>
            <a:lvl1pPr defTabSz="432308">
              <a:defRPr sz="41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4144"/>
              <a:t>a mentalidade do “mas eu só queria fazer o botãozinho clicar!” não é compatível com essa abordagem!</a:t>
            </a:r>
          </a:p>
        </p:txBody>
      </p:sp>
      <p:sp>
        <p:nvSpPr>
          <p:cNvPr id="118" name="Shape 118"/>
          <p:cNvSpPr/>
          <p:nvPr/>
        </p:nvSpPr>
        <p:spPr>
          <a:xfrm>
            <a:off x="3457723" y="2675227"/>
            <a:ext cx="6089354" cy="1661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8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9800"/>
              <a:t>cuidado!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xfrm>
            <a:off x="671463" y="1218344"/>
            <a:ext cx="11661875" cy="1264494"/>
          </a:xfrm>
          <a:prstGeom prst="rect">
            <a:avLst/>
          </a:prstGeom>
        </p:spPr>
        <p:txBody>
          <a:bodyPr/>
          <a:lstStyle>
            <a:lvl1pPr>
              <a:defRPr sz="7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7200"/>
              <a:t>é isso aí!</a:t>
            </a:r>
          </a:p>
        </p:txBody>
      </p:sp>
      <p:sp>
        <p:nvSpPr>
          <p:cNvPr id="121" name="Shape 121"/>
          <p:cNvSpPr/>
          <p:nvPr/>
        </p:nvSpPr>
        <p:spPr>
          <a:xfrm>
            <a:off x="1506686" y="5986471"/>
            <a:ext cx="9991428" cy="780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4200"/>
              <a:t>Luciano Ratamero</a:t>
            </a:r>
          </a:p>
        </p:txBody>
      </p:sp>
      <p:sp>
        <p:nvSpPr>
          <p:cNvPr id="122" name="Shape 122"/>
          <p:cNvSpPr/>
          <p:nvPr/>
        </p:nvSpPr>
        <p:spPr>
          <a:xfrm>
            <a:off x="1169714" y="6953979"/>
            <a:ext cx="10665372" cy="780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200" u="sng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4200" u="sng">
                <a:hlinkClick r:id="rId2" invalidUrl="" action="" tgtFrame="" tooltip="" history="1" highlightClick="0" endSnd="0"/>
              </a:rPr>
              <a:t>luciano@ratamero.com</a:t>
            </a:r>
          </a:p>
        </p:txBody>
      </p:sp>
      <p:pic>
        <p:nvPicPr>
          <p:cNvPr id="123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86041" y="3048764"/>
            <a:ext cx="2232718" cy="237178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701873" y="7921488"/>
            <a:ext cx="4748015" cy="613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3200"/>
              <a:t>fb: lucianoratamero</a:t>
            </a:r>
          </a:p>
        </p:txBody>
      </p:sp>
      <p:sp>
        <p:nvSpPr>
          <p:cNvPr id="125" name="Shape 125"/>
          <p:cNvSpPr/>
          <p:nvPr/>
        </p:nvSpPr>
        <p:spPr>
          <a:xfrm>
            <a:off x="6091634" y="7921488"/>
            <a:ext cx="6211293" cy="613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3200"/>
              <a:t>twitter: @lucianoratamero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xfrm>
            <a:off x="952500" y="381000"/>
            <a:ext cx="11099800" cy="879426"/>
          </a:xfrm>
          <a:prstGeom prst="rect">
            <a:avLst/>
          </a:prstGeom>
        </p:spPr>
        <p:txBody>
          <a:bodyPr/>
          <a:lstStyle>
            <a:lvl1pPr defTabSz="356362">
              <a:defRPr sz="488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4880"/>
              <a:t>js é feio e bobo</a:t>
            </a:r>
          </a:p>
        </p:txBody>
      </p:sp>
      <p:pic>
        <p:nvPicPr>
          <p:cNvPr id="3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386" y="1592770"/>
            <a:ext cx="9194028" cy="6449025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/>
          <p:nvPr/>
        </p:nvSpPr>
        <p:spPr>
          <a:xfrm>
            <a:off x="1423392" y="8374140"/>
            <a:ext cx="10158016" cy="987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2700"/>
              <a:t>*código de verdade, em produção, do projeto que peguei pra aprender js, 4 anos atrás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952500" y="1120775"/>
            <a:ext cx="11099800" cy="2159000"/>
          </a:xfrm>
          <a:prstGeom prst="rect">
            <a:avLst/>
          </a:prstGeom>
        </p:spPr>
        <p:txBody>
          <a:bodyPr/>
          <a:lstStyle>
            <a:lvl1pPr defTabSz="473201">
              <a:defRPr sz="648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6480"/>
              <a:t>como foi que eu fazia?</a:t>
            </a:r>
          </a:p>
        </p:txBody>
      </p:sp>
      <p:sp>
        <p:nvSpPr>
          <p:cNvPr id="41" name="Shape 41"/>
          <p:cNvSpPr/>
          <p:nvPr/>
        </p:nvSpPr>
        <p:spPr>
          <a:xfrm>
            <a:off x="2292449" y="3717925"/>
            <a:ext cx="8407202" cy="2159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42" name="Shape 42"/>
          <p:cNvSpPr/>
          <p:nvPr/>
        </p:nvSpPr>
        <p:spPr>
          <a:xfrm>
            <a:off x="2305149" y="7058025"/>
            <a:ext cx="8407202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43" name="Shape 43"/>
          <p:cNvSpPr/>
          <p:nvPr/>
        </p:nvSpPr>
        <p:spPr>
          <a:xfrm>
            <a:off x="5609456" y="4460912"/>
            <a:ext cx="1760488" cy="673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jQuery</a:t>
            </a:r>
          </a:p>
        </p:txBody>
      </p:sp>
      <p:sp>
        <p:nvSpPr>
          <p:cNvPr id="44" name="Shape 44"/>
          <p:cNvSpPr/>
          <p:nvPr/>
        </p:nvSpPr>
        <p:spPr>
          <a:xfrm>
            <a:off x="6021003" y="7343775"/>
            <a:ext cx="937394" cy="673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DOM</a:t>
            </a:r>
          </a:p>
        </p:txBody>
      </p:sp>
      <p:sp>
        <p:nvSpPr>
          <p:cNvPr id="45" name="Shape 45"/>
          <p:cNvSpPr/>
          <p:nvPr/>
        </p:nvSpPr>
        <p:spPr>
          <a:xfrm>
            <a:off x="3083306" y="4046855"/>
            <a:ext cx="742189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2400">
                <a:solidFill>
                  <a:srgbClr val="FFFFFF"/>
                </a:solidFill>
              </a:rPr>
              <a:t>$(…)</a:t>
            </a:r>
          </a:p>
        </p:txBody>
      </p:sp>
      <p:sp>
        <p:nvSpPr>
          <p:cNvPr id="46" name="Shape 46"/>
          <p:cNvSpPr/>
          <p:nvPr/>
        </p:nvSpPr>
        <p:spPr>
          <a:xfrm>
            <a:off x="3616706" y="4894580"/>
            <a:ext cx="742189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2400">
                <a:solidFill>
                  <a:srgbClr val="FFFFFF"/>
                </a:solidFill>
              </a:rPr>
              <a:t>$(…)</a:t>
            </a:r>
          </a:p>
        </p:txBody>
      </p:sp>
      <p:sp>
        <p:nvSpPr>
          <p:cNvPr id="47" name="Shape 47"/>
          <p:cNvSpPr/>
          <p:nvPr/>
        </p:nvSpPr>
        <p:spPr>
          <a:xfrm>
            <a:off x="4759706" y="4046855"/>
            <a:ext cx="742189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2400">
                <a:solidFill>
                  <a:srgbClr val="FFFFFF"/>
                </a:solidFill>
              </a:rPr>
              <a:t>$(…)</a:t>
            </a:r>
          </a:p>
        </p:txBody>
      </p:sp>
      <p:sp>
        <p:nvSpPr>
          <p:cNvPr id="48" name="Shape 48"/>
          <p:cNvSpPr/>
          <p:nvPr/>
        </p:nvSpPr>
        <p:spPr>
          <a:xfrm>
            <a:off x="7744206" y="4046855"/>
            <a:ext cx="742189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2400">
                <a:solidFill>
                  <a:srgbClr val="FFFFFF"/>
                </a:solidFill>
              </a:rPr>
              <a:t>$(…)</a:t>
            </a:r>
          </a:p>
        </p:txBody>
      </p:sp>
      <p:sp>
        <p:nvSpPr>
          <p:cNvPr id="49" name="Shape 49"/>
          <p:cNvSpPr/>
          <p:nvPr/>
        </p:nvSpPr>
        <p:spPr>
          <a:xfrm>
            <a:off x="6588506" y="5278755"/>
            <a:ext cx="742189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2400">
                <a:solidFill>
                  <a:srgbClr val="FFFFFF"/>
                </a:solidFill>
              </a:rPr>
              <a:t>$(…)</a:t>
            </a:r>
          </a:p>
        </p:txBody>
      </p:sp>
      <p:sp>
        <p:nvSpPr>
          <p:cNvPr id="50" name="Shape 50"/>
          <p:cNvSpPr/>
          <p:nvPr/>
        </p:nvSpPr>
        <p:spPr>
          <a:xfrm>
            <a:off x="9090406" y="4894580"/>
            <a:ext cx="742189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2400">
                <a:solidFill>
                  <a:srgbClr val="FFFFFF"/>
                </a:solidFill>
              </a:rPr>
              <a:t>$(…)</a:t>
            </a:r>
          </a:p>
        </p:txBody>
      </p:sp>
      <p:sp>
        <p:nvSpPr>
          <p:cNvPr id="51" name="Shape 51"/>
          <p:cNvSpPr/>
          <p:nvPr/>
        </p:nvSpPr>
        <p:spPr>
          <a:xfrm>
            <a:off x="5548312" y="6130962"/>
            <a:ext cx="1" cy="673026"/>
          </a:xfrm>
          <a:prstGeom prst="line">
            <a:avLst/>
          </a:prstGeom>
          <a:ln w="25400">
            <a:solidFill>
              <a:srgbClr val="E8A43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52" name="Shape 52"/>
          <p:cNvSpPr/>
          <p:nvPr/>
        </p:nvSpPr>
        <p:spPr>
          <a:xfrm>
            <a:off x="2924646" y="6226199"/>
            <a:ext cx="2126308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2400"/>
              <a:t>manipulação</a:t>
            </a:r>
          </a:p>
        </p:txBody>
      </p:sp>
      <p:sp>
        <p:nvSpPr>
          <p:cNvPr id="53" name="Shape 53"/>
          <p:cNvSpPr/>
          <p:nvPr/>
        </p:nvSpPr>
        <p:spPr>
          <a:xfrm flipV="1">
            <a:off x="7456487" y="6156138"/>
            <a:ext cx="1" cy="647850"/>
          </a:xfrm>
          <a:prstGeom prst="line">
            <a:avLst/>
          </a:prstGeom>
          <a:ln w="25400">
            <a:solidFill>
              <a:srgbClr val="E8A43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54" name="Shape 54"/>
          <p:cNvSpPr/>
          <p:nvPr/>
        </p:nvSpPr>
        <p:spPr>
          <a:xfrm>
            <a:off x="8594030" y="6226199"/>
            <a:ext cx="845940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2400"/>
              <a:t>caos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>
            <a:lvl1pPr defTabSz="455675">
              <a:defRPr sz="624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6240"/>
              <a:t>js tem que ser feio no frontend?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8000"/>
              <a:t>segregated DOM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xfrm>
            <a:off x="965200" y="2540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8000"/>
              <a:t>legal, mas como é?</a:t>
            </a:r>
          </a:p>
        </p:txBody>
      </p:sp>
      <p:sp>
        <p:nvSpPr>
          <p:cNvPr id="61" name="Shape 61"/>
          <p:cNvSpPr/>
          <p:nvPr/>
        </p:nvSpPr>
        <p:spPr>
          <a:xfrm>
            <a:off x="2308324" y="5105400"/>
            <a:ext cx="8407202" cy="14351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62" name="Shape 62"/>
          <p:cNvSpPr/>
          <p:nvPr/>
        </p:nvSpPr>
        <p:spPr>
          <a:xfrm>
            <a:off x="2321024" y="7721600"/>
            <a:ext cx="8407202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63" name="Shape 63"/>
          <p:cNvSpPr/>
          <p:nvPr/>
        </p:nvSpPr>
        <p:spPr>
          <a:xfrm>
            <a:off x="3979143" y="5486437"/>
            <a:ext cx="5052864" cy="673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presentation layer</a:t>
            </a:r>
          </a:p>
        </p:txBody>
      </p:sp>
      <p:sp>
        <p:nvSpPr>
          <p:cNvPr id="64" name="Shape 64"/>
          <p:cNvSpPr/>
          <p:nvPr/>
        </p:nvSpPr>
        <p:spPr>
          <a:xfrm>
            <a:off x="6036878" y="8007350"/>
            <a:ext cx="937394" cy="673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DOM</a:t>
            </a:r>
          </a:p>
        </p:txBody>
      </p:sp>
      <p:sp>
        <p:nvSpPr>
          <p:cNvPr id="65" name="Shape 65"/>
          <p:cNvSpPr/>
          <p:nvPr/>
        </p:nvSpPr>
        <p:spPr>
          <a:xfrm>
            <a:off x="2301974" y="2489200"/>
            <a:ext cx="8407202" cy="14351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66" name="Shape 66"/>
          <p:cNvSpPr/>
          <p:nvPr/>
        </p:nvSpPr>
        <p:spPr>
          <a:xfrm>
            <a:off x="3835610" y="2870237"/>
            <a:ext cx="5327230" cy="673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código da aplicação</a:t>
            </a:r>
          </a:p>
        </p:txBody>
      </p:sp>
      <p:sp>
        <p:nvSpPr>
          <p:cNvPr id="67" name="Shape 67"/>
          <p:cNvSpPr/>
          <p:nvPr/>
        </p:nvSpPr>
        <p:spPr>
          <a:xfrm>
            <a:off x="4587874" y="4178337"/>
            <a:ext cx="1" cy="673026"/>
          </a:xfrm>
          <a:prstGeom prst="line">
            <a:avLst/>
          </a:prstGeom>
          <a:ln w="25400">
            <a:solidFill>
              <a:srgbClr val="E8A43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68" name="Shape 68"/>
          <p:cNvSpPr/>
          <p:nvPr/>
        </p:nvSpPr>
        <p:spPr>
          <a:xfrm flipV="1">
            <a:off x="8461375" y="4190925"/>
            <a:ext cx="1" cy="647850"/>
          </a:xfrm>
          <a:prstGeom prst="line">
            <a:avLst/>
          </a:prstGeom>
          <a:ln w="25400">
            <a:solidFill>
              <a:srgbClr val="E8A43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69" name="Shape 69"/>
          <p:cNvSpPr/>
          <p:nvPr/>
        </p:nvSpPr>
        <p:spPr>
          <a:xfrm>
            <a:off x="4565649" y="6794537"/>
            <a:ext cx="1" cy="673026"/>
          </a:xfrm>
          <a:prstGeom prst="line">
            <a:avLst/>
          </a:prstGeom>
          <a:ln w="25400">
            <a:solidFill>
              <a:srgbClr val="E8A43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70" name="Shape 70"/>
          <p:cNvSpPr/>
          <p:nvPr/>
        </p:nvSpPr>
        <p:spPr>
          <a:xfrm flipV="1">
            <a:off x="8461375" y="6794537"/>
            <a:ext cx="1" cy="647850"/>
          </a:xfrm>
          <a:prstGeom prst="line">
            <a:avLst/>
          </a:prstGeom>
          <a:ln w="25400">
            <a:solidFill>
              <a:srgbClr val="E8A43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71" name="Shape 71"/>
          <p:cNvSpPr/>
          <p:nvPr/>
        </p:nvSpPr>
        <p:spPr>
          <a:xfrm>
            <a:off x="2652910" y="4273574"/>
            <a:ext cx="1577580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2400"/>
              <a:t>intenção</a:t>
            </a:r>
          </a:p>
        </p:txBody>
      </p:sp>
      <p:sp>
        <p:nvSpPr>
          <p:cNvPr id="72" name="Shape 72"/>
          <p:cNvSpPr/>
          <p:nvPr/>
        </p:nvSpPr>
        <p:spPr>
          <a:xfrm>
            <a:off x="2378546" y="6889774"/>
            <a:ext cx="2126308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2400"/>
              <a:t>manipulação</a:t>
            </a:r>
          </a:p>
        </p:txBody>
      </p:sp>
      <p:sp>
        <p:nvSpPr>
          <p:cNvPr id="73" name="Shape 73"/>
          <p:cNvSpPr/>
          <p:nvPr/>
        </p:nvSpPr>
        <p:spPr>
          <a:xfrm>
            <a:off x="8682856" y="6686574"/>
            <a:ext cx="1760488" cy="888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Monaco"/>
                <a:ea typeface="Monaco"/>
                <a:cs typeface="Monaco"/>
                <a:sym typeface="Monaco"/>
              </a:rPr>
              <a:t>eventos </a:t>
            </a:r>
            <a:endParaRPr sz="2400"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Monaco"/>
                <a:ea typeface="Monaco"/>
                <a:cs typeface="Monaco"/>
                <a:sym typeface="Monaco"/>
              </a:rPr>
              <a:t>do DOM</a:t>
            </a:r>
          </a:p>
        </p:txBody>
      </p:sp>
      <p:sp>
        <p:nvSpPr>
          <p:cNvPr id="74" name="Shape 74"/>
          <p:cNvSpPr/>
          <p:nvPr/>
        </p:nvSpPr>
        <p:spPr>
          <a:xfrm>
            <a:off x="8591401" y="4070374"/>
            <a:ext cx="1943398" cy="888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Monaco"/>
                <a:ea typeface="Monaco"/>
                <a:cs typeface="Monaco"/>
                <a:sym typeface="Monaco"/>
              </a:rPr>
              <a:t>eventos </a:t>
            </a:r>
            <a:endParaRPr sz="2400"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Monaco"/>
                <a:ea typeface="Monaco"/>
                <a:cs typeface="Monaco"/>
                <a:sym typeface="Monaco"/>
              </a:rPr>
              <a:t>do domínio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1981200" y="3637898"/>
            <a:ext cx="9017000" cy="155709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77" name="Shape 77"/>
          <p:cNvSpPr/>
          <p:nvPr>
            <p:ph type="title"/>
          </p:nvPr>
        </p:nvSpPr>
        <p:spPr>
          <a:xfrm>
            <a:off x="952500" y="908701"/>
            <a:ext cx="11099800" cy="2159001"/>
          </a:xfrm>
          <a:prstGeom prst="rect">
            <a:avLst/>
          </a:prstGeom>
        </p:spPr>
        <p:txBody>
          <a:bodyPr/>
          <a:lstStyle>
            <a:lvl1pPr defTabSz="549148">
              <a:defRPr sz="7519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7519"/>
              <a:t>o que você prefere?</a:t>
            </a:r>
          </a:p>
        </p:txBody>
      </p:sp>
      <p:sp>
        <p:nvSpPr>
          <p:cNvPr id="78" name="Shape 78"/>
          <p:cNvSpPr/>
          <p:nvPr/>
        </p:nvSpPr>
        <p:spPr>
          <a:xfrm>
            <a:off x="2367917" y="4125850"/>
            <a:ext cx="8243566" cy="732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$('#id_name, #id_message')</a:t>
            </a:r>
          </a:p>
        </p:txBody>
      </p:sp>
      <p:sp>
        <p:nvSpPr>
          <p:cNvPr id="79" name="Shape 79"/>
          <p:cNvSpPr/>
          <p:nvPr/>
        </p:nvSpPr>
        <p:spPr>
          <a:xfrm>
            <a:off x="2380617" y="5765186"/>
            <a:ext cx="8243566" cy="673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3600"/>
              <a:t>ou</a:t>
            </a:r>
          </a:p>
        </p:txBody>
      </p:sp>
      <p:sp>
        <p:nvSpPr>
          <p:cNvPr id="80" name="Shape 80"/>
          <p:cNvSpPr/>
          <p:nvPr/>
        </p:nvSpPr>
        <p:spPr>
          <a:xfrm>
            <a:off x="1981200" y="7008409"/>
            <a:ext cx="9017000" cy="155709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81" name="Shape 81"/>
          <p:cNvSpPr/>
          <p:nvPr/>
        </p:nvSpPr>
        <p:spPr>
          <a:xfrm>
            <a:off x="2367917" y="7496361"/>
            <a:ext cx="8243566" cy="732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$form.getRequiredFields()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xfrm>
            <a:off x="1066800" y="1885218"/>
            <a:ext cx="11099800" cy="2159001"/>
          </a:xfrm>
          <a:prstGeom prst="rect">
            <a:avLst/>
          </a:prstGeom>
        </p:spPr>
        <p:txBody>
          <a:bodyPr/>
          <a:lstStyle>
            <a:lvl1pPr defTabSz="455675">
              <a:defRPr sz="624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6240"/>
              <a:t>isso nos permite declarar intenção</a:t>
            </a:r>
          </a:p>
        </p:txBody>
      </p:sp>
      <p:sp>
        <p:nvSpPr>
          <p:cNvPr id="84" name="Shape 84"/>
          <p:cNvSpPr/>
          <p:nvPr/>
        </p:nvSpPr>
        <p:spPr>
          <a:xfrm>
            <a:off x="1549226" y="5147654"/>
            <a:ext cx="10134948" cy="272072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85" name="Shape 85"/>
          <p:cNvSpPr/>
          <p:nvPr/>
        </p:nvSpPr>
        <p:spPr>
          <a:xfrm>
            <a:off x="1909725" y="6010659"/>
            <a:ext cx="9413951" cy="994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6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$form.validate()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xfrm>
            <a:off x="952500" y="829372"/>
            <a:ext cx="11099800" cy="742802"/>
          </a:xfrm>
          <a:prstGeom prst="rect">
            <a:avLst/>
          </a:prstGeom>
        </p:spPr>
        <p:txBody>
          <a:bodyPr/>
          <a:lstStyle>
            <a:lvl1pPr defTabSz="566674">
              <a:defRPr sz="3686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3686"/>
              <a:t>exemplo clássico: formulário de contato</a:t>
            </a:r>
          </a:p>
        </p:txBody>
      </p:sp>
      <p:pic>
        <p:nvPicPr>
          <p:cNvPr id="8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3313" y="2023483"/>
            <a:ext cx="11258174" cy="6900745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89"/>
          <p:cNvSpPr/>
          <p:nvPr/>
        </p:nvSpPr>
        <p:spPr>
          <a:xfrm>
            <a:off x="8736062" y="2000287"/>
            <a:ext cx="3406676" cy="673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E8A433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E8A433"/>
                </a:solidFill>
              </a:rPr>
              <a:t>example.html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