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22" r:id="rId26"/>
    <p:sldId id="318" r:id="rId27"/>
    <p:sldId id="319" r:id="rId28"/>
    <p:sldId id="321" r:id="rId29"/>
    <p:sldId id="324" r:id="rId30"/>
    <p:sldId id="320" r:id="rId31"/>
    <p:sldId id="323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5" r:id="rId42"/>
    <p:sldId id="336" r:id="rId43"/>
    <p:sldId id="338" r:id="rId44"/>
    <p:sldId id="339" r:id="rId45"/>
    <p:sldId id="337" r:id="rId46"/>
    <p:sldId id="334" r:id="rId47"/>
    <p:sldId id="340" r:id="rId48"/>
    <p:sldId id="343" r:id="rId49"/>
    <p:sldId id="341" r:id="rId50"/>
    <p:sldId id="342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284" r:id="rId63"/>
    <p:sldId id="285" r:id="rId64"/>
    <p:sldId id="286" r:id="rId65"/>
    <p:sldId id="287" r:id="rId6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6D3A-3C70-4671-9518-668CF9BF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6FC93-0976-4635-9783-7FCDBA81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48B5B-D430-4302-9B39-B4CFD40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3140E-BC48-4393-B39D-760E0920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4267D-D6DF-4D8B-B90D-F258E700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E9DCC-9E88-4E07-A493-B2A93C5A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710ED-F91B-4CE2-B73C-6C454F278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31EDA-BF7B-4964-84D5-2BD833C6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69870-9F21-4763-B296-09226AB2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52315-934E-4A0B-AFBF-A81FDFD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F2C91-81C7-4408-AB79-CCC4A224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9D315A-A281-4D55-99B0-5FAC19C5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B7D95-7FB3-4F62-BFE7-5B5E6D66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B00CB-5838-4768-9DBF-4140FC0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89DA0-4D42-4107-B4DD-FE98DF6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0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3C57-B793-4A51-A85A-998834D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CCA49-9357-4B33-A30F-FCDA3B9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2F52C-FDC8-4907-A2D2-D7324BB7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3CF7C-44D6-4211-8729-768D8CA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269B8-1E8D-4A4F-8CDA-F4830B23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6F5B7-8F2E-45B5-862C-D8907DB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5F774-8133-4630-B659-90901A3C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85D84-9304-4014-B5FF-C1AE7ED3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EF824-41EE-45CB-9039-5F01A061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87773-AFD1-43F0-A50F-06F56D3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5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B58B-D5E4-4DAD-A1D7-99E53237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B66A1-F2EC-45A2-9318-8B13165C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3AC14-D121-42E5-803E-D2DCE093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C4278-49A1-4029-B81C-3F50003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51E6BF-5CA8-445B-97C6-1A4D5D74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8CA39-6584-47AB-9311-B044DEE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D4BE5-F245-46B3-AB2E-1A07A420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AAE6C-7DCB-4FC4-BE12-FA0C9EC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314463-85AC-41B0-8D53-99AB30E9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44AE4-6D8C-4529-A9C6-FA9B9E30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4BF0B2-9418-47F7-9D42-2BCF1F860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373C7A-A0C5-4FA6-837B-35A2FD5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32BFC2-6341-40B7-9447-50648ECE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5A33B0-3636-4CAC-9588-56D297E9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9B8BA-6639-4513-A7D2-05F69AF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A03221-60FB-4C45-8F37-C067599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B00BC7-8E40-4B00-8753-2494E31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9DE34B-7E3A-4DEF-B864-267DEBB0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56152A-9570-4A66-930F-93EAC63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3E8B37-5BA4-4E6C-81F3-A8244FFA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8D2D3-0DD7-4095-A409-19A24A2D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F16B-BAB9-40F1-B9C3-158DC383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12060-8089-495C-9B14-58CF226E0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73152-87C7-403F-AC11-B1EC1BCA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D4251F-61E9-4957-A73E-3B798000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54999-A31B-4855-B9A1-F0EABD48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54943-C924-4FA5-A838-1E4E887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4BEB5-1CF3-4F86-BDA3-F709CE0D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07A8DD-151F-4EE0-A999-C702D92F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A736F-6BBD-48A9-883B-F44D7B04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ABBB6-9A8D-4454-BFAD-0CBE68F4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2B353-5BE4-49C1-B883-CCCDA71D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E310C-9752-4D02-B392-E3E1481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FDBCE-8791-493D-BF60-BF71A537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75DD0-B9DF-44CE-846B-9C55D735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E99BE-2D8E-4591-90C0-4859D722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9CF3-FEB6-4A8F-8E08-1EB8D7A73047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F5FF8-7BE3-4B13-97D2-02CF895C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110D3-B167-4F0E-94D6-F06C7AFB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sociais/populacao/19897-sintese-de-indicadores-pnad2.html?=&amp;t=microdado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57FE-BED5-4528-9863-C7CDB7457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12BEF-E66E-470B-AE81-8F974AA7C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9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2C47D-F97C-446B-A3C4-56B3A067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E09E0-11CE-4DCA-8E5C-5882010A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Idade do morador ou moradora</a:t>
            </a:r>
          </a:p>
          <a:p>
            <a:r>
              <a:rPr lang="pt-BR" dirty="0"/>
              <a:t>Entrevistado teve a idade contado em anos</a:t>
            </a:r>
          </a:p>
        </p:txBody>
      </p:sp>
    </p:spTree>
    <p:extLst>
      <p:ext uri="{BB962C8B-B14F-4D97-AF65-F5344CB8AC3E}">
        <p14:creationId xmlns:p14="http://schemas.microsoft.com/office/powerpoint/2010/main" val="114516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5FD9-2F33-4605-8D1F-9F73D650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957E0-59E2-4322-BA6C-F817B6A6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 altura como uma variável quantitativa: REAL</a:t>
            </a:r>
          </a:p>
          <a:p>
            <a:pPr lvl="1"/>
            <a:r>
              <a:rPr lang="pt-BR" b="1" dirty="0"/>
              <a:t>1,76 (flutuante)</a:t>
            </a:r>
          </a:p>
        </p:txBody>
      </p:sp>
      <p:pic>
        <p:nvPicPr>
          <p:cNvPr id="1026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541CCF1D-3D9E-41B0-A108-61F6420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88" y="2484306"/>
            <a:ext cx="6138187" cy="36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5659-8599-455C-8FFB-8BCAF305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8B932-7F74-4BF8-911E-982B0E74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825625"/>
            <a:ext cx="10515600" cy="4351338"/>
          </a:xfrm>
        </p:spPr>
        <p:txBody>
          <a:bodyPr/>
          <a:lstStyle/>
          <a:p>
            <a:r>
              <a:rPr lang="pt-BR" dirty="0"/>
              <a:t>Unidade da federação</a:t>
            </a:r>
          </a:p>
          <a:p>
            <a:pPr lvl="1"/>
            <a:r>
              <a:rPr lang="pt-BR" dirty="0"/>
              <a:t>Utiliza os códigos dos estados brasileiros como um dicionário.</a:t>
            </a:r>
          </a:p>
          <a:p>
            <a:pPr lvl="2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26F846-034F-472E-9E88-D93B09B2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76" y="1343339"/>
            <a:ext cx="2177224" cy="30794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1F334C1-A8D6-482D-9AE2-BF5DDFB42EE1}"/>
              </a:ext>
            </a:extLst>
          </p:cNvPr>
          <p:cNvSpPr/>
          <p:nvPr/>
        </p:nvSpPr>
        <p:spPr>
          <a:xfrm>
            <a:off x="8356783" y="4288834"/>
            <a:ext cx="3835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chave:valor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47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DB801C-0405-48AA-852E-C99731E5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709612"/>
            <a:ext cx="99822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6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AF35-F1C2-4912-AE36-5E2EEEE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4FC56-D877-4446-991C-6543BF8A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Feminino ou Masculino (0 e 1) – identificação numérica.</a:t>
            </a:r>
          </a:p>
        </p:txBody>
      </p:sp>
    </p:spTree>
    <p:extLst>
      <p:ext uri="{BB962C8B-B14F-4D97-AF65-F5344CB8AC3E}">
        <p14:creationId xmlns:p14="http://schemas.microsoft.com/office/powerpoint/2010/main" val="337319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26E77-3346-4C65-A3F9-E419526C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A6E3D-4AEC-4D85-A4E9-B37C6B63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 etnia da pessoa entrevistada com códigos.</a:t>
            </a:r>
          </a:p>
        </p:txBody>
      </p:sp>
    </p:spTree>
    <p:extLst>
      <p:ext uri="{BB962C8B-B14F-4D97-AF65-F5344CB8AC3E}">
        <p14:creationId xmlns:p14="http://schemas.microsoft.com/office/powerpoint/2010/main" val="30707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F8550-52A4-4102-8DA3-0C115D6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de estudo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C75AA-DA79-4235-92D6-08D47174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anos de estudo possuem uma codificação de acordo com a quantidade de tempo estabelecida na tabela.</a:t>
            </a:r>
          </a:p>
        </p:txBody>
      </p:sp>
    </p:spTree>
    <p:extLst>
      <p:ext uri="{BB962C8B-B14F-4D97-AF65-F5344CB8AC3E}">
        <p14:creationId xmlns:p14="http://schemas.microsoft.com/office/powerpoint/2010/main" val="45945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4413F0-6246-4C1F-9D15-73D7F219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9" y="0"/>
            <a:ext cx="10024520" cy="67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0895EC-CC03-46B8-B318-5C63E183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876283"/>
            <a:ext cx="11411712" cy="31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2A92BE-0638-4626-B16F-EB5E9C0D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44" y="1467737"/>
            <a:ext cx="8029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43F4-0223-428C-A992-FACD277D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diferença do </a:t>
            </a:r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B9FE1-8689-484C-8599-85B81FDE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GitHub repositório (</a:t>
            </a:r>
            <a:r>
              <a:rPr lang="pt-BR" dirty="0" err="1"/>
              <a:t>versionador</a:t>
            </a:r>
            <a:r>
              <a:rPr lang="pt-BR" dirty="0"/>
              <a:t>) de código (remoto) - Nuvem</a:t>
            </a:r>
          </a:p>
          <a:p>
            <a:r>
              <a:rPr lang="pt-BR" dirty="0" err="1"/>
              <a:t>Git</a:t>
            </a:r>
            <a:r>
              <a:rPr lang="pt-BR" dirty="0"/>
              <a:t> – </a:t>
            </a:r>
            <a:r>
              <a:rPr lang="pt-BR" dirty="0" err="1"/>
              <a:t>versionador</a:t>
            </a:r>
            <a:r>
              <a:rPr lang="pt-BR" dirty="0"/>
              <a:t> de código (local – remoto)</a:t>
            </a:r>
          </a:p>
        </p:txBody>
      </p:sp>
    </p:spTree>
    <p:extLst>
      <p:ext uri="{BB962C8B-B14F-4D97-AF65-F5344CB8AC3E}">
        <p14:creationId xmlns:p14="http://schemas.microsoft.com/office/powerpoint/2010/main" val="395599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F58232-86ED-423F-B2C8-34C1CF88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00050"/>
            <a:ext cx="114871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36E219-C0B8-452F-90C5-AC261A7A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09550"/>
            <a:ext cx="113157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72CEC3-BE1B-4C4F-A670-857D1379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962025"/>
            <a:ext cx="11210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0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8B4DCE-16E6-4E3E-9233-78632544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90500"/>
            <a:ext cx="7934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41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FC14B3-988C-459E-A7CC-E7305BF4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614519"/>
            <a:ext cx="10753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92D3D-CFA1-48A0-88EF-6333553D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46245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Como eu faço para descobrir os dados qualitativos e quantitativos?</a:t>
            </a:r>
          </a:p>
        </p:txBody>
      </p:sp>
      <p:pic>
        <p:nvPicPr>
          <p:cNvPr id="4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02B98DB5-4071-43B7-8929-EA77F28F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0" y="1595074"/>
            <a:ext cx="8392806" cy="50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2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442E36-0AB2-42C1-A88B-6F005D83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7" y="2004969"/>
            <a:ext cx="5989820" cy="3223251"/>
          </a:xfrm>
          <a:prstGeom prst="rect">
            <a:avLst/>
          </a:prstGeom>
        </p:spPr>
      </p:pic>
      <p:pic>
        <p:nvPicPr>
          <p:cNvPr id="3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90908590-253A-4BA6-ACA6-C9438152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77" y="2004969"/>
            <a:ext cx="5357909" cy="32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35D83B-226C-418B-A66A-CB186C4B3AEB}"/>
              </a:ext>
            </a:extLst>
          </p:cNvPr>
          <p:cNvSpPr txBox="1"/>
          <p:nvPr/>
        </p:nvSpPr>
        <p:spPr>
          <a:xfrm>
            <a:off x="389527" y="436228"/>
            <a:ext cx="363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UF, Sexo e Cor: qualitativo</a:t>
            </a:r>
          </a:p>
          <a:p>
            <a:r>
              <a:rPr lang="pt-BR" b="1" dirty="0"/>
              <a:t>Idade, Renda e Altura: quantitativos</a:t>
            </a:r>
          </a:p>
          <a:p>
            <a:r>
              <a:rPr lang="pt-BR" b="1" dirty="0"/>
              <a:t>Anos de estudo </a:t>
            </a:r>
            <a:r>
              <a:rPr lang="pt-BR" dirty="0"/>
              <a:t>– qualitativos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E17E22-16B3-409E-B7F2-7A038F0B3CD6}"/>
              </a:ext>
            </a:extLst>
          </p:cNvPr>
          <p:cNvSpPr/>
          <p:nvPr/>
        </p:nvSpPr>
        <p:spPr>
          <a:xfrm>
            <a:off x="713513" y="5001718"/>
            <a:ext cx="4691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Banco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B503FA-9323-4077-9E01-8461493CB75E}"/>
              </a:ext>
            </a:extLst>
          </p:cNvPr>
          <p:cNvSpPr/>
          <p:nvPr/>
        </p:nvSpPr>
        <p:spPr>
          <a:xfrm>
            <a:off x="6240627" y="5001718"/>
            <a:ext cx="5951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Dep. Estatística IBGE</a:t>
            </a:r>
          </a:p>
        </p:txBody>
      </p:sp>
    </p:spTree>
    <p:extLst>
      <p:ext uri="{BB962C8B-B14F-4D97-AF65-F5344CB8AC3E}">
        <p14:creationId xmlns:p14="http://schemas.microsoft.com/office/powerpoint/2010/main" val="422853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16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A6D06-FBA3-4E60-81B1-90284371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 TABLE dados CHANGE `Anos de Estudo` </a:t>
            </a:r>
            <a:r>
              <a:rPr lang="pt-BR" dirty="0" err="1"/>
              <a:t>anos_estudo</a:t>
            </a:r>
            <a:r>
              <a:rPr lang="pt-BR" dirty="0"/>
              <a:t> </a:t>
            </a:r>
            <a:r>
              <a:rPr lang="pt-BR" dirty="0" err="1"/>
              <a:t>longtext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4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A08C-5716-44D0-9238-AE1387AC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697"/>
            <a:ext cx="10515600" cy="1325563"/>
          </a:xfrm>
        </p:spPr>
        <p:txBody>
          <a:bodyPr/>
          <a:lstStyle/>
          <a:p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init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3F3C7-937E-4230-8ED6-D7BD4310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Iniciar o gerenciamento no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Esta gerenciado?</a:t>
            </a:r>
          </a:p>
          <a:p>
            <a:pPr lvl="2"/>
            <a:r>
              <a:rPr lang="pt-BR" dirty="0"/>
              <a:t>Sim ou Não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lvl="2"/>
            <a:r>
              <a:rPr lang="pt-BR" dirty="0"/>
              <a:t>Visualizar</a:t>
            </a:r>
          </a:p>
          <a:p>
            <a:pPr lvl="3"/>
            <a:r>
              <a:rPr lang="pt-BR" dirty="0"/>
              <a:t>Vermelho (NÃO)</a:t>
            </a:r>
          </a:p>
          <a:p>
            <a:pPr lvl="4"/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dirty="0" err="1"/>
              <a:t>nomedoarquivo</a:t>
            </a:r>
            <a:endParaRPr lang="pt-BR" dirty="0"/>
          </a:p>
          <a:p>
            <a:pPr lvl="3"/>
            <a:r>
              <a:rPr lang="pt-BR" dirty="0"/>
              <a:t>Verde (SIM)</a:t>
            </a:r>
          </a:p>
          <a:p>
            <a:pPr lvl="4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“mensagem para o time”</a:t>
            </a:r>
          </a:p>
          <a:p>
            <a:pPr lvl="1" algn="ctr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–u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b="1" dirty="0" err="1"/>
              <a:t>master</a:t>
            </a:r>
            <a:r>
              <a:rPr lang="pt-BR" dirty="0"/>
              <a:t> ou </a:t>
            </a:r>
            <a:r>
              <a:rPr lang="pt-BR" b="1" dirty="0" err="1"/>
              <a:t>main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340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C765C1-9809-4ED9-B8A1-3E0A4EB1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390775"/>
            <a:ext cx="11258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coluna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23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coluno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3106D-75A3-459F-9691-EF69B097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8" y="2684521"/>
            <a:ext cx="10167311" cy="11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1053-D480-41E5-81E4-F33EACC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agora os dados em ordem crescente?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A1D37-5CA8-4507-BA54-5C9096D4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3636A-3DC1-478A-9E33-FB11EDFF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31096"/>
            <a:ext cx="7474527" cy="48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07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B93B-BFBE-41BB-BCD3-08869899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os cinco últimos registros?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B498E4-7627-480C-8D67-18F1F83D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5018" cy="9600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6C29E0-9D00-40FF-A9A8-A5ED1E75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6143"/>
            <a:ext cx="7991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07114B-30CE-4698-BFED-DBF3A531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79" y="2229808"/>
            <a:ext cx="7274042" cy="23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1ADCF7-1B82-4B14-B788-6BBF7159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84" y="411059"/>
            <a:ext cx="6133658" cy="58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5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54806-9C3D-478F-B618-C1404E56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Subquerys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966B5-75A7-4A71-993D-EB859896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SELECT dentro de outro SELECT</a:t>
            </a:r>
          </a:p>
        </p:txBody>
      </p:sp>
    </p:spTree>
    <p:extLst>
      <p:ext uri="{BB962C8B-B14F-4D97-AF65-F5344CB8AC3E}">
        <p14:creationId xmlns:p14="http://schemas.microsoft.com/office/powerpoint/2010/main" val="3556823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4DEDF-941E-4DA0-BD61-11AAEFC0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Verifique os campos que possuem códigos: UF = GO, UF = código.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FD8A7-778A-4449-BF11-8325C473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os campos que  possuem códigos e mostre-os:</a:t>
            </a:r>
          </a:p>
        </p:txBody>
      </p:sp>
    </p:spTree>
    <p:extLst>
      <p:ext uri="{BB962C8B-B14F-4D97-AF65-F5344CB8AC3E}">
        <p14:creationId xmlns:p14="http://schemas.microsoft.com/office/powerpoint/2010/main" val="200510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9247C8-9C01-45D2-A9AD-3F0D19F7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82" y="138627"/>
            <a:ext cx="8656048" cy="643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7A24F1-C654-4310-964A-AF8B9FBD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641600"/>
            <a:ext cx="5261934" cy="19013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BF6DF3-2C92-49B4-A147-BDDA6120964A}"/>
              </a:ext>
            </a:extLst>
          </p:cNvPr>
          <p:cNvSpPr txBox="1"/>
          <p:nvPr/>
        </p:nvSpPr>
        <p:spPr>
          <a:xfrm>
            <a:off x="8700811" y="782121"/>
            <a:ext cx="2104571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init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add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commit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 –</a:t>
            </a:r>
            <a:r>
              <a:rPr lang="pt-BR" sz="2400" dirty="0" err="1">
                <a:highlight>
                  <a:srgbClr val="C0C0C0"/>
                </a:highlight>
              </a:rPr>
              <a:t>oneline</a:t>
            </a:r>
            <a:endParaRPr lang="pt-BR" sz="2400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add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push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4ED39D-6E03-4F59-B0EB-1E69735248AC}"/>
              </a:ext>
            </a:extLst>
          </p:cNvPr>
          <p:cNvCxnSpPr/>
          <p:nvPr/>
        </p:nvCxnSpPr>
        <p:spPr>
          <a:xfrm>
            <a:off x="5863771" y="3280229"/>
            <a:ext cx="2104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3D7C4D-50F1-472A-852F-51FB47D34371}"/>
              </a:ext>
            </a:extLst>
          </p:cNvPr>
          <p:cNvSpPr txBox="1"/>
          <p:nvPr/>
        </p:nvSpPr>
        <p:spPr>
          <a:xfrm>
            <a:off x="880802" y="782121"/>
            <a:ext cx="6055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 pontos</a:t>
            </a:r>
          </a:p>
          <a:p>
            <a:r>
              <a:rPr lang="pt-BR" b="1" dirty="0"/>
              <a:t>Documentar no GitHub</a:t>
            </a:r>
          </a:p>
          <a:p>
            <a:r>
              <a:rPr lang="pt-BR" b="1" dirty="0"/>
              <a:t>-</a:t>
            </a:r>
            <a:r>
              <a:rPr lang="pt-BR" b="1" dirty="0" err="1"/>
              <a:t>Markdown</a:t>
            </a:r>
            <a:r>
              <a:rPr lang="pt-BR" b="1" dirty="0"/>
              <a:t> ou HTML (documentar para o visitante) -3 pontos</a:t>
            </a:r>
          </a:p>
          <a:p>
            <a:endParaRPr lang="pt-BR" b="1" dirty="0"/>
          </a:p>
          <a:p>
            <a:r>
              <a:rPr lang="pt-BR" b="1" dirty="0"/>
              <a:t>Java Básico – Fórmulas Estatísticas – 3 pontos.</a:t>
            </a:r>
          </a:p>
        </p:txBody>
      </p:sp>
    </p:spTree>
    <p:extLst>
      <p:ext uri="{BB962C8B-B14F-4D97-AF65-F5344CB8AC3E}">
        <p14:creationId xmlns:p14="http://schemas.microsoft.com/office/powerpoint/2010/main" val="3176148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08DCB-3130-4186-A757-F595D90D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a idade mínima e a idade máxima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09727-40D0-4233-A15F-9DCEEF04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mostrar a idade mínima e máxima?</a:t>
            </a:r>
          </a:p>
        </p:txBody>
      </p:sp>
    </p:spTree>
    <p:extLst>
      <p:ext uri="{BB962C8B-B14F-4D97-AF65-F5344CB8AC3E}">
        <p14:creationId xmlns:p14="http://schemas.microsoft.com/office/powerpoint/2010/main" val="1300345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A65A8-23CF-43C0-99BC-8D317C85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Calcular a média dos seguintes campos: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48A56-9A7B-4B81-818D-65F31A3A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D35F05-6696-43C5-89E9-914750E7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43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3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F6FA42-E361-46E7-A1E8-3C6B962B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4" y="1818313"/>
            <a:ext cx="10009266" cy="32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9C2533-91CB-44D2-947C-73AA169D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1" y="1879134"/>
            <a:ext cx="11253332" cy="31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35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0701D86-1035-410C-8467-4589A9D9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2" y="1837189"/>
            <a:ext cx="10701182" cy="29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7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45FB4E-F021-4C71-9280-D143EA1F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56" y="1435260"/>
            <a:ext cx="5553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8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C0E45A-9EDC-4944-863A-2E4D1455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8550"/>
            <a:ext cx="12192000" cy="18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65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0EC54D-23D1-473C-9245-21484E21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626191"/>
            <a:ext cx="11906250" cy="33337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6702D6-A982-48DE-B931-755B553F7354}"/>
              </a:ext>
            </a:extLst>
          </p:cNvPr>
          <p:cNvSpPr txBox="1"/>
          <p:nvPr/>
        </p:nvSpPr>
        <p:spPr>
          <a:xfrm>
            <a:off x="142875" y="1170222"/>
            <a:ext cx="9791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Quantos entrevistados na minha amostra possuem </a:t>
            </a:r>
          </a:p>
          <a:p>
            <a:r>
              <a:rPr lang="pt-BR" sz="3600" dirty="0"/>
              <a:t>idade inferior a 18 anos?</a:t>
            </a:r>
          </a:p>
        </p:txBody>
      </p:sp>
    </p:spTree>
    <p:extLst>
      <p:ext uri="{BB962C8B-B14F-4D97-AF65-F5344CB8AC3E}">
        <p14:creationId xmlns:p14="http://schemas.microsoft.com/office/powerpoint/2010/main" val="795085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2B369-A7C7-4739-9B9E-69630CA9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7FEB2-EBB0-408C-AA9F-E222FB0B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  <a:p>
            <a:r>
              <a:rPr lang="pt-BR" dirty="0"/>
              <a:t>Variável</a:t>
            </a:r>
          </a:p>
          <a:p>
            <a:r>
              <a:rPr lang="pt-BR" dirty="0"/>
              <a:t>Procedimento x Função</a:t>
            </a:r>
          </a:p>
        </p:txBody>
      </p:sp>
    </p:spTree>
    <p:extLst>
      <p:ext uri="{BB962C8B-B14F-4D97-AF65-F5344CB8AC3E}">
        <p14:creationId xmlns:p14="http://schemas.microsoft.com/office/powerpoint/2010/main" val="3335099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193A5A-2DAE-4EEA-BADD-2EC91484A4E6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Ah, o glorioso "Alô Mundo", o ritual sagrado de invocação dos deuses da programação, aquele grito primal dos que ousam mexer em banco de dados sem saber exatamente o que estão fazendo (e honestamente, quem realmente sabe?).</a:t>
            </a:r>
          </a:p>
        </p:txBody>
      </p:sp>
    </p:spTree>
    <p:extLst>
      <p:ext uri="{BB962C8B-B14F-4D97-AF65-F5344CB8AC3E}">
        <p14:creationId xmlns:p14="http://schemas.microsoft.com/office/powerpoint/2010/main" val="348412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786598-E953-4B0D-AD6C-900497E0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63" y="1687703"/>
            <a:ext cx="1600768" cy="19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35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CC5673-68DC-4DC5-90C5-4479B0B66280}"/>
              </a:ext>
            </a:extLst>
          </p:cNvPr>
          <p:cNvSpPr/>
          <p:nvPr/>
        </p:nvSpPr>
        <p:spPr>
          <a:xfrm>
            <a:off x="2050473" y="2170545"/>
            <a:ext cx="709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Aqui está a </a:t>
            </a:r>
            <a:r>
              <a:rPr lang="pt-BR" b="1" dirty="0"/>
              <a:t>procedure mais inútil e, portanto, mais importante da história</a:t>
            </a:r>
            <a:r>
              <a:rPr lang="pt-BR" dirty="0"/>
              <a:t> em MySQL:</a:t>
            </a:r>
          </a:p>
        </p:txBody>
      </p:sp>
    </p:spTree>
    <p:extLst>
      <p:ext uri="{BB962C8B-B14F-4D97-AF65-F5344CB8AC3E}">
        <p14:creationId xmlns:p14="http://schemas.microsoft.com/office/powerpoint/2010/main" val="2224204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67F64D-30CE-408C-A7FE-734B0BE2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52" y="879764"/>
            <a:ext cx="10930169" cy="5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06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6F9B14-6D73-45A4-94BF-313F2DE8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1721097"/>
            <a:ext cx="11038465" cy="35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8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5D31A71-3A75-4544-A0A5-A3989EB4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86531"/>
            <a:ext cx="10425362" cy="60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94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8312C2-3BF3-4BBA-AB66-9631C628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2" y="264597"/>
            <a:ext cx="9410176" cy="63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11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9799E8-5D8A-44E1-90D3-22B5D650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3" y="1838325"/>
            <a:ext cx="4295775" cy="31813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BEFDF24-75C3-4615-B86F-85AD2642DD41}"/>
              </a:ext>
            </a:extLst>
          </p:cNvPr>
          <p:cNvSpPr txBox="1"/>
          <p:nvPr/>
        </p:nvSpPr>
        <p:spPr>
          <a:xfrm>
            <a:off x="1039886" y="1370287"/>
            <a:ext cx="306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SQLServer</a:t>
            </a:r>
            <a:r>
              <a:rPr lang="pt-BR" dirty="0"/>
              <a:t>      </a:t>
            </a:r>
            <a:r>
              <a:rPr lang="pt-BR" b="1" dirty="0"/>
              <a:t>TSQL (Microsoft)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D36FAD-5C92-41BF-B390-9D0B1AD7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68" y="2197915"/>
            <a:ext cx="5948056" cy="22218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D8602A9-98A3-44DC-8980-407F28C80898}"/>
              </a:ext>
            </a:extLst>
          </p:cNvPr>
          <p:cNvSpPr txBox="1"/>
          <p:nvPr/>
        </p:nvSpPr>
        <p:spPr>
          <a:xfrm>
            <a:off x="6192124" y="1468993"/>
            <a:ext cx="300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SQL Padrão      </a:t>
            </a:r>
            <a:r>
              <a:rPr lang="pt-BR" b="1" dirty="0"/>
              <a:t>MySQL(Oracle)</a:t>
            </a:r>
          </a:p>
        </p:txBody>
      </p:sp>
    </p:spTree>
    <p:extLst>
      <p:ext uri="{BB962C8B-B14F-4D97-AF65-F5344CB8AC3E}">
        <p14:creationId xmlns:p14="http://schemas.microsoft.com/office/powerpoint/2010/main" val="3364486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A1B14-0E68-42B2-9C8E-E2ED5102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procedure que mostre o valor de uma variável?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2AB5A-2813-4204-A93D-E19882CA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criar uma variável no MySQL (Procedure)</a:t>
            </a:r>
          </a:p>
          <a:p>
            <a:r>
              <a:rPr lang="pt-BR" dirty="0"/>
              <a:t>Idade = (atribuição)</a:t>
            </a:r>
          </a:p>
          <a:p>
            <a:pPr lvl="1"/>
            <a:r>
              <a:rPr lang="pt-BR" dirty="0"/>
              <a:t>18</a:t>
            </a:r>
          </a:p>
          <a:p>
            <a:r>
              <a:rPr lang="pt-BR" dirty="0"/>
              <a:t>Mostrar a variável</a:t>
            </a:r>
          </a:p>
          <a:p>
            <a:r>
              <a:rPr lang="pt-BR" dirty="0"/>
              <a:t> Algoritmo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Atribuir a variável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Mostrar a variável</a:t>
            </a:r>
          </a:p>
        </p:txBody>
      </p:sp>
    </p:spTree>
    <p:extLst>
      <p:ext uri="{BB962C8B-B14F-4D97-AF65-F5344CB8AC3E}">
        <p14:creationId xmlns:p14="http://schemas.microsoft.com/office/powerpoint/2010/main" val="2338231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FDE5FB-0857-4979-8478-C24185E9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8587"/>
            <a:ext cx="86296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0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233E4-EF52-498E-8E72-A81B2545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a idade for maior que 18?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FE0E7-9D04-47A6-8FDC-301436C9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867FC0-F787-492E-BD6B-5F48DCDC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91" y="1353344"/>
            <a:ext cx="78676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0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F33C-840F-41BD-829C-8D469AB9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Somar dois números?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C53C2-453A-4FAE-93BE-46A98E82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BCD87B-275C-4E0F-BB2A-6E696BF1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556"/>
            <a:ext cx="8124536" cy="46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9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3A47BB-22A7-435F-9DD1-EE1278FF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12192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8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218D3-3F7C-40F4-A7C0-2A009E7C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Calcular a média de três números?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4A351-D14B-4A96-9FF9-4A26336D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494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43999A-E31F-432D-AC72-7F9FEF3B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9" y="306373"/>
            <a:ext cx="74961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10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41B5E-E31F-4D30-B923-8CD448C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</a:t>
            </a:r>
            <a:r>
              <a:rPr lang="pt-BR" dirty="0" err="1"/>
              <a:t>Prompt</a:t>
            </a:r>
            <a:r>
              <a:rPr lang="pt-BR" dirty="0"/>
              <a:t> (Engenharia de </a:t>
            </a:r>
            <a:r>
              <a:rPr lang="pt-BR" dirty="0" err="1"/>
              <a:t>Prompt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E21D1-200A-416F-B0BB-B03238C1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Copilot</a:t>
            </a:r>
            <a:r>
              <a:rPr lang="pt-BR" dirty="0"/>
              <a:t> (GitHub </a:t>
            </a:r>
            <a:r>
              <a:rPr lang="pt-BR" dirty="0" err="1"/>
              <a:t>Copilot</a:t>
            </a:r>
            <a:r>
              <a:rPr lang="pt-BR" dirty="0"/>
              <a:t>)</a:t>
            </a:r>
          </a:p>
          <a:p>
            <a:r>
              <a:rPr lang="pt-BR" dirty="0"/>
              <a:t>Ferramentas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008000"/>
                </a:highlight>
              </a:rPr>
              <a:t>Maritaca – Sabiá-3 (GPT do Brasil)</a:t>
            </a:r>
          </a:p>
          <a:p>
            <a:pPr lvl="1"/>
            <a:r>
              <a:rPr lang="pt-BR" dirty="0" err="1">
                <a:highlight>
                  <a:srgbClr val="FFFF00"/>
                </a:highlight>
              </a:rPr>
              <a:t>Grok</a:t>
            </a:r>
            <a:r>
              <a:rPr lang="pt-BR" dirty="0">
                <a:highlight>
                  <a:srgbClr val="FFFF00"/>
                </a:highlight>
              </a:rPr>
              <a:t> (</a:t>
            </a:r>
            <a:r>
              <a:rPr lang="pt-BR" dirty="0" err="1">
                <a:highlight>
                  <a:srgbClr val="FFFF00"/>
                </a:highlight>
              </a:rPr>
              <a:t>xAI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pt-BR" dirty="0" err="1"/>
              <a:t>ChatGPT</a:t>
            </a:r>
            <a:r>
              <a:rPr lang="pt-BR" dirty="0"/>
              <a:t> (Open AI)</a:t>
            </a:r>
          </a:p>
          <a:p>
            <a:pPr lvl="1"/>
            <a:r>
              <a:rPr lang="pt-BR" dirty="0" err="1"/>
              <a:t>Minstral</a:t>
            </a:r>
            <a:r>
              <a:rPr lang="pt-BR" dirty="0"/>
              <a:t> (</a:t>
            </a:r>
            <a:r>
              <a:rPr lang="pt-BR" dirty="0" err="1"/>
              <a:t>LeChat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Gemini</a:t>
            </a:r>
          </a:p>
          <a:p>
            <a:pPr lvl="1"/>
            <a:r>
              <a:rPr lang="pt-BR" dirty="0"/>
              <a:t>Gemini AI Studio</a:t>
            </a:r>
          </a:p>
        </p:txBody>
      </p:sp>
    </p:spTree>
    <p:extLst>
      <p:ext uri="{BB962C8B-B14F-4D97-AF65-F5344CB8AC3E}">
        <p14:creationId xmlns:p14="http://schemas.microsoft.com/office/powerpoint/2010/main" val="29894833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7A40A7-8717-469E-8E71-CDAC04CD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2" y="1785258"/>
            <a:ext cx="6634076" cy="2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14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C09DCC-636C-48A2-8310-F8B9CDB9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24" y="1480457"/>
            <a:ext cx="6057951" cy="35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76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7C687F-C871-4C11-B1EF-EB5EA60E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1245925"/>
            <a:ext cx="9398294" cy="45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9723A8-248D-460A-BCC6-5199CE776CCC}"/>
              </a:ext>
            </a:extLst>
          </p:cNvPr>
          <p:cNvSpPr/>
          <p:nvPr/>
        </p:nvSpPr>
        <p:spPr>
          <a:xfrm>
            <a:off x="4625854" y="3244334"/>
            <a:ext cx="294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Síntese de Indicadores | IBGE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4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80F8BC-5160-4C93-A6D8-AA2989EC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156"/>
            <a:ext cx="12021015" cy="39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01BA7-BB59-4792-ABB4-0E6256FD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AC921-52A8-4446-9F3E-CE53A97A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Calculará o rendimento mensal do trabalho principal para pessoas de 10 ou mais anos de idade.</a:t>
            </a:r>
          </a:p>
        </p:txBody>
      </p:sp>
    </p:spTree>
    <p:extLst>
      <p:ext uri="{BB962C8B-B14F-4D97-AF65-F5344CB8AC3E}">
        <p14:creationId xmlns:p14="http://schemas.microsoft.com/office/powerpoint/2010/main" val="277192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642</Words>
  <Application>Microsoft Office PowerPoint</Application>
  <PresentationFormat>Widescreen</PresentationFormat>
  <Paragraphs>104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Calibri Light</vt:lpstr>
      <vt:lpstr>Tema do Office</vt:lpstr>
      <vt:lpstr>Git e GitHub</vt:lpstr>
      <vt:lpstr>Qual a diferença do Git e GitHub</vt:lpstr>
      <vt:lpstr>Git init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Renda</vt:lpstr>
      <vt:lpstr>Idade</vt:lpstr>
      <vt:lpstr>A altura</vt:lpstr>
      <vt:lpstr>UF</vt:lpstr>
      <vt:lpstr>Apresentação do PowerPoint</vt:lpstr>
      <vt:lpstr>Sexo</vt:lpstr>
      <vt:lpstr>Cor</vt:lpstr>
      <vt:lpstr>Anos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eu faço para mostrar os cinco primeiros registros da tabela dados?</vt:lpstr>
      <vt:lpstr>Como eu faço para mostrar os cinco primeiros registros da tabela dados?</vt:lpstr>
      <vt:lpstr>Como eu faço para descobrir os dados qualitativos e quantitativos?</vt:lpstr>
      <vt:lpstr>Apresentação do PowerPoint</vt:lpstr>
      <vt:lpstr>Como faço para mostrar todos os dados da coluna Anos de Estudo?</vt:lpstr>
      <vt:lpstr>Apresentação do PowerPoint</vt:lpstr>
      <vt:lpstr>Como faço para mostrar todos os dados da coluna Anos de Estudo?</vt:lpstr>
      <vt:lpstr>Como faço para mostrar a coluna AnosEstudo, porém, apenas valores únicos?</vt:lpstr>
      <vt:lpstr>Como faço para mostrar a coluno AnosEstudo, porém, apenas valores únicos?</vt:lpstr>
      <vt:lpstr>Como faço para mostrar agora os dados em ordem crescente?</vt:lpstr>
      <vt:lpstr>Como faço para mostrar os cinco últimos registros?</vt:lpstr>
      <vt:lpstr>Apresentação do PowerPoint</vt:lpstr>
      <vt:lpstr>Apresentação do PowerPoint</vt:lpstr>
      <vt:lpstr>Subquerys</vt:lpstr>
      <vt:lpstr>Verifique os campos que possuem códigos: UF = GO, UF = código.</vt:lpstr>
      <vt:lpstr>Apresentação do PowerPoint</vt:lpstr>
      <vt:lpstr>Mostrar a idade mínima e a idade máxima</vt:lpstr>
      <vt:lpstr>Calcular a média dos seguintes campos: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Procedures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Criar um procedure que mostre o valor de uma variável?</vt:lpstr>
      <vt:lpstr>Apresentação do PowerPoint</vt:lpstr>
      <vt:lpstr>Se a idade for maior que 18?</vt:lpstr>
      <vt:lpstr>Somar dois números?</vt:lpstr>
      <vt:lpstr>Calcular a média de três números?</vt:lpstr>
      <vt:lpstr>Apresentação do PowerPoint</vt:lpstr>
      <vt:lpstr>Ferramentas de Prompt (Engenharia de Prompt)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PROFESSOR SENAI</dc:creator>
  <cp:lastModifiedBy>PROFESSOR</cp:lastModifiedBy>
  <cp:revision>46</cp:revision>
  <dcterms:created xsi:type="dcterms:W3CDTF">2025-04-28T11:45:46Z</dcterms:created>
  <dcterms:modified xsi:type="dcterms:W3CDTF">2025-04-30T20:53:05Z</dcterms:modified>
</cp:coreProperties>
</file>