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9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7" r:id="rId25"/>
    <p:sldId id="322" r:id="rId26"/>
    <p:sldId id="318" r:id="rId27"/>
    <p:sldId id="319" r:id="rId28"/>
    <p:sldId id="321" r:id="rId29"/>
    <p:sldId id="324" r:id="rId30"/>
    <p:sldId id="320" r:id="rId31"/>
    <p:sldId id="323" r:id="rId32"/>
    <p:sldId id="325" r:id="rId33"/>
    <p:sldId id="326" r:id="rId34"/>
    <p:sldId id="327" r:id="rId35"/>
    <p:sldId id="328" r:id="rId36"/>
    <p:sldId id="329" r:id="rId37"/>
    <p:sldId id="330" r:id="rId38"/>
    <p:sldId id="331" r:id="rId39"/>
    <p:sldId id="332" r:id="rId40"/>
    <p:sldId id="333" r:id="rId41"/>
    <p:sldId id="335" r:id="rId42"/>
    <p:sldId id="336" r:id="rId43"/>
    <p:sldId id="338" r:id="rId44"/>
    <p:sldId id="339" r:id="rId45"/>
    <p:sldId id="337" r:id="rId46"/>
    <p:sldId id="334" r:id="rId47"/>
    <p:sldId id="340" r:id="rId48"/>
    <p:sldId id="343" r:id="rId49"/>
    <p:sldId id="341" r:id="rId50"/>
    <p:sldId id="342" r:id="rId51"/>
    <p:sldId id="344" r:id="rId52"/>
    <p:sldId id="345" r:id="rId53"/>
    <p:sldId id="346" r:id="rId54"/>
    <p:sldId id="347" r:id="rId55"/>
    <p:sldId id="348" r:id="rId56"/>
    <p:sldId id="349" r:id="rId57"/>
    <p:sldId id="350" r:id="rId58"/>
    <p:sldId id="351" r:id="rId59"/>
    <p:sldId id="352" r:id="rId60"/>
    <p:sldId id="353" r:id="rId61"/>
    <p:sldId id="354" r:id="rId62"/>
    <p:sldId id="355" r:id="rId63"/>
    <p:sldId id="356" r:id="rId64"/>
    <p:sldId id="357" r:id="rId65"/>
    <p:sldId id="358" r:id="rId66"/>
    <p:sldId id="359" r:id="rId67"/>
    <p:sldId id="360" r:id="rId68"/>
    <p:sldId id="361" r:id="rId69"/>
    <p:sldId id="362" r:id="rId70"/>
    <p:sldId id="363" r:id="rId71"/>
    <p:sldId id="364" r:id="rId72"/>
    <p:sldId id="365" r:id="rId73"/>
    <p:sldId id="284" r:id="rId74"/>
    <p:sldId id="285" r:id="rId75"/>
    <p:sldId id="286" r:id="rId76"/>
    <p:sldId id="287" r:id="rId7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C6D3A-3C70-4671-9518-668CF9BF0E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E6FC93-0976-4635-9783-7FCDBA81E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E48B5B-D430-4302-9B39-B4CFD40C5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43140E-BC48-4393-B39D-760E09208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AF4267D-D6DF-4D8B-B90D-F258E700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573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E9DCC-9E88-4E07-A493-B2A93C5A7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94710ED-F91B-4CE2-B73C-6C454F278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31EDA-BF7B-4964-84D5-2BD833C67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969870-9F21-4763-B296-09226AB2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52315-934E-4A0B-AFBF-A81FDFD56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0F2C91-81C7-4408-AB79-CCC4A224B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9D315A-A281-4D55-99B0-5FAC19C5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8B7D95-7FB3-4F62-BFE7-5B5E6D664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1B00CB-5838-4768-9DBF-4140FC01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C89DA0-4D42-4107-B4DD-FE98DF6B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0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B3C57-B793-4A51-A85A-998834D4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6CCA49-9357-4B33-A30F-FCDA3B960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B2F52C-FDC8-4907-A2D2-D7324BB73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13CF7C-44D6-4211-8729-768D8CA5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8269B8-1E8D-4A4F-8CDA-F4830B23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35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66F5B7-8F2E-45B5-862C-D8907DBF0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5F774-8133-4630-B659-90901A3C5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85D84-9304-4014-B5FF-C1AE7ED3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EF824-41EE-45CB-9039-5F01A0618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F87773-AFD1-43F0-A50F-06F56D3D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655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4B58B-D5E4-4DAD-A1D7-99E53237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B66A1-F2EC-45A2-9318-8B13165C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73AC14-D121-42E5-803E-D2DCE093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DC4278-49A1-4029-B81C-3F500031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51E6BF-5CA8-445B-97C6-1A4D5D74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8CA39-6584-47AB-9311-B044DEEAA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86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D4BE5-F245-46B3-AB2E-1A07A420C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6BAAE6C-7DCB-4FC4-BE12-FA0C9EC6D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314463-85AC-41B0-8D53-99AB30E9D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D144AE4-6D8C-4529-A9C6-FA9B9E30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34BF0B2-9418-47F7-9D42-2BCF1F860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2373C7A-A0C5-4FA6-837B-35A2FD52D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432BFC2-6341-40B7-9447-50648ECE5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E5A33B0-3636-4CAC-9588-56D297E9F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09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19B8BA-6639-4513-A7D2-05F69AFC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5A03221-60FB-4C45-8F37-C06759953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B00BC7-8E40-4B00-8753-2494E3139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C9DE34B-7E3A-4DEF-B864-267DEBB0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4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56152A-9570-4A66-930F-93EAC6363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33E8B37-5BA4-4E6C-81F3-A8244FFA6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D8D2D3-0DD7-4095-A409-19A24A2DB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9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95F16B-BAB9-40F1-B9C3-158DC3833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512060-8089-495C-9B14-58CF226E0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1873152-87C7-403F-AC11-B1EC1BCAC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D4251F-61E9-4957-A73E-3B7980000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A54999-A31B-4855-B9A1-F0EABD48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54943-C924-4FA5-A838-1E4E887A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343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74BEB5-1CF3-4F86-BDA3-F709CE0D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F07A8DD-151F-4EE0-A999-C702D92F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9A736F-6BBD-48A9-883B-F44D7B042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AABBB6-9A8D-4454-BFAD-0CBE68F4B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62B353-5BE4-49C1-B883-CCCDA71D9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AE310C-9752-4D02-B392-E3E1481B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144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D2FDBCE-8791-493D-BF60-BF71A537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D75DD0-B9DF-44CE-846B-9C55D7359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FE99BE-2D8E-4591-90C0-4859D7220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69CF3-FEB6-4A8F-8E08-1EB8D7A73047}" type="datetimeFigureOut">
              <a:rPr lang="pt-BR" smtClean="0"/>
              <a:t>05/05/2025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A0F5FF8-7BE3-4B13-97D2-02CF895CB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110D3-B167-4F0E-94D6-F06C7AFB3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0F416-C00F-4D91-ABE3-1918F10B69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956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ge.gov.br/estatisticas/sociais/populacao/19897-sintese-de-indicadores-pnad2.html?=&amp;t=microdados" TargetMode="Externa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57FE-BED5-4528-9863-C7CDB74571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B12BEF-E66E-470B-AE81-8F974AA7CD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899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2C47D-F97C-446B-A3C4-56B3A067B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E09E0-11CE-4DCA-8E5C-5882010A0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Idade do morador ou moradora</a:t>
            </a:r>
          </a:p>
          <a:p>
            <a:r>
              <a:rPr lang="pt-BR" dirty="0"/>
              <a:t>Entrevistado teve a idade contado em anos</a:t>
            </a:r>
          </a:p>
        </p:txBody>
      </p:sp>
    </p:spTree>
    <p:extLst>
      <p:ext uri="{BB962C8B-B14F-4D97-AF65-F5344CB8AC3E}">
        <p14:creationId xmlns:p14="http://schemas.microsoft.com/office/powerpoint/2010/main" val="114516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A5FD9-2F33-4605-8D1F-9F73D650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altura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2957E0-59E2-4322-BA6C-F817B6A6D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Definir a altura como uma variável quantitativa: REAL</a:t>
            </a:r>
          </a:p>
          <a:p>
            <a:pPr lvl="1"/>
            <a:r>
              <a:rPr lang="pt-BR" b="1" dirty="0"/>
              <a:t>1,76 (flutuante)</a:t>
            </a:r>
          </a:p>
        </p:txBody>
      </p:sp>
      <p:pic>
        <p:nvPicPr>
          <p:cNvPr id="1026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541CCF1D-3D9E-41B0-A108-61F6420F3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88" y="2484306"/>
            <a:ext cx="6138187" cy="3692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529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F5659-8599-455C-8FFB-8BCAF3057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8B932-7F74-4BF8-911E-982B0E741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825625"/>
            <a:ext cx="10515600" cy="4351338"/>
          </a:xfrm>
        </p:spPr>
        <p:txBody>
          <a:bodyPr/>
          <a:lstStyle/>
          <a:p>
            <a:r>
              <a:rPr lang="pt-BR" dirty="0"/>
              <a:t>Unidade da federação</a:t>
            </a:r>
          </a:p>
          <a:p>
            <a:pPr lvl="1"/>
            <a:r>
              <a:rPr lang="pt-BR" dirty="0"/>
              <a:t>Utiliza os códigos dos estados brasileiros como um dicionário.</a:t>
            </a:r>
          </a:p>
          <a:p>
            <a:pPr lvl="2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26F846-034F-472E-9E88-D93B09B2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6576" y="1343339"/>
            <a:ext cx="2177224" cy="3079497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1F334C1-A8D6-482D-9AE2-BF5DDFB42EE1}"/>
              </a:ext>
            </a:extLst>
          </p:cNvPr>
          <p:cNvSpPr/>
          <p:nvPr/>
        </p:nvSpPr>
        <p:spPr>
          <a:xfrm>
            <a:off x="8356783" y="4288834"/>
            <a:ext cx="38352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</a:t>
            </a:r>
            <a:r>
              <a:rPr lang="pt-BR" sz="5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chave:valor</a:t>
            </a:r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  <a:endParaRPr lang="pt-B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01473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BDB801C-0405-48AA-852E-C99731E5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709612"/>
            <a:ext cx="99822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69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CAF35-F1C2-4912-AE36-5E2EEEEF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Sexo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C4FC56-D877-4446-991C-6543BF8AB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Feminino ou Masculino (0 e 1) – identificação numérica.</a:t>
            </a:r>
          </a:p>
        </p:txBody>
      </p:sp>
    </p:spTree>
    <p:extLst>
      <p:ext uri="{BB962C8B-B14F-4D97-AF65-F5344CB8AC3E}">
        <p14:creationId xmlns:p14="http://schemas.microsoft.com/office/powerpoint/2010/main" val="3373192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26E77-3346-4C65-A3F9-E419526C8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A6E3D-4AEC-4D85-A4E9-B37C6B63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Identifica etnia da pessoa entrevistada com códigos.</a:t>
            </a:r>
          </a:p>
        </p:txBody>
      </p:sp>
    </p:spTree>
    <p:extLst>
      <p:ext uri="{BB962C8B-B14F-4D97-AF65-F5344CB8AC3E}">
        <p14:creationId xmlns:p14="http://schemas.microsoft.com/office/powerpoint/2010/main" val="307076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1F8550-52A4-4102-8DA3-0C115D6B8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Anos de estudo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EC75AA-DA79-4235-92D6-08D47174D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anos de estudo possuem uma codificação de acordo com a quantidade de tempo estabelecida na tabela.</a:t>
            </a:r>
          </a:p>
        </p:txBody>
      </p:sp>
    </p:spTree>
    <p:extLst>
      <p:ext uri="{BB962C8B-B14F-4D97-AF65-F5344CB8AC3E}">
        <p14:creationId xmlns:p14="http://schemas.microsoft.com/office/powerpoint/2010/main" val="45945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54413F0-6246-4C1F-9D15-73D7F2192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39" y="0"/>
            <a:ext cx="10024520" cy="671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90895EC-CC03-46B8-B318-5C63E183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876283"/>
            <a:ext cx="11411712" cy="310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629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D2A92BE-0638-4626-B16F-EB5E9C0DB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44" y="1467737"/>
            <a:ext cx="8029575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5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543F4-0223-428C-A992-FACD277D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diferença do </a:t>
            </a:r>
            <a:r>
              <a:rPr lang="pt-BR" dirty="0" err="1"/>
              <a:t>Git</a:t>
            </a:r>
            <a:r>
              <a:rPr lang="pt-BR" dirty="0"/>
              <a:t> e GitHub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8B9FE1-8689-484C-8599-85B81FDEB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GitHub repositório (</a:t>
            </a:r>
            <a:r>
              <a:rPr lang="pt-BR" dirty="0" err="1"/>
              <a:t>versionador</a:t>
            </a:r>
            <a:r>
              <a:rPr lang="pt-BR" dirty="0"/>
              <a:t>) de código (remoto) - Nuvem</a:t>
            </a:r>
          </a:p>
          <a:p>
            <a:r>
              <a:rPr lang="pt-BR" dirty="0" err="1"/>
              <a:t>Git</a:t>
            </a:r>
            <a:r>
              <a:rPr lang="pt-BR" dirty="0"/>
              <a:t> – </a:t>
            </a:r>
            <a:r>
              <a:rPr lang="pt-BR" dirty="0" err="1"/>
              <a:t>versionador</a:t>
            </a:r>
            <a:r>
              <a:rPr lang="pt-BR" dirty="0"/>
              <a:t> de código (local – remoto)</a:t>
            </a:r>
          </a:p>
        </p:txBody>
      </p:sp>
    </p:spTree>
    <p:extLst>
      <p:ext uri="{BB962C8B-B14F-4D97-AF65-F5344CB8AC3E}">
        <p14:creationId xmlns:p14="http://schemas.microsoft.com/office/powerpoint/2010/main" val="395599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9BF58232-86ED-423F-B2C8-34C1CF88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400050"/>
            <a:ext cx="1148715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6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D36E219-C0B8-452F-90C5-AC261A7A5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09550"/>
            <a:ext cx="113157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717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72CEC3-BE1B-4C4F-A670-857D13792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962025"/>
            <a:ext cx="112109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0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8B4DCE-16E6-4E3E-9233-786325448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190500"/>
            <a:ext cx="7934325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9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134117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0A7578-136B-441D-BC0D-67C8C4F7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38"/>
            <a:ext cx="10515600" cy="1325563"/>
          </a:xfrm>
        </p:spPr>
        <p:txBody>
          <a:bodyPr/>
          <a:lstStyle/>
          <a:p>
            <a:r>
              <a:rPr lang="pt-BR" dirty="0"/>
              <a:t>Como eu faço para mostrar os cinco primeiros registros da tabela dados?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3EE80A-8759-4709-AE99-C219137C9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273"/>
            <a:ext cx="10515600" cy="4351338"/>
          </a:xfrm>
        </p:spPr>
        <p:txBody>
          <a:bodyPr/>
          <a:lstStyle/>
          <a:p>
            <a:r>
              <a:rPr lang="pt-BR" dirty="0"/>
              <a:t>SQL</a:t>
            </a:r>
          </a:p>
          <a:p>
            <a:pPr lvl="1"/>
            <a:r>
              <a:rPr lang="pt-BR" dirty="0"/>
              <a:t>DQL (Data Query </a:t>
            </a:r>
            <a:r>
              <a:rPr lang="pt-BR" dirty="0" err="1"/>
              <a:t>Language</a:t>
            </a:r>
            <a:r>
              <a:rPr lang="pt-BR" dirty="0"/>
              <a:t>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1FC14B3-988C-459E-A7CC-E7305BF42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" y="1614519"/>
            <a:ext cx="1075372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373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492D3D-CFA1-48A0-88EF-6333553D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40" y="462457"/>
            <a:ext cx="10515600" cy="1325563"/>
          </a:xfrm>
        </p:spPr>
        <p:txBody>
          <a:bodyPr>
            <a:normAutofit/>
          </a:bodyPr>
          <a:lstStyle/>
          <a:p>
            <a:r>
              <a:rPr lang="pt-BR" sz="3600" dirty="0"/>
              <a:t>Como eu faço para descobrir os dados qualitativos e quantitativos?</a:t>
            </a:r>
          </a:p>
        </p:txBody>
      </p:sp>
      <p:pic>
        <p:nvPicPr>
          <p:cNvPr id="4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02B98DB5-4071-43B7-8929-EA77F28F8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40" y="1595074"/>
            <a:ext cx="8392806" cy="5049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220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A442E36-0AB2-42C1-A88B-6F005D83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27" y="2004969"/>
            <a:ext cx="5989820" cy="3223251"/>
          </a:xfrm>
          <a:prstGeom prst="rect">
            <a:avLst/>
          </a:prstGeom>
        </p:spPr>
      </p:pic>
      <p:pic>
        <p:nvPicPr>
          <p:cNvPr id="3" name="Picture 2" descr="Variáveis Quantitativas e Qualitativas: o que são e como analisar? -  Análise Macro">
            <a:extLst>
              <a:ext uri="{FF2B5EF4-FFF2-40B4-BE49-F238E27FC236}">
                <a16:creationId xmlns:a16="http://schemas.microsoft.com/office/drawing/2014/main" id="{90908590-253A-4BA6-ACA6-C9438152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777" y="2004969"/>
            <a:ext cx="5357909" cy="322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E35D83B-226C-418B-A66A-CB186C4B3AEB}"/>
              </a:ext>
            </a:extLst>
          </p:cNvPr>
          <p:cNvSpPr txBox="1"/>
          <p:nvPr/>
        </p:nvSpPr>
        <p:spPr>
          <a:xfrm>
            <a:off x="389527" y="436228"/>
            <a:ext cx="3630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UF, Sexo e Cor: qualitativo</a:t>
            </a:r>
          </a:p>
          <a:p>
            <a:r>
              <a:rPr lang="pt-BR" b="1" dirty="0"/>
              <a:t>Idade, Renda e Altura: quantitativos</a:t>
            </a:r>
          </a:p>
          <a:p>
            <a:r>
              <a:rPr lang="pt-BR" b="1" dirty="0"/>
              <a:t>Anos de estudo </a:t>
            </a:r>
            <a:r>
              <a:rPr lang="pt-BR" dirty="0"/>
              <a:t>– qualitativos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E17E22-16B3-409E-B7F2-7A038F0B3CD6}"/>
              </a:ext>
            </a:extLst>
          </p:cNvPr>
          <p:cNvSpPr/>
          <p:nvPr/>
        </p:nvSpPr>
        <p:spPr>
          <a:xfrm>
            <a:off x="713513" y="5001718"/>
            <a:ext cx="46913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Banco de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FB503FA-9323-4077-9E01-8461493CB75E}"/>
              </a:ext>
            </a:extLst>
          </p:cNvPr>
          <p:cNvSpPr/>
          <p:nvPr/>
        </p:nvSpPr>
        <p:spPr>
          <a:xfrm>
            <a:off x="6240627" y="5001718"/>
            <a:ext cx="59513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Dep. Estatística IBGE</a:t>
            </a:r>
          </a:p>
        </p:txBody>
      </p:sp>
    </p:spTree>
    <p:extLst>
      <p:ext uri="{BB962C8B-B14F-4D97-AF65-F5344CB8AC3E}">
        <p14:creationId xmlns:p14="http://schemas.microsoft.com/office/powerpoint/2010/main" val="4228539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44160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8A6D06-FBA3-4E60-81B1-902843710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ALTER TABLE dados CHANGE `Anos de Estudo` </a:t>
            </a:r>
            <a:r>
              <a:rPr lang="pt-BR" dirty="0" err="1"/>
              <a:t>anos_estudo</a:t>
            </a:r>
            <a:r>
              <a:rPr lang="pt-BR" dirty="0"/>
              <a:t> </a:t>
            </a:r>
            <a:r>
              <a:rPr lang="pt-BR" dirty="0" err="1"/>
              <a:t>longtext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549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B0A08C-5716-44D0-9238-AE1387AC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5697"/>
            <a:ext cx="10515600" cy="1325563"/>
          </a:xfrm>
        </p:spPr>
        <p:txBody>
          <a:bodyPr/>
          <a:lstStyle/>
          <a:p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init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B13F3C7-937E-4230-8ED6-D7BD43105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Iniciar o gerenciamento no </a:t>
            </a:r>
            <a:r>
              <a:rPr lang="pt-BR" dirty="0" err="1"/>
              <a:t>Git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Esta gerenciado?</a:t>
            </a:r>
          </a:p>
          <a:p>
            <a:pPr lvl="2"/>
            <a:r>
              <a:rPr lang="pt-BR" dirty="0"/>
              <a:t>Sim ou Não</a:t>
            </a:r>
          </a:p>
          <a:p>
            <a:pPr lvl="1"/>
            <a:r>
              <a:rPr lang="pt-BR" dirty="0" err="1"/>
              <a:t>Git</a:t>
            </a:r>
            <a:r>
              <a:rPr lang="pt-BR" dirty="0"/>
              <a:t> status</a:t>
            </a:r>
          </a:p>
          <a:p>
            <a:pPr lvl="2"/>
            <a:r>
              <a:rPr lang="pt-BR" dirty="0"/>
              <a:t>Visualizar</a:t>
            </a:r>
          </a:p>
          <a:p>
            <a:pPr lvl="3"/>
            <a:r>
              <a:rPr lang="pt-BR" dirty="0"/>
              <a:t>Vermelho (NÃO)</a:t>
            </a:r>
          </a:p>
          <a:p>
            <a:pPr lvl="4"/>
            <a:r>
              <a:rPr lang="pt-BR" b="1" dirty="0" err="1"/>
              <a:t>git</a:t>
            </a:r>
            <a:r>
              <a:rPr lang="pt-BR" b="1" dirty="0"/>
              <a:t> </a:t>
            </a:r>
            <a:r>
              <a:rPr lang="pt-BR" b="1" dirty="0" err="1"/>
              <a:t>add</a:t>
            </a:r>
            <a:r>
              <a:rPr lang="pt-BR" b="1" dirty="0"/>
              <a:t> </a:t>
            </a:r>
            <a:r>
              <a:rPr lang="pt-BR" dirty="0" err="1"/>
              <a:t>nomedoarquivo</a:t>
            </a:r>
            <a:endParaRPr lang="pt-BR" dirty="0"/>
          </a:p>
          <a:p>
            <a:pPr lvl="3"/>
            <a:r>
              <a:rPr lang="pt-BR" dirty="0"/>
              <a:t>Verde (SIM)</a:t>
            </a:r>
          </a:p>
          <a:p>
            <a:pPr lvl="4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commit</a:t>
            </a:r>
            <a:r>
              <a:rPr lang="pt-BR" dirty="0"/>
              <a:t> –m “mensagem para o time”</a:t>
            </a:r>
          </a:p>
          <a:p>
            <a:pPr lvl="1" algn="ctr"/>
            <a:r>
              <a:rPr lang="pt-BR" dirty="0" err="1"/>
              <a:t>git</a:t>
            </a:r>
            <a:r>
              <a:rPr lang="pt-BR" dirty="0"/>
              <a:t> </a:t>
            </a:r>
            <a:r>
              <a:rPr lang="pt-BR" dirty="0" err="1"/>
              <a:t>push</a:t>
            </a:r>
            <a:r>
              <a:rPr lang="pt-BR" dirty="0"/>
              <a:t> –u </a:t>
            </a:r>
            <a:r>
              <a:rPr lang="pt-BR" dirty="0" err="1"/>
              <a:t>origin</a:t>
            </a:r>
            <a:r>
              <a:rPr lang="pt-BR" dirty="0"/>
              <a:t> </a:t>
            </a:r>
            <a:r>
              <a:rPr lang="pt-BR" b="1" dirty="0" err="1"/>
              <a:t>master</a:t>
            </a:r>
            <a:r>
              <a:rPr lang="pt-BR" dirty="0"/>
              <a:t> ou </a:t>
            </a:r>
            <a:r>
              <a:rPr lang="pt-BR" b="1" dirty="0" err="1"/>
              <a:t>main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1193405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B3528-8403-4C24-B430-4463D2B0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todos os dados da coluna </a:t>
            </a:r>
            <a:r>
              <a:rPr lang="pt-BR" b="1" dirty="0"/>
              <a:t>Anos de Estudo</a:t>
            </a:r>
            <a:r>
              <a:rPr lang="pt-BR" dirty="0"/>
              <a:t>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C765C1-9809-4ED9-B8A1-3E0A4EB19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25" y="2390775"/>
            <a:ext cx="112585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5976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coluna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023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5AF0-70F6-45CC-9AB8-06EBA03B5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 coluno </a:t>
            </a:r>
            <a:r>
              <a:rPr lang="pt-BR" dirty="0" err="1"/>
              <a:t>AnosEstudo</a:t>
            </a:r>
            <a:r>
              <a:rPr lang="pt-BR" dirty="0"/>
              <a:t>, porém, apenas valores únicos?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3E7A96-FC50-43BE-818D-9B0CC57D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E13106D-75A3-459F-9691-EF69B097D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78" y="2684521"/>
            <a:ext cx="10167311" cy="116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8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4E1053-D480-41E5-81E4-F33EACC90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agora os dados em ordem crescente?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A1D37-5CA8-4507-BA54-5C9096D4B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73636A-3DC1-478A-9E33-FB11EDFF9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1096"/>
            <a:ext cx="7474527" cy="487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07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2B93B-BFBE-41BB-BCD3-08869899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faço para mostrar os cinco últimos registros?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B498E4-7627-480C-8D67-18F1F83DE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825018" cy="96001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6C29E0-9D00-40FF-A9A8-A5ED1E759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76143"/>
            <a:ext cx="7991475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73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C07114B-30CE-4698-BFED-DBF3A5317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979" y="2229808"/>
            <a:ext cx="7274042" cy="239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2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1ADCF7-1B82-4B14-B788-6BBF71597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284" y="411059"/>
            <a:ext cx="6133658" cy="58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795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54806-9C3D-478F-B618-C1404E56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Subquerys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966B5-75A7-4A71-993D-EB859896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SELECT dentro de outro SELECT</a:t>
            </a:r>
          </a:p>
        </p:txBody>
      </p:sp>
    </p:spTree>
    <p:extLst>
      <p:ext uri="{BB962C8B-B14F-4D97-AF65-F5344CB8AC3E}">
        <p14:creationId xmlns:p14="http://schemas.microsoft.com/office/powerpoint/2010/main" val="3556823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4DEDF-941E-4DA0-BD61-11AAEFC0A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Verifique os campos que possuem códigos: UF = GO, UF = código.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CFD8A7-778A-4449-BF11-8325C473C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os campos que  possuem códigos e mostre-os:</a:t>
            </a:r>
          </a:p>
        </p:txBody>
      </p:sp>
    </p:spTree>
    <p:extLst>
      <p:ext uri="{BB962C8B-B14F-4D97-AF65-F5344CB8AC3E}">
        <p14:creationId xmlns:p14="http://schemas.microsoft.com/office/powerpoint/2010/main" val="2005100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C9247C8-9C01-45D2-A9AD-3F0D19F7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782" y="138627"/>
            <a:ext cx="8656048" cy="643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67A24F1-C654-4310-964A-AF8B9FBDC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7" y="2641600"/>
            <a:ext cx="5261934" cy="190137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BF6DF3-2C92-49B4-A147-BDDA6120964A}"/>
              </a:ext>
            </a:extLst>
          </p:cNvPr>
          <p:cNvSpPr txBox="1"/>
          <p:nvPr/>
        </p:nvSpPr>
        <p:spPr>
          <a:xfrm>
            <a:off x="8700811" y="782121"/>
            <a:ext cx="2104571" cy="5293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init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add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b="1" dirty="0" err="1">
                <a:highlight>
                  <a:srgbClr val="FFFF00"/>
                </a:highlight>
              </a:rPr>
              <a:t>git</a:t>
            </a:r>
            <a:r>
              <a:rPr lang="pt-BR" sz="2800" b="1" dirty="0">
                <a:highlight>
                  <a:srgbClr val="FFFF00"/>
                </a:highlight>
              </a:rPr>
              <a:t> </a:t>
            </a:r>
            <a:r>
              <a:rPr lang="pt-BR" sz="2800" b="1" dirty="0" err="1">
                <a:highlight>
                  <a:srgbClr val="FFFF00"/>
                </a:highlight>
              </a:rPr>
              <a:t>commit</a:t>
            </a:r>
            <a:endParaRPr lang="pt-BR" sz="2800" b="1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status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400" dirty="0" err="1">
                <a:highlight>
                  <a:srgbClr val="C0C0C0"/>
                </a:highlight>
              </a:rPr>
              <a:t>Git</a:t>
            </a:r>
            <a:r>
              <a:rPr lang="pt-BR" sz="2400" dirty="0">
                <a:highlight>
                  <a:srgbClr val="C0C0C0"/>
                </a:highlight>
              </a:rPr>
              <a:t> log –</a:t>
            </a:r>
            <a:r>
              <a:rPr lang="pt-BR" sz="2400" dirty="0" err="1">
                <a:highlight>
                  <a:srgbClr val="C0C0C0"/>
                </a:highlight>
              </a:rPr>
              <a:t>oneline</a:t>
            </a:r>
            <a:endParaRPr lang="pt-BR" sz="2400" dirty="0">
              <a:highlight>
                <a:srgbClr val="C0C0C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add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remote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r>
              <a:rPr lang="pt-BR" sz="2800" dirty="0" err="1">
                <a:highlight>
                  <a:srgbClr val="FFFF00"/>
                </a:highlight>
              </a:rPr>
              <a:t>git</a:t>
            </a:r>
            <a:r>
              <a:rPr lang="pt-BR" sz="2800" dirty="0">
                <a:highlight>
                  <a:srgbClr val="FFFF00"/>
                </a:highlight>
              </a:rPr>
              <a:t> </a:t>
            </a:r>
            <a:r>
              <a:rPr lang="pt-BR" sz="2800" dirty="0" err="1">
                <a:highlight>
                  <a:srgbClr val="FFFF00"/>
                </a:highlight>
              </a:rPr>
              <a:t>push</a:t>
            </a:r>
            <a:endParaRPr lang="pt-BR" sz="2800" dirty="0">
              <a:highlight>
                <a:srgbClr val="FFFF00"/>
              </a:highlight>
            </a:endParaRPr>
          </a:p>
          <a:p>
            <a:pPr marL="342900" indent="-342900">
              <a:buFont typeface="+mj-lt"/>
              <a:buAutoNum type="arabicPeriod"/>
            </a:pP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4B4ED39D-6E03-4F59-B0EB-1E69735248AC}"/>
              </a:ext>
            </a:extLst>
          </p:cNvPr>
          <p:cNvCxnSpPr/>
          <p:nvPr/>
        </p:nvCxnSpPr>
        <p:spPr>
          <a:xfrm>
            <a:off x="5863771" y="3280229"/>
            <a:ext cx="21045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C63D7C4D-50F1-472A-852F-51FB47D34371}"/>
              </a:ext>
            </a:extLst>
          </p:cNvPr>
          <p:cNvSpPr txBox="1"/>
          <p:nvPr/>
        </p:nvSpPr>
        <p:spPr>
          <a:xfrm>
            <a:off x="880802" y="782121"/>
            <a:ext cx="60555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9 pontos</a:t>
            </a:r>
          </a:p>
          <a:p>
            <a:r>
              <a:rPr lang="pt-BR" b="1" dirty="0"/>
              <a:t>Documentar no GitHub</a:t>
            </a:r>
          </a:p>
          <a:p>
            <a:r>
              <a:rPr lang="pt-BR" b="1" dirty="0"/>
              <a:t>-</a:t>
            </a:r>
            <a:r>
              <a:rPr lang="pt-BR" b="1" dirty="0" err="1"/>
              <a:t>Markdown</a:t>
            </a:r>
            <a:r>
              <a:rPr lang="pt-BR" b="1" dirty="0"/>
              <a:t> ou HTML (documentar para o visitante) -3 pontos</a:t>
            </a:r>
          </a:p>
          <a:p>
            <a:endParaRPr lang="pt-BR" b="1" dirty="0"/>
          </a:p>
          <a:p>
            <a:r>
              <a:rPr lang="pt-BR" b="1" dirty="0"/>
              <a:t>Java Básico – Fórmulas Estatísticas – 3 pontos.</a:t>
            </a:r>
          </a:p>
        </p:txBody>
      </p:sp>
    </p:spTree>
    <p:extLst>
      <p:ext uri="{BB962C8B-B14F-4D97-AF65-F5344CB8AC3E}">
        <p14:creationId xmlns:p14="http://schemas.microsoft.com/office/powerpoint/2010/main" val="31761485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908DCB-3130-4186-A757-F595D90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Mostrar a idade mínima e a idade máxima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B09727-40D0-4233-A15F-9DCEEF04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mostrar a idade mínima e máxima?</a:t>
            </a:r>
          </a:p>
        </p:txBody>
      </p:sp>
    </p:spTree>
    <p:extLst>
      <p:ext uri="{BB962C8B-B14F-4D97-AF65-F5344CB8AC3E}">
        <p14:creationId xmlns:p14="http://schemas.microsoft.com/office/powerpoint/2010/main" val="130034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A65A8-23CF-43C0-99BC-8D317C85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Calcular a média dos seguintes campos: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48A56-9A7B-4B81-818D-65F31A3A9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D35F05-6696-43C5-89E9-914750E70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3439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663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F6FA42-E361-46E7-A1E8-3C6B962B6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4" y="1818313"/>
            <a:ext cx="10009266" cy="322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29C2533-91CB-44D2-947C-73AA169DB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1" y="1879134"/>
            <a:ext cx="11253332" cy="310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358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0701D86-1035-410C-8467-4589A9D93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62" y="1837189"/>
            <a:ext cx="10701182" cy="299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07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045FB4E-F021-4C71-9280-D143EA1F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956" y="1435260"/>
            <a:ext cx="5553075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0983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8C0E45A-9EDC-4944-863A-2E4D1455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8550"/>
            <a:ext cx="12192000" cy="180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650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90EC54D-23D1-473C-9245-21484E216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2626191"/>
            <a:ext cx="11906250" cy="33337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F66702D6-A982-48DE-B931-755B553F7354}"/>
              </a:ext>
            </a:extLst>
          </p:cNvPr>
          <p:cNvSpPr txBox="1"/>
          <p:nvPr/>
        </p:nvSpPr>
        <p:spPr>
          <a:xfrm>
            <a:off x="142875" y="1170222"/>
            <a:ext cx="97910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Quantos entrevistados na minha amostra possuem </a:t>
            </a:r>
          </a:p>
          <a:p>
            <a:r>
              <a:rPr lang="pt-BR" sz="3600" dirty="0"/>
              <a:t>idade inferior a 18 anos?</a:t>
            </a:r>
          </a:p>
        </p:txBody>
      </p:sp>
    </p:spTree>
    <p:extLst>
      <p:ext uri="{BB962C8B-B14F-4D97-AF65-F5344CB8AC3E}">
        <p14:creationId xmlns:p14="http://schemas.microsoft.com/office/powerpoint/2010/main" val="7950859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B369-A7C7-4739-9B9E-69630CA9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37FEB2-EBB0-408C-AA9F-E222FB0B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  <a:p>
            <a:r>
              <a:rPr lang="pt-BR" dirty="0"/>
              <a:t>Variável</a:t>
            </a:r>
          </a:p>
          <a:p>
            <a:r>
              <a:rPr lang="pt-BR" dirty="0"/>
              <a:t>Procedimento x Função</a:t>
            </a:r>
          </a:p>
        </p:txBody>
      </p:sp>
    </p:spTree>
    <p:extLst>
      <p:ext uri="{BB962C8B-B14F-4D97-AF65-F5344CB8AC3E}">
        <p14:creationId xmlns:p14="http://schemas.microsoft.com/office/powerpoint/2010/main" val="33350993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C193A5A-2DAE-4EEA-BADD-2EC91484A4E6}"/>
              </a:ext>
            </a:extLst>
          </p:cNvPr>
          <p:cNvSpPr/>
          <p:nvPr/>
        </p:nvSpPr>
        <p:spPr>
          <a:xfrm>
            <a:off x="3048000" y="282883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/>
              <a:t>Ah, o glorioso "Alô Mundo", o ritual sagrado de invocação dos deuses da programação, aquele grito primal dos que ousam mexer em banco de dados sem saber exatamente o que estão fazendo (e honestamente, quem realmente sabe?).</a:t>
            </a:r>
          </a:p>
        </p:txBody>
      </p:sp>
    </p:spTree>
    <p:extLst>
      <p:ext uri="{BB962C8B-B14F-4D97-AF65-F5344CB8AC3E}">
        <p14:creationId xmlns:p14="http://schemas.microsoft.com/office/powerpoint/2010/main" val="3484122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D0786598-E953-4B0D-AD6C-900497E01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063" y="1687703"/>
            <a:ext cx="1600768" cy="194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359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CCC5673-68DC-4DC5-90C5-4479B0B66280}"/>
              </a:ext>
            </a:extLst>
          </p:cNvPr>
          <p:cNvSpPr/>
          <p:nvPr/>
        </p:nvSpPr>
        <p:spPr>
          <a:xfrm>
            <a:off x="2050473" y="2170545"/>
            <a:ext cx="70935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Aqui está a </a:t>
            </a:r>
            <a:r>
              <a:rPr lang="pt-BR" b="1" dirty="0"/>
              <a:t>procedure mais inútil e, portanto, mais importante da história</a:t>
            </a:r>
            <a:r>
              <a:rPr lang="pt-BR" dirty="0"/>
              <a:t> em MySQL:</a:t>
            </a:r>
          </a:p>
        </p:txBody>
      </p:sp>
    </p:spTree>
    <p:extLst>
      <p:ext uri="{BB962C8B-B14F-4D97-AF65-F5344CB8AC3E}">
        <p14:creationId xmlns:p14="http://schemas.microsoft.com/office/powerpoint/2010/main" val="2224204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267F64D-30CE-408C-A7FE-734B0BE22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52" y="879764"/>
            <a:ext cx="10930169" cy="509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806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A6F9B14-6D73-45A4-94BF-313F2DE8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55" y="1721097"/>
            <a:ext cx="11038465" cy="354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658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5D31A71-3A75-4544-A0A5-A3989EB4A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" y="186531"/>
            <a:ext cx="10425362" cy="607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947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8312C2-3BF3-4BBA-AB66-9631C6285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912" y="264597"/>
            <a:ext cx="9410176" cy="632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6119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19799E8-5D8A-44E1-90D3-22B5D650E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03" y="1838325"/>
            <a:ext cx="4295775" cy="318135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BEFDF24-75C3-4615-B86F-85AD2642DD41}"/>
              </a:ext>
            </a:extLst>
          </p:cNvPr>
          <p:cNvSpPr txBox="1"/>
          <p:nvPr/>
        </p:nvSpPr>
        <p:spPr>
          <a:xfrm>
            <a:off x="1039886" y="1370287"/>
            <a:ext cx="306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SQLServer</a:t>
            </a:r>
            <a:r>
              <a:rPr lang="pt-BR" dirty="0"/>
              <a:t>      </a:t>
            </a:r>
            <a:r>
              <a:rPr lang="pt-BR" b="1" dirty="0"/>
              <a:t>TSQL (Microsoft)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7D36FAD-5C92-41BF-B390-9D0B1AD79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968" y="2197915"/>
            <a:ext cx="5948056" cy="22218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D8602A9-98A3-44DC-8980-407F28C80898}"/>
              </a:ext>
            </a:extLst>
          </p:cNvPr>
          <p:cNvSpPr txBox="1"/>
          <p:nvPr/>
        </p:nvSpPr>
        <p:spPr>
          <a:xfrm>
            <a:off x="6192124" y="1468993"/>
            <a:ext cx="3002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SQL Padrão      </a:t>
            </a:r>
            <a:r>
              <a:rPr lang="pt-BR" b="1" dirty="0"/>
              <a:t>MySQL(Oracle)</a:t>
            </a:r>
          </a:p>
        </p:txBody>
      </p:sp>
    </p:spTree>
    <p:extLst>
      <p:ext uri="{BB962C8B-B14F-4D97-AF65-F5344CB8AC3E}">
        <p14:creationId xmlns:p14="http://schemas.microsoft.com/office/powerpoint/2010/main" val="33644863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A1B14-0E68-42B2-9C8E-E2ED51025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um procedure que mostre o valor de uma variável?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2AB5A-2813-4204-A93D-E19882CA9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criar uma variável no MySQL (Procedure)</a:t>
            </a:r>
          </a:p>
          <a:p>
            <a:r>
              <a:rPr lang="pt-BR" dirty="0"/>
              <a:t>Idade = (atribuição)</a:t>
            </a:r>
          </a:p>
          <a:p>
            <a:pPr lvl="1"/>
            <a:r>
              <a:rPr lang="pt-BR" dirty="0"/>
              <a:t>18</a:t>
            </a:r>
          </a:p>
          <a:p>
            <a:r>
              <a:rPr lang="pt-BR" dirty="0"/>
              <a:t>Mostrar a variável</a:t>
            </a:r>
          </a:p>
          <a:p>
            <a:r>
              <a:rPr lang="pt-BR" dirty="0"/>
              <a:t> Algoritmo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Atribuir a variável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Mostrar a variável</a:t>
            </a:r>
          </a:p>
        </p:txBody>
      </p:sp>
    </p:spTree>
    <p:extLst>
      <p:ext uri="{BB962C8B-B14F-4D97-AF65-F5344CB8AC3E}">
        <p14:creationId xmlns:p14="http://schemas.microsoft.com/office/powerpoint/2010/main" val="2338231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EFDE5FB-0857-4979-8478-C24185E9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8587"/>
            <a:ext cx="86296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103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233E4-EF52-498E-8E72-A81B2545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a idade for maior que 18?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EFE0E7-9D04-47A6-8FDC-301436C9C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867FC0-F787-492E-BD6B-5F48DCDCD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91" y="1353344"/>
            <a:ext cx="786765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105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24F33C-840F-41BD-829C-8D469AB96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Somar dois números?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FC53C2-453A-4FAE-93BE-46A98E825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CBCD87B-275C-4E0F-BB2A-6E696BF1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8556"/>
            <a:ext cx="8124536" cy="4688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49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13A47BB-22A7-435F-9DD1-EE1278FF8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9800"/>
            <a:ext cx="121920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187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218D3-3F7C-40F4-A7C0-2A009E7CE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Calcular a média de três números?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64A351-D14B-4A96-9FF9-4A26336D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44947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143999A-E31F-432D-AC72-7F9FEF3B9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19" y="306373"/>
            <a:ext cx="749617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4101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56A96-DE87-4D61-A624-6A77BFBA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Criar procedure para calcular a média?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8CA34F-8D0A-4408-B115-D94EB8A37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5" y="1502066"/>
            <a:ext cx="7000875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5522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FAFA196-965D-4FA4-AE51-86BF27E10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90" y="532483"/>
            <a:ext cx="9400738" cy="616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9774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A7665E7-885E-4731-A435-4A0DA46A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731" y="1290244"/>
            <a:ext cx="5981700" cy="34956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DB69AE0-57C7-4332-8978-CC123959032E}"/>
              </a:ext>
            </a:extLst>
          </p:cNvPr>
          <p:cNvSpPr txBox="1"/>
          <p:nvPr/>
        </p:nvSpPr>
        <p:spPr>
          <a:xfrm>
            <a:off x="6988029" y="1593908"/>
            <a:ext cx="3735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Considerando a coluna renda.</a:t>
            </a:r>
          </a:p>
          <a:p>
            <a:r>
              <a:rPr lang="pt-BR" dirty="0"/>
              <a:t>Crie uma procedure para calcular e </a:t>
            </a:r>
          </a:p>
          <a:p>
            <a:r>
              <a:rPr lang="pt-BR" dirty="0"/>
              <a:t>Média das rendas no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11219601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50A1E-D0D5-4F32-88A3-8D5F2ABC3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Alter</a:t>
            </a:r>
            <a:r>
              <a:rPr lang="pt-BR" dirty="0"/>
              <a:t> </a:t>
            </a:r>
            <a:r>
              <a:rPr lang="pt-BR" dirty="0" err="1"/>
              <a:t>table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4639EF-D105-4D23-9BA4-95F966166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Renda – </a:t>
            </a:r>
            <a:r>
              <a:rPr lang="pt-BR" dirty="0" err="1"/>
              <a:t>LongText</a:t>
            </a:r>
            <a:endParaRPr lang="pt-BR" dirty="0"/>
          </a:p>
          <a:p>
            <a:r>
              <a:rPr lang="pt-BR" dirty="0"/>
              <a:t>Renda – Decimal.</a:t>
            </a:r>
          </a:p>
          <a:p>
            <a:r>
              <a:rPr lang="pt-BR" dirty="0"/>
              <a:t>ALTER TABLE dados MODIFY COLUMN renda DECIMAL(10,2);</a:t>
            </a:r>
          </a:p>
        </p:txBody>
      </p:sp>
    </p:spTree>
    <p:extLst>
      <p:ext uri="{BB962C8B-B14F-4D97-AF65-F5344CB8AC3E}">
        <p14:creationId xmlns:p14="http://schemas.microsoft.com/office/powerpoint/2010/main" val="84871478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41F8BC2-D14C-4B06-A037-FD0F24AB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36" y="179364"/>
            <a:ext cx="5139217" cy="154783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953B2171-228D-43B8-95D7-435F2FBC2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44819"/>
            <a:ext cx="96583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161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3988643-0802-41C8-B0E6-E02EC9A3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75" y="1208014"/>
            <a:ext cx="9882656" cy="338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111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95B8D1-134A-4EEE-9E2A-E911982D3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724" y="1895912"/>
            <a:ext cx="8738552" cy="26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5457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C943573-C1F2-4EF3-BABE-B2B4FD369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2889"/>
            <a:ext cx="12192000" cy="297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0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39723A8-248D-460A-BCC6-5199CE776CCC}"/>
              </a:ext>
            </a:extLst>
          </p:cNvPr>
          <p:cNvSpPr/>
          <p:nvPr/>
        </p:nvSpPr>
        <p:spPr>
          <a:xfrm>
            <a:off x="4625854" y="3244334"/>
            <a:ext cx="2940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2"/>
              </a:rPr>
              <a:t>Síntese de Indicadores | IBGE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547237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969DEA9-5969-48B2-AE99-0037DD9E0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185" y="335560"/>
            <a:ext cx="9815472" cy="625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76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F6182152-3DDA-4254-9B3A-18A01F540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6" y="1937858"/>
            <a:ext cx="12075801" cy="303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745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C009BFA-F2D7-4CD6-BDF8-2A926DD62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96" y="399277"/>
            <a:ext cx="8834765" cy="605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4932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41B5E-E31F-4D30-B923-8CD448C8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Ferramentas de </a:t>
            </a:r>
            <a:r>
              <a:rPr lang="pt-BR" dirty="0" err="1"/>
              <a:t>Prompt</a:t>
            </a:r>
            <a:r>
              <a:rPr lang="pt-BR" dirty="0"/>
              <a:t> (Engenharia de </a:t>
            </a:r>
            <a:r>
              <a:rPr lang="pt-BR" dirty="0" err="1"/>
              <a:t>Prompt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E21D1-200A-416F-B0BB-B03238C1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Copilot</a:t>
            </a:r>
            <a:r>
              <a:rPr lang="pt-BR" dirty="0"/>
              <a:t> (GitHub </a:t>
            </a:r>
            <a:r>
              <a:rPr lang="pt-BR" dirty="0" err="1"/>
              <a:t>Copilot</a:t>
            </a:r>
            <a:r>
              <a:rPr lang="pt-BR" dirty="0"/>
              <a:t>)</a:t>
            </a:r>
          </a:p>
          <a:p>
            <a:r>
              <a:rPr lang="pt-BR" dirty="0"/>
              <a:t>Ferramentas</a:t>
            </a:r>
          </a:p>
          <a:p>
            <a:pPr lvl="1"/>
            <a:r>
              <a:rPr lang="pt-BR" dirty="0">
                <a:solidFill>
                  <a:schemeClr val="bg1"/>
                </a:solidFill>
                <a:highlight>
                  <a:srgbClr val="008000"/>
                </a:highlight>
              </a:rPr>
              <a:t>Maritaca – Sabiá-3 (GPT do Brasil)</a:t>
            </a:r>
          </a:p>
          <a:p>
            <a:pPr lvl="1"/>
            <a:r>
              <a:rPr lang="pt-BR" dirty="0" err="1">
                <a:highlight>
                  <a:srgbClr val="FFFF00"/>
                </a:highlight>
              </a:rPr>
              <a:t>Grok</a:t>
            </a:r>
            <a:r>
              <a:rPr lang="pt-BR" dirty="0">
                <a:highlight>
                  <a:srgbClr val="FFFF00"/>
                </a:highlight>
              </a:rPr>
              <a:t> (</a:t>
            </a:r>
            <a:r>
              <a:rPr lang="pt-BR" dirty="0" err="1">
                <a:highlight>
                  <a:srgbClr val="FFFF00"/>
                </a:highlight>
              </a:rPr>
              <a:t>xAI</a:t>
            </a:r>
            <a:r>
              <a:rPr lang="pt-BR" dirty="0">
                <a:highlight>
                  <a:srgbClr val="FFFF00"/>
                </a:highlight>
              </a:rPr>
              <a:t>)</a:t>
            </a:r>
          </a:p>
          <a:p>
            <a:pPr lvl="1"/>
            <a:r>
              <a:rPr lang="pt-BR" dirty="0" err="1"/>
              <a:t>ChatGPT</a:t>
            </a:r>
            <a:r>
              <a:rPr lang="pt-BR" dirty="0"/>
              <a:t> (Open AI)</a:t>
            </a:r>
          </a:p>
          <a:p>
            <a:pPr lvl="1"/>
            <a:r>
              <a:rPr lang="pt-BR" dirty="0" err="1"/>
              <a:t>Minstral</a:t>
            </a:r>
            <a:r>
              <a:rPr lang="pt-BR" dirty="0"/>
              <a:t> (</a:t>
            </a:r>
            <a:r>
              <a:rPr lang="pt-BR" dirty="0" err="1"/>
              <a:t>LeChat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Gemini</a:t>
            </a:r>
          </a:p>
          <a:p>
            <a:pPr lvl="1"/>
            <a:r>
              <a:rPr lang="pt-BR" dirty="0"/>
              <a:t>Gemini AI Studio</a:t>
            </a:r>
          </a:p>
        </p:txBody>
      </p:sp>
    </p:spTree>
    <p:extLst>
      <p:ext uri="{BB962C8B-B14F-4D97-AF65-F5344CB8AC3E}">
        <p14:creationId xmlns:p14="http://schemas.microsoft.com/office/powerpoint/2010/main" val="29894833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A7A40A7-8717-469E-8E71-CDAC04CDA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172" y="1785258"/>
            <a:ext cx="6634076" cy="293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5714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2C09DCC-636C-48A2-8310-F8B9CDB9F6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024" y="1480457"/>
            <a:ext cx="6057951" cy="35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7690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07C687F-C871-4C11-B1EF-EB5EA60E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029" y="1245925"/>
            <a:ext cx="9398294" cy="451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34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C80F8BC-5160-4C93-A6D8-AA2989EC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2156"/>
            <a:ext cx="12021015" cy="394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25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01BA7-BB59-4792-ABB4-0E6256FD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4AC921-52A8-4446-9F3E-CE53A97A1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Calculará o rendimento mensal do trabalho principal para pessoas de 10 ou mais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27719245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872</TotalTime>
  <Words>687</Words>
  <Application>Microsoft Office PowerPoint</Application>
  <PresentationFormat>Widescreen</PresentationFormat>
  <Paragraphs>112</Paragraphs>
  <Slides>76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Calibri Light</vt:lpstr>
      <vt:lpstr>Tema do Office</vt:lpstr>
      <vt:lpstr>Git e GitHub</vt:lpstr>
      <vt:lpstr>Qual a diferença do Git e GitHub</vt:lpstr>
      <vt:lpstr>Git init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Renda</vt:lpstr>
      <vt:lpstr>Idade</vt:lpstr>
      <vt:lpstr>A altura</vt:lpstr>
      <vt:lpstr>UF</vt:lpstr>
      <vt:lpstr>Apresentação do PowerPoint</vt:lpstr>
      <vt:lpstr>Sexo</vt:lpstr>
      <vt:lpstr>Cor</vt:lpstr>
      <vt:lpstr>Anos de estudo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Como eu faço para mostrar os cinco primeiros registros da tabela dados?</vt:lpstr>
      <vt:lpstr>Como eu faço para mostrar os cinco primeiros registros da tabela dados?</vt:lpstr>
      <vt:lpstr>Como eu faço para descobrir os dados qualitativos e quantitativos?</vt:lpstr>
      <vt:lpstr>Apresentação do PowerPoint</vt:lpstr>
      <vt:lpstr>Como faço para mostrar todos os dados da coluna Anos de Estudo?</vt:lpstr>
      <vt:lpstr>Apresentação do PowerPoint</vt:lpstr>
      <vt:lpstr>Como faço para mostrar todos os dados da coluna Anos de Estudo?</vt:lpstr>
      <vt:lpstr>Como faço para mostrar a coluna AnosEstudo, porém, apenas valores únicos?</vt:lpstr>
      <vt:lpstr>Como faço para mostrar a coluno AnosEstudo, porém, apenas valores únicos?</vt:lpstr>
      <vt:lpstr>Como faço para mostrar agora os dados em ordem crescente?</vt:lpstr>
      <vt:lpstr>Como faço para mostrar os cinco últimos registros?</vt:lpstr>
      <vt:lpstr>Apresentação do PowerPoint</vt:lpstr>
      <vt:lpstr>Apresentação do PowerPoint</vt:lpstr>
      <vt:lpstr>Subquerys</vt:lpstr>
      <vt:lpstr>Verifique os campos que possuem códigos: UF = GO, UF = código.</vt:lpstr>
      <vt:lpstr>Apresentação do PowerPoint</vt:lpstr>
      <vt:lpstr>Mostrar a idade mínima e a idade máxima</vt:lpstr>
      <vt:lpstr>Calcular a média dos seguintes campos: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Procedures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Criar um procedure que mostre o valor de uma variável?</vt:lpstr>
      <vt:lpstr>Apresentação do PowerPoint</vt:lpstr>
      <vt:lpstr>Se a idade for maior que 18?</vt:lpstr>
      <vt:lpstr>Somar dois números?</vt:lpstr>
      <vt:lpstr>Calcular a média de três números?</vt:lpstr>
      <vt:lpstr>Apresentação do PowerPoint</vt:lpstr>
      <vt:lpstr>Criar procedure para calcular a média?</vt:lpstr>
      <vt:lpstr>Apresentação do PowerPoint</vt:lpstr>
      <vt:lpstr>Apresentação do PowerPoint</vt:lpstr>
      <vt:lpstr>Alter table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Ferramentas de Prompt (Engenharia de Prompt)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e GitHub</dc:title>
  <dc:creator>PROFESSOR SENAI</dc:creator>
  <cp:lastModifiedBy>PROFESSOR</cp:lastModifiedBy>
  <cp:revision>51</cp:revision>
  <dcterms:created xsi:type="dcterms:W3CDTF">2025-04-28T11:45:46Z</dcterms:created>
  <dcterms:modified xsi:type="dcterms:W3CDTF">2025-05-05T19:11:04Z</dcterms:modified>
</cp:coreProperties>
</file>