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C6D3A-3C70-4671-9518-668CF9BF0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E6FC93-0976-4635-9783-7FCDBA81E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E48B5B-D430-4302-9B39-B4CFD40C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43140E-BC48-4393-B39D-760E0920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F4267D-D6DF-4D8B-B90D-F258E700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73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E9DCC-9E88-4E07-A493-B2A93C5A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4710ED-F91B-4CE2-B73C-6C454F278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E31EDA-BF7B-4964-84D5-2BD833C6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969870-9F21-4763-B296-09226AB2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E52315-934E-4A0B-AFBF-A81FDFD5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51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0F2C91-81C7-4408-AB79-CCC4A224B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9D315A-A281-4D55-99B0-5FAC19C5E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8B7D95-7FB3-4F62-BFE7-5B5E6D66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1B00CB-5838-4768-9DBF-4140FC01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C89DA0-4D42-4107-B4DD-FE98DF6B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08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B3C57-B793-4A51-A85A-998834D4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6CCA49-9357-4B33-A30F-FCDA3B960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B2F52C-FDC8-4907-A2D2-D7324BB73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13CF7C-44D6-4211-8729-768D8CA5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8269B8-1E8D-4A4F-8CDA-F4830B23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35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6F5B7-8F2E-45B5-862C-D8907DBF0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95F774-8133-4630-B659-90901A3C5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E85D84-9304-4014-B5FF-C1AE7ED3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2EF824-41EE-45CB-9039-5F01A061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F87773-AFD1-43F0-A50F-06F56D3D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55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4B58B-D5E4-4DAD-A1D7-99E53237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0B66A1-F2EC-45A2-9318-8B13165C7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73AC14-D121-42E5-803E-D2DCE0931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DC4278-49A1-4029-B81C-3F500031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51E6BF-5CA8-445B-97C6-1A4D5D74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A8CA39-6584-47AB-9311-B044DEEA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61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D4BE5-F245-46B3-AB2E-1A07A420C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BAAE6C-7DCB-4FC4-BE12-FA0C9EC6D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314463-85AC-41B0-8D53-99AB30E9D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144AE4-6D8C-4529-A9C6-FA9B9E30B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34BF0B2-9418-47F7-9D42-2BCF1F860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2373C7A-A0C5-4FA6-837B-35A2FD52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32BFC2-6341-40B7-9447-50648ECE5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5A33B0-3636-4CAC-9588-56D297E9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09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9B8BA-6639-4513-A7D2-05F69AFC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5A03221-60FB-4C45-8F37-C0675995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B00BC7-8E40-4B00-8753-2494E313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C9DE34B-7E3A-4DEF-B864-267DEBB0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4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956152A-9570-4A66-930F-93EAC636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33E8B37-5BA4-4E6C-81F3-A8244FFA6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D8D2D3-0DD7-4095-A409-19A24A2D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93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5F16B-BAB9-40F1-B9C3-158DC383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512060-8089-495C-9B14-58CF226E0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873152-87C7-403F-AC11-B1EC1BCAC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D4251F-61E9-4957-A73E-3B798000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A54999-A31B-4855-B9A1-F0EABD48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A54943-C924-4FA5-A838-1E4E887A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34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4BEB5-1CF3-4F86-BDA3-F709CE0D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F07A8DD-151F-4EE0-A999-C702D92F7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9A736F-6BBD-48A9-883B-F44D7B042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AABBB6-9A8D-4454-BFAD-0CBE68F4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62B353-5BE4-49C1-B883-CCCDA71D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AE310C-9752-4D02-B392-E3E1481B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44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D2FDBCE-8791-493D-BF60-BF71A5370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D75DD0-B9DF-44CE-846B-9C55D7359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FE99BE-2D8E-4591-90C0-4859D7220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69CF3-FEB6-4A8F-8E08-1EB8D7A73047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0F5FF8-7BE3-4B13-97D2-02CF895CB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1110D3-B167-4F0E-94D6-F06C7AFB3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56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857FE-BED5-4528-9863-C7CDB7457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e GitHub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B12BEF-E66E-470B-AE81-8F974AA7C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89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4CB272D-1BDB-4EDF-A967-08D98B865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74" y="1901372"/>
            <a:ext cx="10372870" cy="267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2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8674DA1-1A17-415A-AE07-4F9211B50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03" y="1872343"/>
            <a:ext cx="11514889" cy="310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58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9CDD8F7-FD1F-4461-9DBD-0C7A2450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481137"/>
            <a:ext cx="120586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1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1339185-0639-4035-8F39-0F7E4EB30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933575"/>
            <a:ext cx="111252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1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5CE2BAF-27A0-42F8-BAF1-707E4A47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17" y="451903"/>
            <a:ext cx="11733565" cy="595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1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271CD-54FF-49D7-A9F9-24CDD1AD0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init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B0A5DA-2246-45FE-92C7-5A07DD3F0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83A1AF0-978D-4353-93BB-3C47ED54A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73" y="1825624"/>
            <a:ext cx="10835151" cy="215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65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B434F73-DE7E-47A3-8EE6-E2A70395A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46529"/>
            <a:ext cx="8494486" cy="236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60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C346982-ED9C-4505-AFEC-724DD72DB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87" y="1074059"/>
            <a:ext cx="11860426" cy="420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28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67A24F1-C654-4310-964A-AF8B9FBDC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2641600"/>
            <a:ext cx="5261934" cy="190137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FBF6DF3-2C92-49B4-A147-BDDA6120964A}"/>
              </a:ext>
            </a:extLst>
          </p:cNvPr>
          <p:cNvSpPr txBox="1"/>
          <p:nvPr/>
        </p:nvSpPr>
        <p:spPr>
          <a:xfrm>
            <a:off x="8700811" y="782121"/>
            <a:ext cx="2104571" cy="5293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800" b="1" dirty="0" err="1">
                <a:highlight>
                  <a:srgbClr val="FFFF00"/>
                </a:highlight>
              </a:rPr>
              <a:t>git</a:t>
            </a:r>
            <a:r>
              <a:rPr lang="pt-BR" sz="2800" b="1" dirty="0">
                <a:highlight>
                  <a:srgbClr val="FFFF00"/>
                </a:highlight>
              </a:rPr>
              <a:t> </a:t>
            </a:r>
            <a:r>
              <a:rPr lang="pt-BR" sz="2800" b="1" dirty="0" err="1">
                <a:highlight>
                  <a:srgbClr val="FFFF00"/>
                </a:highlight>
              </a:rPr>
              <a:t>init</a:t>
            </a:r>
            <a:endParaRPr lang="pt-BR" sz="2800" b="1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800" b="1" dirty="0" err="1">
                <a:highlight>
                  <a:srgbClr val="FFFF00"/>
                </a:highlight>
              </a:rPr>
              <a:t>git</a:t>
            </a:r>
            <a:r>
              <a:rPr lang="pt-BR" sz="2800" b="1" dirty="0">
                <a:highlight>
                  <a:srgbClr val="FFFF00"/>
                </a:highlight>
              </a:rPr>
              <a:t> </a:t>
            </a:r>
            <a:r>
              <a:rPr lang="pt-BR" sz="2800" b="1" dirty="0" err="1">
                <a:highlight>
                  <a:srgbClr val="FFFF00"/>
                </a:highlight>
              </a:rPr>
              <a:t>add</a:t>
            </a:r>
            <a:endParaRPr lang="pt-BR" sz="2800" b="1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800" b="1" dirty="0" err="1">
                <a:highlight>
                  <a:srgbClr val="FFFF00"/>
                </a:highlight>
              </a:rPr>
              <a:t>git</a:t>
            </a:r>
            <a:r>
              <a:rPr lang="pt-BR" sz="2800" b="1" dirty="0">
                <a:highlight>
                  <a:srgbClr val="FFFF00"/>
                </a:highlight>
              </a:rPr>
              <a:t> </a:t>
            </a:r>
            <a:r>
              <a:rPr lang="pt-BR" sz="2800" b="1" dirty="0" err="1">
                <a:highlight>
                  <a:srgbClr val="FFFF00"/>
                </a:highlight>
              </a:rPr>
              <a:t>commit</a:t>
            </a:r>
            <a:endParaRPr lang="pt-BR" sz="2800" b="1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400" dirty="0" err="1">
                <a:highlight>
                  <a:srgbClr val="C0C0C0"/>
                </a:highlight>
              </a:rPr>
              <a:t>Git</a:t>
            </a:r>
            <a:r>
              <a:rPr lang="pt-BR" sz="2400" dirty="0">
                <a:highlight>
                  <a:srgbClr val="C0C0C0"/>
                </a:highlight>
              </a:rPr>
              <a:t> status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 err="1">
                <a:highlight>
                  <a:srgbClr val="C0C0C0"/>
                </a:highlight>
              </a:rPr>
              <a:t>Git</a:t>
            </a:r>
            <a:r>
              <a:rPr lang="pt-BR" sz="2400" dirty="0">
                <a:highlight>
                  <a:srgbClr val="C0C0C0"/>
                </a:highlight>
              </a:rPr>
              <a:t> log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 err="1">
                <a:highlight>
                  <a:srgbClr val="C0C0C0"/>
                </a:highlight>
              </a:rPr>
              <a:t>Git</a:t>
            </a:r>
            <a:r>
              <a:rPr lang="pt-BR" sz="2400" dirty="0">
                <a:highlight>
                  <a:srgbClr val="C0C0C0"/>
                </a:highlight>
              </a:rPr>
              <a:t> log –</a:t>
            </a:r>
            <a:r>
              <a:rPr lang="pt-BR" sz="2400" dirty="0" err="1">
                <a:highlight>
                  <a:srgbClr val="C0C0C0"/>
                </a:highlight>
              </a:rPr>
              <a:t>oneline</a:t>
            </a:r>
            <a:endParaRPr lang="pt-BR" sz="2400" dirty="0">
              <a:highlight>
                <a:srgbClr val="C0C0C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800" dirty="0" err="1">
                <a:highlight>
                  <a:srgbClr val="FFFF00"/>
                </a:highlight>
              </a:rPr>
              <a:t>git</a:t>
            </a:r>
            <a:r>
              <a:rPr lang="pt-BR" sz="2800" dirty="0">
                <a:highlight>
                  <a:srgbClr val="FFFF00"/>
                </a:highlight>
              </a:rPr>
              <a:t> </a:t>
            </a:r>
            <a:r>
              <a:rPr lang="pt-BR" sz="2800" dirty="0" err="1">
                <a:highlight>
                  <a:srgbClr val="FFFF00"/>
                </a:highlight>
              </a:rPr>
              <a:t>remote</a:t>
            </a:r>
            <a:r>
              <a:rPr lang="pt-BR" sz="2800" dirty="0">
                <a:highlight>
                  <a:srgbClr val="FFFF00"/>
                </a:highlight>
              </a:rPr>
              <a:t> </a:t>
            </a:r>
            <a:r>
              <a:rPr lang="pt-BR" sz="2800" dirty="0" err="1">
                <a:highlight>
                  <a:srgbClr val="FFFF00"/>
                </a:highlight>
              </a:rPr>
              <a:t>add</a:t>
            </a:r>
            <a:endParaRPr lang="pt-BR" sz="2800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800" dirty="0" err="1">
                <a:highlight>
                  <a:srgbClr val="FFFF00"/>
                </a:highlight>
              </a:rPr>
              <a:t>git</a:t>
            </a:r>
            <a:r>
              <a:rPr lang="pt-BR" sz="2800" dirty="0">
                <a:highlight>
                  <a:srgbClr val="FFFF00"/>
                </a:highlight>
              </a:rPr>
              <a:t> </a:t>
            </a:r>
            <a:r>
              <a:rPr lang="pt-BR" sz="2800" dirty="0" err="1">
                <a:highlight>
                  <a:srgbClr val="FFFF00"/>
                </a:highlight>
              </a:rPr>
              <a:t>remote</a:t>
            </a:r>
            <a:endParaRPr lang="pt-BR" sz="2800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800" dirty="0" err="1">
                <a:highlight>
                  <a:srgbClr val="FFFF00"/>
                </a:highlight>
              </a:rPr>
              <a:t>git</a:t>
            </a:r>
            <a:r>
              <a:rPr lang="pt-BR" sz="2800" dirty="0">
                <a:highlight>
                  <a:srgbClr val="FFFF00"/>
                </a:highlight>
              </a:rPr>
              <a:t> </a:t>
            </a:r>
            <a:r>
              <a:rPr lang="pt-BR" sz="2800" dirty="0" err="1">
                <a:highlight>
                  <a:srgbClr val="FFFF00"/>
                </a:highlight>
              </a:rPr>
              <a:t>push</a:t>
            </a:r>
            <a:endParaRPr lang="pt-BR" sz="2800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4B4ED39D-6E03-4F59-B0EB-1E69735248AC}"/>
              </a:ext>
            </a:extLst>
          </p:cNvPr>
          <p:cNvCxnSpPr/>
          <p:nvPr/>
        </p:nvCxnSpPr>
        <p:spPr>
          <a:xfrm>
            <a:off x="5863771" y="3280229"/>
            <a:ext cx="21045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3D7C4D-50F1-472A-852F-51FB47D34371}"/>
              </a:ext>
            </a:extLst>
          </p:cNvPr>
          <p:cNvSpPr txBox="1"/>
          <p:nvPr/>
        </p:nvSpPr>
        <p:spPr>
          <a:xfrm>
            <a:off x="880802" y="782121"/>
            <a:ext cx="60555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9 pontos</a:t>
            </a:r>
          </a:p>
          <a:p>
            <a:r>
              <a:rPr lang="pt-BR" b="1" dirty="0"/>
              <a:t>Documentar no GitHub</a:t>
            </a:r>
          </a:p>
          <a:p>
            <a:r>
              <a:rPr lang="pt-BR" b="1" dirty="0"/>
              <a:t>-</a:t>
            </a:r>
            <a:r>
              <a:rPr lang="pt-BR" b="1" dirty="0" err="1"/>
              <a:t>Markdown</a:t>
            </a:r>
            <a:r>
              <a:rPr lang="pt-BR" b="1" dirty="0"/>
              <a:t> ou HTML (documentar para o visitante) -3 pontos</a:t>
            </a:r>
          </a:p>
          <a:p>
            <a:endParaRPr lang="pt-BR" b="1" dirty="0"/>
          </a:p>
          <a:p>
            <a:r>
              <a:rPr lang="pt-BR" b="1" dirty="0"/>
              <a:t>Java Básico – Fórmulas Estatísticas – 3 pontos.</a:t>
            </a:r>
          </a:p>
        </p:txBody>
      </p:sp>
    </p:spTree>
    <p:extLst>
      <p:ext uri="{BB962C8B-B14F-4D97-AF65-F5344CB8AC3E}">
        <p14:creationId xmlns:p14="http://schemas.microsoft.com/office/powerpoint/2010/main" val="2912277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E543B9E-7E7F-4C1D-989C-D31683635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6" y="1365912"/>
            <a:ext cx="11150168" cy="410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543F4-0223-428C-A992-FACD277D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diferença do </a:t>
            </a:r>
            <a:r>
              <a:rPr lang="pt-BR" dirty="0" err="1"/>
              <a:t>Git</a:t>
            </a:r>
            <a:r>
              <a:rPr lang="pt-BR" dirty="0"/>
              <a:t> e GitHub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B9FE1-8689-484C-8599-85B81FDEB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GitHub repositório (</a:t>
            </a:r>
            <a:r>
              <a:rPr lang="pt-BR" dirty="0" err="1"/>
              <a:t>versionador</a:t>
            </a:r>
            <a:r>
              <a:rPr lang="pt-BR" dirty="0"/>
              <a:t>) de código (remoto) - Nuvem</a:t>
            </a:r>
          </a:p>
          <a:p>
            <a:r>
              <a:rPr lang="pt-BR" dirty="0" err="1"/>
              <a:t>Git</a:t>
            </a:r>
            <a:r>
              <a:rPr lang="pt-BR" dirty="0"/>
              <a:t> – </a:t>
            </a:r>
            <a:r>
              <a:rPr lang="pt-BR" dirty="0" err="1"/>
              <a:t>versionador</a:t>
            </a:r>
            <a:r>
              <a:rPr lang="pt-BR" dirty="0"/>
              <a:t> de código (local – remoto)</a:t>
            </a:r>
          </a:p>
        </p:txBody>
      </p:sp>
    </p:spTree>
    <p:extLst>
      <p:ext uri="{BB962C8B-B14F-4D97-AF65-F5344CB8AC3E}">
        <p14:creationId xmlns:p14="http://schemas.microsoft.com/office/powerpoint/2010/main" val="3955993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422E437-05D5-4411-B37A-D7134410C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98" y="2148114"/>
            <a:ext cx="11654497" cy="252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40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FD5BA33-7B6B-4EFC-858B-5786037CF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" y="1644990"/>
            <a:ext cx="8011585" cy="377121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D2228F9-4126-462C-A734-11E110E45107}"/>
              </a:ext>
            </a:extLst>
          </p:cNvPr>
          <p:cNvSpPr txBox="1"/>
          <p:nvPr/>
        </p:nvSpPr>
        <p:spPr>
          <a:xfrm>
            <a:off x="8142213" y="3661883"/>
            <a:ext cx="27229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.Java (arquivo)</a:t>
            </a:r>
          </a:p>
          <a:p>
            <a:r>
              <a:rPr lang="pt-BR" dirty="0"/>
              <a:t>.</a:t>
            </a:r>
            <a:r>
              <a:rPr lang="pt-BR" dirty="0" err="1"/>
              <a:t>Class</a:t>
            </a:r>
            <a:r>
              <a:rPr lang="pt-BR" dirty="0"/>
              <a:t> (</a:t>
            </a:r>
            <a:r>
              <a:rPr lang="pt-BR" dirty="0" err="1"/>
              <a:t>bytecode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Multiplataforma</a:t>
            </a:r>
          </a:p>
          <a:p>
            <a:r>
              <a:rPr lang="pt-BR" dirty="0"/>
              <a:t>JVM (Java Virtual </a:t>
            </a:r>
            <a:r>
              <a:rPr lang="pt-BR" dirty="0" err="1"/>
              <a:t>Machine</a:t>
            </a:r>
            <a:r>
              <a:rPr lang="pt-BR" dirty="0"/>
              <a:t>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63A428-2D51-41A5-8DE1-7C44A3DB9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3" y="103302"/>
            <a:ext cx="6477000" cy="20383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99302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3D14DF5-E0B9-4AEA-B02C-A514B455A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16" y="1817914"/>
            <a:ext cx="11855367" cy="322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51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D09D0CC-76D0-4CD3-B722-66209A466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62" y="2452913"/>
            <a:ext cx="11147562" cy="19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8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87EE6CF-32D6-41D6-81B7-4DBB307F3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07" y="1794329"/>
            <a:ext cx="11579986" cy="362857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1C2E170-3B86-4F09-9A18-3A8C28F20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440" y="5422899"/>
            <a:ext cx="8489092" cy="103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7EF6151-E7BE-47B9-8C1E-71AFD02A7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830" y="2906032"/>
            <a:ext cx="9080626" cy="104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268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8223742-CC98-4D37-92DB-B1321AA9F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857375"/>
            <a:ext cx="107442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5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D24D9-0357-4758-BE57-64C0D289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IA Generativa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D5D3D4-3FFC-4DE5-85E7-7B1968CB7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Consegue gerar qualquer coisa inclusive códigos (Web </a:t>
            </a:r>
            <a:r>
              <a:rPr lang="pt-BR" dirty="0" err="1"/>
              <a:t>Scraping</a:t>
            </a:r>
            <a:r>
              <a:rPr lang="pt-BR" dirty="0"/>
              <a:t>) –raspagem de dados</a:t>
            </a:r>
          </a:p>
          <a:p>
            <a:r>
              <a:rPr lang="pt-BR" dirty="0"/>
              <a:t>Redes Neurais</a:t>
            </a:r>
          </a:p>
          <a:p>
            <a:r>
              <a:rPr lang="pt-BR" dirty="0" err="1"/>
              <a:t>CHATs</a:t>
            </a:r>
            <a:r>
              <a:rPr lang="pt-BR" dirty="0"/>
              <a:t> (Texto e Voz) – PLN (texto – voz, voz – texto)</a:t>
            </a:r>
          </a:p>
          <a:p>
            <a:r>
              <a:rPr lang="pt-BR" dirty="0"/>
              <a:t> Token (</a:t>
            </a:r>
            <a:r>
              <a:rPr lang="pt-BR" dirty="0" err="1"/>
              <a:t>subpalavras</a:t>
            </a:r>
            <a:r>
              <a:rPr lang="pt-BR" dirty="0"/>
              <a:t>) e ela aprende com o contexto</a:t>
            </a:r>
          </a:p>
          <a:p>
            <a:pPr lvl="1"/>
            <a:r>
              <a:rPr lang="pt-BR" dirty="0"/>
              <a:t>Gastar um tempo pra fazer um </a:t>
            </a:r>
            <a:r>
              <a:rPr lang="pt-BR" dirty="0" err="1"/>
              <a:t>prompt</a:t>
            </a:r>
            <a:r>
              <a:rPr lang="pt-BR" dirty="0"/>
              <a:t> top – vale a pena.</a:t>
            </a:r>
          </a:p>
        </p:txBody>
      </p:sp>
    </p:spTree>
    <p:extLst>
      <p:ext uri="{BB962C8B-B14F-4D97-AF65-F5344CB8AC3E}">
        <p14:creationId xmlns:p14="http://schemas.microsoft.com/office/powerpoint/2010/main" val="2116561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5C802-D63A-426B-BEEF-941E5995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GPT (IA generativa)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1226F9-8043-4525-B7A6-F27F246AD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Dar um exemplo pra ela</a:t>
            </a:r>
          </a:p>
          <a:p>
            <a:r>
              <a:rPr lang="pt-BR" dirty="0"/>
              <a:t>OU simplesmente pedir pra gerar sem exemplo.</a:t>
            </a:r>
          </a:p>
        </p:txBody>
      </p:sp>
    </p:spTree>
    <p:extLst>
      <p:ext uri="{BB962C8B-B14F-4D97-AF65-F5344CB8AC3E}">
        <p14:creationId xmlns:p14="http://schemas.microsoft.com/office/powerpoint/2010/main" val="36086488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41B5E-E31F-4D30-B923-8CD448C8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de </a:t>
            </a:r>
            <a:r>
              <a:rPr lang="pt-BR" dirty="0" err="1"/>
              <a:t>Prompt</a:t>
            </a:r>
            <a:r>
              <a:rPr lang="pt-BR" dirty="0"/>
              <a:t> (Engenharia de </a:t>
            </a:r>
            <a:r>
              <a:rPr lang="pt-BR" dirty="0" err="1"/>
              <a:t>Prompt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EE21D1-200A-416F-B0BB-B03238C1D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Copilot</a:t>
            </a:r>
            <a:r>
              <a:rPr lang="pt-BR" dirty="0"/>
              <a:t> (GitHub </a:t>
            </a:r>
            <a:r>
              <a:rPr lang="pt-BR" dirty="0" err="1"/>
              <a:t>Copilot</a:t>
            </a:r>
            <a:r>
              <a:rPr lang="pt-BR" dirty="0"/>
              <a:t>)</a:t>
            </a:r>
          </a:p>
          <a:p>
            <a:r>
              <a:rPr lang="pt-BR" dirty="0"/>
              <a:t>Ferramentas</a:t>
            </a:r>
          </a:p>
          <a:p>
            <a:pPr lvl="1"/>
            <a:r>
              <a:rPr lang="pt-BR" dirty="0">
                <a:solidFill>
                  <a:schemeClr val="bg1"/>
                </a:solidFill>
                <a:highlight>
                  <a:srgbClr val="008000"/>
                </a:highlight>
              </a:rPr>
              <a:t>Maritaca – Sabiá-3 (GPT do Brasil)</a:t>
            </a:r>
          </a:p>
          <a:p>
            <a:pPr lvl="1"/>
            <a:r>
              <a:rPr lang="pt-BR" dirty="0" err="1">
                <a:highlight>
                  <a:srgbClr val="FFFF00"/>
                </a:highlight>
              </a:rPr>
              <a:t>Grok</a:t>
            </a:r>
            <a:r>
              <a:rPr lang="pt-BR" dirty="0">
                <a:highlight>
                  <a:srgbClr val="FFFF00"/>
                </a:highlight>
              </a:rPr>
              <a:t> (</a:t>
            </a:r>
            <a:r>
              <a:rPr lang="pt-BR" dirty="0" err="1">
                <a:highlight>
                  <a:srgbClr val="FFFF00"/>
                </a:highlight>
              </a:rPr>
              <a:t>xAI</a:t>
            </a:r>
            <a:r>
              <a:rPr lang="pt-BR" dirty="0">
                <a:highlight>
                  <a:srgbClr val="FFFF00"/>
                </a:highlight>
              </a:rPr>
              <a:t>)</a:t>
            </a:r>
          </a:p>
          <a:p>
            <a:pPr lvl="1"/>
            <a:r>
              <a:rPr lang="pt-BR" dirty="0" err="1"/>
              <a:t>ChatGPT</a:t>
            </a:r>
            <a:r>
              <a:rPr lang="pt-BR" dirty="0"/>
              <a:t> (Open AI)</a:t>
            </a:r>
          </a:p>
          <a:p>
            <a:pPr lvl="1"/>
            <a:r>
              <a:rPr lang="pt-BR" dirty="0" err="1"/>
              <a:t>Minstral</a:t>
            </a:r>
            <a:r>
              <a:rPr lang="pt-BR" dirty="0"/>
              <a:t> (</a:t>
            </a:r>
            <a:r>
              <a:rPr lang="pt-BR" dirty="0" err="1"/>
              <a:t>LeChat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Gemini</a:t>
            </a:r>
          </a:p>
          <a:p>
            <a:pPr lvl="1"/>
            <a:r>
              <a:rPr lang="pt-BR" dirty="0"/>
              <a:t>Gemini AI Studio</a:t>
            </a:r>
          </a:p>
        </p:txBody>
      </p:sp>
    </p:spTree>
    <p:extLst>
      <p:ext uri="{BB962C8B-B14F-4D97-AF65-F5344CB8AC3E}">
        <p14:creationId xmlns:p14="http://schemas.microsoft.com/office/powerpoint/2010/main" val="298948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0A08C-5716-44D0-9238-AE1387AC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5697"/>
            <a:ext cx="10515600" cy="1325563"/>
          </a:xfrm>
        </p:spPr>
        <p:txBody>
          <a:bodyPr/>
          <a:lstStyle/>
          <a:p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init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13F3C7-937E-4230-8ED6-D7BD4310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Iniciar o gerenciamento no </a:t>
            </a:r>
            <a:r>
              <a:rPr lang="pt-BR" dirty="0" err="1"/>
              <a:t>Git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Esta gerenciado?</a:t>
            </a:r>
          </a:p>
          <a:p>
            <a:pPr lvl="2"/>
            <a:r>
              <a:rPr lang="pt-BR" dirty="0"/>
              <a:t>Sim ou Não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status</a:t>
            </a:r>
          </a:p>
          <a:p>
            <a:pPr lvl="2"/>
            <a:r>
              <a:rPr lang="pt-BR" dirty="0"/>
              <a:t>Visualizar</a:t>
            </a:r>
          </a:p>
          <a:p>
            <a:pPr lvl="3"/>
            <a:r>
              <a:rPr lang="pt-BR" dirty="0"/>
              <a:t>Vermelho (NÃO)</a:t>
            </a:r>
          </a:p>
          <a:p>
            <a:pPr lvl="4"/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add</a:t>
            </a:r>
            <a:r>
              <a:rPr lang="pt-BR" b="1" dirty="0"/>
              <a:t> </a:t>
            </a:r>
            <a:r>
              <a:rPr lang="pt-BR" dirty="0" err="1"/>
              <a:t>nomedoarquivo</a:t>
            </a:r>
            <a:endParaRPr lang="pt-BR" dirty="0"/>
          </a:p>
          <a:p>
            <a:pPr lvl="3"/>
            <a:r>
              <a:rPr lang="pt-BR" dirty="0"/>
              <a:t>Verde (SIM)</a:t>
            </a:r>
          </a:p>
          <a:p>
            <a:pPr lvl="4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–m “mensagem para o time”</a:t>
            </a:r>
          </a:p>
          <a:p>
            <a:pPr lvl="1" algn="ctr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push</a:t>
            </a:r>
            <a:r>
              <a:rPr lang="pt-BR" dirty="0"/>
              <a:t> –u </a:t>
            </a:r>
            <a:r>
              <a:rPr lang="pt-BR" dirty="0" err="1"/>
              <a:t>origin</a:t>
            </a:r>
            <a:r>
              <a:rPr lang="pt-BR" dirty="0"/>
              <a:t> </a:t>
            </a:r>
            <a:r>
              <a:rPr lang="pt-BR" b="1" dirty="0" err="1"/>
              <a:t>master</a:t>
            </a:r>
            <a:r>
              <a:rPr lang="pt-BR" dirty="0"/>
              <a:t> ou </a:t>
            </a:r>
            <a:r>
              <a:rPr lang="pt-BR" b="1" dirty="0" err="1"/>
              <a:t>main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93405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A7A40A7-8717-469E-8E71-CDAC04CDA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172" y="1785258"/>
            <a:ext cx="6634076" cy="293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71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2C09DCC-636C-48A2-8310-F8B9CDB9F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24" y="1480457"/>
            <a:ext cx="6057951" cy="353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76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07C687F-C871-4C11-B1EF-EB5EA60E2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029" y="1245925"/>
            <a:ext cx="9398294" cy="451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34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79B316C-7CA7-48EF-B06C-F4BCE2D1F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5" y="1553028"/>
            <a:ext cx="11650223" cy="3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32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D334D4B-5574-416A-A49A-9D267238C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95" y="627655"/>
            <a:ext cx="11162610" cy="176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36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2F07ADD-67C8-4904-A8DC-4C3DC80FB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952" y="2452234"/>
            <a:ext cx="9163841" cy="97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84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8201872-E21E-4969-8AF2-E60443CD8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473" y="1944915"/>
            <a:ext cx="9445053" cy="235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019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246508D-A54B-46AB-BC12-15DAED3A2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8125"/>
            <a:ext cx="12031860" cy="146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08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40232A9-A777-4666-A35C-911CB62D1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79" y="2148114"/>
            <a:ext cx="9747329" cy="19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283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528C380-713A-43DD-82F5-A47510EA5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46" y="1509486"/>
            <a:ext cx="11593441" cy="332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4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C18EF-1DF3-43CC-915B-0BAD484B9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 Studio </a:t>
            </a:r>
            <a:r>
              <a:rPr lang="pt-BR" dirty="0" err="1"/>
              <a:t>Code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B124AD-0B53-45A4-8067-E2F46733E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619250"/>
            <a:ext cx="90678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71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4DF957B-BEB5-4BD7-81AA-8DAB5D637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17" y="1378857"/>
            <a:ext cx="11101424" cy="415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549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7DC2B-23C5-4F16-86AD-526D4B45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Mini treinamento </a:t>
            </a:r>
            <a:r>
              <a:rPr lang="pt-BR" dirty="0"/>
              <a:t>de </a:t>
            </a:r>
            <a:r>
              <a:rPr lang="pt-BR" dirty="0" err="1"/>
              <a:t>Git</a:t>
            </a:r>
            <a:r>
              <a:rPr lang="pt-BR" dirty="0"/>
              <a:t> (individual)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03D281-4B38-4E07-95B3-662D65584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/>
              <a:t>Comandos básicos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init</a:t>
            </a:r>
            <a:endParaRPr lang="pt-BR" dirty="0"/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 .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status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log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log –</a:t>
            </a:r>
            <a:r>
              <a:rPr lang="pt-BR" dirty="0" err="1"/>
              <a:t>oneline</a:t>
            </a:r>
            <a:endParaRPr lang="pt-BR" dirty="0"/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push</a:t>
            </a:r>
            <a:endParaRPr lang="pt-BR" dirty="0"/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remote</a:t>
            </a:r>
            <a:endParaRPr lang="pt-BR" dirty="0"/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remote</a:t>
            </a:r>
            <a:r>
              <a:rPr lang="pt-BR" dirty="0"/>
              <a:t> </a:t>
            </a:r>
            <a:r>
              <a:rPr lang="pt-BR" dirty="0" err="1"/>
              <a:t>add</a:t>
            </a:r>
            <a:endParaRPr lang="pt-BR" dirty="0"/>
          </a:p>
          <a:p>
            <a:pPr lvl="1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branch</a:t>
            </a:r>
            <a:endParaRPr lang="pt-BR" dirty="0"/>
          </a:p>
          <a:p>
            <a:pPr lvl="1"/>
            <a:r>
              <a:rPr lang="pt-BR" dirty="0" err="1"/>
              <a:t>Git</a:t>
            </a:r>
            <a:r>
              <a:rPr lang="pt-BR" dirty="0"/>
              <a:t> checkout</a:t>
            </a:r>
          </a:p>
          <a:p>
            <a:pPr lvl="2"/>
            <a:r>
              <a:rPr lang="pt-BR" dirty="0"/>
              <a:t>Amanhã: </a:t>
            </a:r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pull</a:t>
            </a:r>
            <a:endParaRPr lang="pt-BR" b="1" dirty="0"/>
          </a:p>
          <a:p>
            <a:pPr lvl="2"/>
            <a:r>
              <a:rPr lang="pt-BR" b="1" dirty="0" err="1"/>
              <a:t>Git</a:t>
            </a:r>
            <a:r>
              <a:rPr lang="pt-BR" b="1" dirty="0"/>
              <a:t> clone</a:t>
            </a:r>
          </a:p>
          <a:p>
            <a:pPr lvl="2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b="1" dirty="0"/>
              <a:t>clone </a:t>
            </a:r>
            <a:r>
              <a:rPr lang="pt-BR" b="1" dirty="0" err="1"/>
              <a:t>branch</a:t>
            </a:r>
            <a:r>
              <a:rPr lang="pt-BR" b="1" dirty="0"/>
              <a:t> </a:t>
            </a:r>
            <a:r>
              <a:rPr lang="pt-BR" dirty="0"/>
              <a:t>específica.</a:t>
            </a:r>
          </a:p>
          <a:p>
            <a:pPr lvl="1"/>
            <a:r>
              <a:rPr lang="pt-BR" b="1" dirty="0"/>
              <a:t>Avaliação: </a:t>
            </a:r>
            <a:r>
              <a:rPr lang="pt-BR" dirty="0" err="1"/>
              <a:t>google</a:t>
            </a:r>
            <a:r>
              <a:rPr lang="pt-BR" dirty="0"/>
              <a:t> sala aula.</a:t>
            </a:r>
          </a:p>
          <a:p>
            <a:pPr lvl="1"/>
            <a:r>
              <a:rPr lang="pt-BR" b="1" dirty="0" err="1"/>
              <a:t>Email</a:t>
            </a:r>
            <a:r>
              <a:rPr lang="pt-BR" b="1" dirty="0"/>
              <a:t> do SENAI</a:t>
            </a:r>
          </a:p>
        </p:txBody>
      </p:sp>
    </p:spTree>
    <p:extLst>
      <p:ext uri="{BB962C8B-B14F-4D97-AF65-F5344CB8AC3E}">
        <p14:creationId xmlns:p14="http://schemas.microsoft.com/office/powerpoint/2010/main" val="2202134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67A24F1-C654-4310-964A-AF8B9FBDC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2641600"/>
            <a:ext cx="5261934" cy="190137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FBF6DF3-2C92-49B4-A147-BDDA6120964A}"/>
              </a:ext>
            </a:extLst>
          </p:cNvPr>
          <p:cNvSpPr txBox="1"/>
          <p:nvPr/>
        </p:nvSpPr>
        <p:spPr>
          <a:xfrm>
            <a:off x="8700811" y="782121"/>
            <a:ext cx="2104571" cy="5293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800" b="1" dirty="0" err="1">
                <a:highlight>
                  <a:srgbClr val="FFFF00"/>
                </a:highlight>
              </a:rPr>
              <a:t>git</a:t>
            </a:r>
            <a:r>
              <a:rPr lang="pt-BR" sz="2800" b="1" dirty="0">
                <a:highlight>
                  <a:srgbClr val="FFFF00"/>
                </a:highlight>
              </a:rPr>
              <a:t> </a:t>
            </a:r>
            <a:r>
              <a:rPr lang="pt-BR" sz="2800" b="1" dirty="0" err="1">
                <a:highlight>
                  <a:srgbClr val="FFFF00"/>
                </a:highlight>
              </a:rPr>
              <a:t>init</a:t>
            </a:r>
            <a:endParaRPr lang="pt-BR" sz="2800" b="1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800" b="1" dirty="0" err="1">
                <a:highlight>
                  <a:srgbClr val="FFFF00"/>
                </a:highlight>
              </a:rPr>
              <a:t>git</a:t>
            </a:r>
            <a:r>
              <a:rPr lang="pt-BR" sz="2800" b="1" dirty="0">
                <a:highlight>
                  <a:srgbClr val="FFFF00"/>
                </a:highlight>
              </a:rPr>
              <a:t> </a:t>
            </a:r>
            <a:r>
              <a:rPr lang="pt-BR" sz="2800" b="1" dirty="0" err="1">
                <a:highlight>
                  <a:srgbClr val="FFFF00"/>
                </a:highlight>
              </a:rPr>
              <a:t>add</a:t>
            </a:r>
            <a:endParaRPr lang="pt-BR" sz="2800" b="1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800" b="1" dirty="0" err="1">
                <a:highlight>
                  <a:srgbClr val="FFFF00"/>
                </a:highlight>
              </a:rPr>
              <a:t>git</a:t>
            </a:r>
            <a:r>
              <a:rPr lang="pt-BR" sz="2800" b="1" dirty="0">
                <a:highlight>
                  <a:srgbClr val="FFFF00"/>
                </a:highlight>
              </a:rPr>
              <a:t> </a:t>
            </a:r>
            <a:r>
              <a:rPr lang="pt-BR" sz="2800" b="1" dirty="0" err="1">
                <a:highlight>
                  <a:srgbClr val="FFFF00"/>
                </a:highlight>
              </a:rPr>
              <a:t>commit</a:t>
            </a:r>
            <a:endParaRPr lang="pt-BR" sz="2800" b="1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400" dirty="0" err="1">
                <a:highlight>
                  <a:srgbClr val="C0C0C0"/>
                </a:highlight>
              </a:rPr>
              <a:t>Git</a:t>
            </a:r>
            <a:r>
              <a:rPr lang="pt-BR" sz="2400" dirty="0">
                <a:highlight>
                  <a:srgbClr val="C0C0C0"/>
                </a:highlight>
              </a:rPr>
              <a:t> status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 err="1">
                <a:highlight>
                  <a:srgbClr val="C0C0C0"/>
                </a:highlight>
              </a:rPr>
              <a:t>Git</a:t>
            </a:r>
            <a:r>
              <a:rPr lang="pt-BR" sz="2400" dirty="0">
                <a:highlight>
                  <a:srgbClr val="C0C0C0"/>
                </a:highlight>
              </a:rPr>
              <a:t> log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 err="1">
                <a:highlight>
                  <a:srgbClr val="C0C0C0"/>
                </a:highlight>
              </a:rPr>
              <a:t>Git</a:t>
            </a:r>
            <a:r>
              <a:rPr lang="pt-BR" sz="2400" dirty="0">
                <a:highlight>
                  <a:srgbClr val="C0C0C0"/>
                </a:highlight>
              </a:rPr>
              <a:t> log –</a:t>
            </a:r>
            <a:r>
              <a:rPr lang="pt-BR" sz="2400" dirty="0" err="1">
                <a:highlight>
                  <a:srgbClr val="C0C0C0"/>
                </a:highlight>
              </a:rPr>
              <a:t>oneline</a:t>
            </a:r>
            <a:endParaRPr lang="pt-BR" sz="2400" dirty="0">
              <a:highlight>
                <a:srgbClr val="C0C0C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800" dirty="0" err="1">
                <a:highlight>
                  <a:srgbClr val="FFFF00"/>
                </a:highlight>
              </a:rPr>
              <a:t>git</a:t>
            </a:r>
            <a:r>
              <a:rPr lang="pt-BR" sz="2800" dirty="0">
                <a:highlight>
                  <a:srgbClr val="FFFF00"/>
                </a:highlight>
              </a:rPr>
              <a:t> </a:t>
            </a:r>
            <a:r>
              <a:rPr lang="pt-BR" sz="2800" dirty="0" err="1">
                <a:highlight>
                  <a:srgbClr val="FFFF00"/>
                </a:highlight>
              </a:rPr>
              <a:t>remote</a:t>
            </a:r>
            <a:r>
              <a:rPr lang="pt-BR" sz="2800" dirty="0">
                <a:highlight>
                  <a:srgbClr val="FFFF00"/>
                </a:highlight>
              </a:rPr>
              <a:t> </a:t>
            </a:r>
            <a:r>
              <a:rPr lang="pt-BR" sz="2800" dirty="0" err="1">
                <a:highlight>
                  <a:srgbClr val="FFFF00"/>
                </a:highlight>
              </a:rPr>
              <a:t>add</a:t>
            </a:r>
            <a:endParaRPr lang="pt-BR" sz="2800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800" dirty="0" err="1">
                <a:highlight>
                  <a:srgbClr val="FFFF00"/>
                </a:highlight>
              </a:rPr>
              <a:t>git</a:t>
            </a:r>
            <a:r>
              <a:rPr lang="pt-BR" sz="2800" dirty="0">
                <a:highlight>
                  <a:srgbClr val="FFFF00"/>
                </a:highlight>
              </a:rPr>
              <a:t> </a:t>
            </a:r>
            <a:r>
              <a:rPr lang="pt-BR" sz="2800" dirty="0" err="1">
                <a:highlight>
                  <a:srgbClr val="FFFF00"/>
                </a:highlight>
              </a:rPr>
              <a:t>remote</a:t>
            </a:r>
            <a:endParaRPr lang="pt-BR" sz="2800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800" dirty="0" err="1">
                <a:highlight>
                  <a:srgbClr val="FFFF00"/>
                </a:highlight>
              </a:rPr>
              <a:t>git</a:t>
            </a:r>
            <a:r>
              <a:rPr lang="pt-BR" sz="2800" dirty="0">
                <a:highlight>
                  <a:srgbClr val="FFFF00"/>
                </a:highlight>
              </a:rPr>
              <a:t> </a:t>
            </a:r>
            <a:r>
              <a:rPr lang="pt-BR" sz="2800" dirty="0" err="1">
                <a:highlight>
                  <a:srgbClr val="FFFF00"/>
                </a:highlight>
              </a:rPr>
              <a:t>push</a:t>
            </a:r>
            <a:endParaRPr lang="pt-BR" sz="2800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4B4ED39D-6E03-4F59-B0EB-1E69735248AC}"/>
              </a:ext>
            </a:extLst>
          </p:cNvPr>
          <p:cNvCxnSpPr/>
          <p:nvPr/>
        </p:nvCxnSpPr>
        <p:spPr>
          <a:xfrm>
            <a:off x="5863771" y="3280229"/>
            <a:ext cx="21045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3D7C4D-50F1-472A-852F-51FB47D34371}"/>
              </a:ext>
            </a:extLst>
          </p:cNvPr>
          <p:cNvSpPr txBox="1"/>
          <p:nvPr/>
        </p:nvSpPr>
        <p:spPr>
          <a:xfrm>
            <a:off x="880802" y="782121"/>
            <a:ext cx="60555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9 pontos</a:t>
            </a:r>
          </a:p>
          <a:p>
            <a:r>
              <a:rPr lang="pt-BR" b="1" dirty="0"/>
              <a:t>Documentar no GitHub</a:t>
            </a:r>
          </a:p>
          <a:p>
            <a:r>
              <a:rPr lang="pt-BR" b="1" dirty="0"/>
              <a:t>-</a:t>
            </a:r>
            <a:r>
              <a:rPr lang="pt-BR" b="1" dirty="0" err="1"/>
              <a:t>Markdown</a:t>
            </a:r>
            <a:r>
              <a:rPr lang="pt-BR" b="1" dirty="0"/>
              <a:t> ou HTML (documentar para o visitante) -3 pontos</a:t>
            </a:r>
          </a:p>
          <a:p>
            <a:endParaRPr lang="pt-BR" b="1" dirty="0"/>
          </a:p>
          <a:p>
            <a:r>
              <a:rPr lang="pt-BR" b="1" dirty="0"/>
              <a:t>Java Básico – Fórmulas Estatísticas – 3 pontos.</a:t>
            </a:r>
          </a:p>
        </p:txBody>
      </p:sp>
    </p:spTree>
    <p:extLst>
      <p:ext uri="{BB962C8B-B14F-4D97-AF65-F5344CB8AC3E}">
        <p14:creationId xmlns:p14="http://schemas.microsoft.com/office/powerpoint/2010/main" val="317614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B823766-C38A-4B5F-8258-148F1CB02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5" y="1784939"/>
            <a:ext cx="5254171" cy="284920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26DC3E5-04B4-4207-89CB-4AEA748AB331}"/>
              </a:ext>
            </a:extLst>
          </p:cNvPr>
          <p:cNvSpPr txBox="1"/>
          <p:nvPr/>
        </p:nvSpPr>
        <p:spPr>
          <a:xfrm>
            <a:off x="5660572" y="2612571"/>
            <a:ext cx="58033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3600" b="1" dirty="0"/>
              <a:t>Java</a:t>
            </a:r>
            <a:r>
              <a:rPr lang="pt-BR" sz="3600" dirty="0"/>
              <a:t> tem que estar instalado</a:t>
            </a:r>
          </a:p>
          <a:p>
            <a:pPr marL="285750" indent="-285750">
              <a:buFontTx/>
              <a:buChar char="-"/>
            </a:pPr>
            <a:r>
              <a:rPr lang="pt-BR" sz="3600" b="1" dirty="0"/>
              <a:t>Extensão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667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5817AD2-8145-4AEC-BE34-F62E89A78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06" y="1379650"/>
            <a:ext cx="11457988" cy="409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65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048AACF-6AF9-4247-9467-51BF61B10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913" y="725656"/>
            <a:ext cx="7006299" cy="540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2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3F63A95-47F9-4F2B-B40B-4324A9C53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23" y="1685925"/>
            <a:ext cx="747712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363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373</Words>
  <Application>Microsoft Office PowerPoint</Application>
  <PresentationFormat>Widescreen</PresentationFormat>
  <Paragraphs>89</Paragraphs>
  <Slides>41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Tema do Office</vt:lpstr>
      <vt:lpstr>Git e GitHub</vt:lpstr>
      <vt:lpstr>Qual a diferença do Git e GitHub</vt:lpstr>
      <vt:lpstr>Git init</vt:lpstr>
      <vt:lpstr>Visual Studio Code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Git init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IA Generativa</vt:lpstr>
      <vt:lpstr>GPT (IA generativa)</vt:lpstr>
      <vt:lpstr>Ferramentas de Prompt (Engenharia de Prompt)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Mini treinamento de Git (individual)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e GitHub</dc:title>
  <dc:creator>PROFESSOR SENAI</dc:creator>
  <cp:lastModifiedBy>PROFESSOR SENAI</cp:lastModifiedBy>
  <cp:revision>15</cp:revision>
  <dcterms:created xsi:type="dcterms:W3CDTF">2025-04-28T11:45:46Z</dcterms:created>
  <dcterms:modified xsi:type="dcterms:W3CDTF">2025-04-28T14:55:58Z</dcterms:modified>
</cp:coreProperties>
</file>