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ACDD2-F882-4CA8-986E-95AB0FCF5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2526-AA2F-44AF-A33A-5AFF68C38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6AA708-9B3B-4A51-A83F-3FE21EF0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2E9CB-DB83-4AEA-880E-D3CF5AB2B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C4BC11-1FC2-4643-9E70-AD8D45CF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90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DCE68-4478-4952-9596-72E16A3E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14855D-7BB0-4F99-B8E6-7DEF226C7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EE628-C862-4DFE-9E50-61EB8516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E529F5-264A-4E95-BAB0-8DA6591E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DDC0B-95DC-4620-90D1-43B499D3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38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E5F21C-4266-4D0E-9405-D5F29D5BD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0D47EF2-31C1-4D4E-AA75-3AD1E3AFE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DBD0C1-9C4D-4A24-B50F-BEA8530C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9EF7FE-4D88-4C80-B75E-C5DE31A2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FCA0E4-3A55-4D22-8BEA-B5D062E2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12B69-08B6-44BB-99F8-DBAA7CB4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962C0-B499-4475-A9E3-85E2B6D8F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9E2B6-DC7A-40D0-8FA7-52E93250A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13C37-9E38-4B5B-9A34-7A5775E4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EFACEA-EAB2-447E-98E7-5BD09D57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812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ADD81-DF9B-4BF4-91C0-0ABF76DB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129A17-4070-4295-9435-5BA544BB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4C0DD-B32F-49CB-9C7D-C50B04B8F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66D6E9-648C-45C6-B253-7A9E34BC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D68EF-A796-455F-A9AF-7967DA18B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41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D2B01-F348-467D-BD53-E63D46DE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2444B0-89D1-47F5-83AE-B5047D3A3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98B4D69-FD21-494B-BCE7-7E7D8B11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95CD01-5782-4499-9288-FE825A48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20C70F-0536-4D08-8AFD-D36C588F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3BEE6A-8AB4-4784-89AF-C1346772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8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2BB7-64F6-4726-8572-25DC4720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ED8F04-2A06-4366-8C24-D875B1D2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9CB05-C9F9-49AB-B863-891A381D6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3C49731-8F60-43F8-8443-86215DEF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ADADA88-9DC9-4D7B-8124-9DAD59C09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7D07D5-B413-46B9-8496-FB7AFED4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D1B2A7-8D5A-428A-8C7E-056472EE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E7DE1DE-D1AA-4F72-9FDC-28C045F7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43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77B23-E626-466E-A62D-9A4D766D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284699-935C-4BF2-B29E-8400778E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BDAA381-F222-4D66-9927-225128C5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EECB39-BF68-4FF5-A997-B48297EB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30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607ADA-FBC3-4FE8-8A92-AE55896B9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87B7552-504E-4E7E-9797-8F36E981E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F8567-666B-4B0C-B144-79038A03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25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A72EE-F15A-4020-8C43-2C5FF413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F798B-88C1-4BCD-BB10-C8EA41D0E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6947D8-C6E4-4237-9BBA-ECA258002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F8B91A-4932-43DA-8F0B-90ED755E1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48D5BB-3C90-4CD3-8951-7853CBD2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6815D3-A8AC-4798-8C2C-5424B49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04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F64B8-B7F1-458B-BA72-D10CAE0D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6EA411-9CFC-4380-AFC9-918B8F2B6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CA955A-74C7-40E1-867E-559E9422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918CAB-17C2-4149-8F68-D0A568B9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95E5CB-EB77-489A-BB19-D75AFEE5A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B5A3D5-2ABA-4279-A61C-D829860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80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85CA47-3588-402A-BF48-500D8ACD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2C5D28-EE11-4718-9A0D-06F83D34A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E763B5-0F04-4919-976D-7898E3C9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E2350-B2B8-41C0-8D95-5A1727F0A637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4C35A-C2AB-414B-8D80-2FF1AE865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9D9A25-0725-43B4-95D9-A1C20ED06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869C-9E31-408B-98E9-E5FA24B422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8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AF471-6D72-4220-92FF-534652AD5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Funções e Procedimentos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DB75C-053C-4235-A131-789991CCE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112095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B551C88-5535-4D25-A77B-3E6056CC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1185862"/>
            <a:ext cx="3400425" cy="31527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BFD5083-9755-4AA2-BC9C-BB7107EC6037}"/>
              </a:ext>
            </a:extLst>
          </p:cNvPr>
          <p:cNvSpPr txBox="1"/>
          <p:nvPr/>
        </p:nvSpPr>
        <p:spPr>
          <a:xfrm>
            <a:off x="4093029" y="1185862"/>
            <a:ext cx="6575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É um conjunto de objetos</a:t>
            </a:r>
          </a:p>
        </p:txBody>
      </p:sp>
      <p:pic>
        <p:nvPicPr>
          <p:cNvPr id="1026" name="Picture 2" descr="Beef cattle essentials: things to know when starting a cow-calf operation">
            <a:extLst>
              <a:ext uri="{FF2B5EF4-FFF2-40B4-BE49-F238E27FC236}">
                <a16:creationId xmlns:a16="http://schemas.microsoft.com/office/drawing/2014/main" id="{F74DE14E-5F06-403C-8D89-3C8A959B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29" y="2133599"/>
            <a:ext cx="3152776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FDC26FB-0756-4351-9437-D6187E01B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831" y="2369004"/>
            <a:ext cx="2380949" cy="3302000"/>
          </a:xfrm>
          <a:prstGeom prst="rect">
            <a:avLst/>
          </a:prstGeom>
        </p:spPr>
      </p:pic>
      <p:pic>
        <p:nvPicPr>
          <p:cNvPr id="1030" name="Picture 6" descr="Peixe-boi - Brasil Escola">
            <a:extLst>
              <a:ext uri="{FF2B5EF4-FFF2-40B4-BE49-F238E27FC236}">
                <a16:creationId xmlns:a16="http://schemas.microsoft.com/office/drawing/2014/main" id="{8401163F-8F6E-4F0D-B4CC-11AE0A3E9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935" y="4455377"/>
            <a:ext cx="2732870" cy="20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7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5A351B3-88E2-4A16-882D-26BA3263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273" y="1901369"/>
            <a:ext cx="8115300" cy="328612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30E957F-32DB-46BD-9FA0-ABBBEEFB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405"/>
            <a:ext cx="3914273" cy="36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9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1C17330-95E2-4360-8F85-6C96D6E0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231" y="2206171"/>
            <a:ext cx="509953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7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3A7DDD6-7F6F-47E6-8C7A-2401D38C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5" y="1248229"/>
            <a:ext cx="5871765" cy="56097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FA292F4-D2C9-4A61-8F18-0700B70FBF75}"/>
              </a:ext>
            </a:extLst>
          </p:cNvPr>
          <p:cNvSpPr txBox="1"/>
          <p:nvPr/>
        </p:nvSpPr>
        <p:spPr>
          <a:xfrm>
            <a:off x="6502400" y="1973943"/>
            <a:ext cx="326172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 dos objetos</a:t>
            </a:r>
          </a:p>
          <a:p>
            <a:r>
              <a:rPr lang="pt-BR" dirty="0"/>
              <a:t>Variável</a:t>
            </a:r>
          </a:p>
          <a:p>
            <a:r>
              <a:rPr lang="pt-BR" sz="4000" b="1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30431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4DCB667-9808-401D-8926-EA9C5FD33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7942"/>
            <a:ext cx="4291782" cy="4100286"/>
          </a:xfrm>
          <a:prstGeom prst="rect">
            <a:avLst/>
          </a:prstGeom>
        </p:spPr>
      </p:pic>
      <p:pic>
        <p:nvPicPr>
          <p:cNvPr id="3" name="Picture 2" descr="Beef cattle essentials: things to know when starting a cow-calf operation">
            <a:extLst>
              <a:ext uri="{FF2B5EF4-FFF2-40B4-BE49-F238E27FC236}">
                <a16:creationId xmlns:a16="http://schemas.microsoft.com/office/drawing/2014/main" id="{3929142B-D538-46E8-BFC4-9AC13B362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957942"/>
            <a:ext cx="3152776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B4A0768-EE46-4845-863D-336E516C3B2C}"/>
              </a:ext>
            </a:extLst>
          </p:cNvPr>
          <p:cNvSpPr txBox="1"/>
          <p:nvPr/>
        </p:nvSpPr>
        <p:spPr>
          <a:xfrm>
            <a:off x="4490240" y="3008085"/>
            <a:ext cx="32115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Bos</a:t>
            </a:r>
            <a:r>
              <a:rPr lang="pt-BR" sz="5400" dirty="0"/>
              <a:t> Taurus</a:t>
            </a:r>
          </a:p>
        </p:txBody>
      </p:sp>
      <p:pic>
        <p:nvPicPr>
          <p:cNvPr id="5" name="Picture 6" descr="Peixe-boi - Brasil Escola">
            <a:extLst>
              <a:ext uri="{FF2B5EF4-FFF2-40B4-BE49-F238E27FC236}">
                <a16:creationId xmlns:a16="http://schemas.microsoft.com/office/drawing/2014/main" id="{BCE910BE-235A-4573-8EDA-FE252EF1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612" y="3964699"/>
            <a:ext cx="3152776" cy="232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9CC691-0D8F-43E8-9EFB-24215FA5E09F}"/>
              </a:ext>
            </a:extLst>
          </p:cNvPr>
          <p:cNvSpPr txBox="1"/>
          <p:nvPr/>
        </p:nvSpPr>
        <p:spPr>
          <a:xfrm>
            <a:off x="4453435" y="6141215"/>
            <a:ext cx="3174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Trichechus</a:t>
            </a:r>
            <a:endParaRPr lang="pt-BR" sz="5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BA80C8-CBE7-4C6C-86DD-1CCA40129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8260" y="1106261"/>
            <a:ext cx="2380949" cy="3302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23AE54A-CC5F-4CB9-ABC4-CAAD1E4D8F10}"/>
              </a:ext>
            </a:extLst>
          </p:cNvPr>
          <p:cNvSpPr txBox="1"/>
          <p:nvPr/>
        </p:nvSpPr>
        <p:spPr>
          <a:xfrm>
            <a:off x="8176350" y="4408261"/>
            <a:ext cx="2996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 err="1"/>
              <a:t>Macropus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214286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9CAF50A-5B54-4D07-BFCA-25000C6EA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104" y="1951037"/>
            <a:ext cx="7029450" cy="27527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D63C96D-11EF-4079-A8CD-F379421F7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3" y="1110343"/>
            <a:ext cx="4853891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4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0B639E-6072-4A9D-AB29-3D641934D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15" y="1433966"/>
            <a:ext cx="6716768" cy="458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0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126BB-8934-49F4-A103-7D2A5C3C0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BC05EA-2840-47D5-9090-AA7738C634F3}"/>
              </a:ext>
            </a:extLst>
          </p:cNvPr>
          <p:cNvSpPr txBox="1"/>
          <p:nvPr/>
        </p:nvSpPr>
        <p:spPr>
          <a:xfrm>
            <a:off x="188685" y="3773715"/>
            <a:ext cx="1099692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&lt;&lt;modificador&gt;&gt; &lt;&lt;tipo de retorno&gt;&gt; &lt;&lt;</a:t>
            </a:r>
            <a:r>
              <a:rPr lang="pt-BR" sz="2800" dirty="0" err="1"/>
              <a:t>nomeDoMetodo</a:t>
            </a:r>
            <a:r>
              <a:rPr lang="pt-BR" sz="2800" dirty="0"/>
              <a:t>&gt;&gt; (parâmetros){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5655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89CDE44-6AB8-423D-8E49-A57FAD54C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7" y="863859"/>
            <a:ext cx="10769600" cy="50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46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F789586-A650-4689-887B-2E19EF1A4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9" y="878541"/>
            <a:ext cx="9215664" cy="575335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46CE7C0-CC4B-4BF0-94DB-F9E12FFE3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57" y="4200927"/>
            <a:ext cx="5144407" cy="24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71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21C20-E74A-48ED-9C90-93FC4CC0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de Funções e Procedimentos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4E1D1-B353-428C-9188-D26B5E0D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Na Vida</a:t>
            </a:r>
          </a:p>
          <a:p>
            <a:pPr lvl="1"/>
            <a:r>
              <a:rPr lang="pt-BR" dirty="0"/>
              <a:t>Equações (1º grau, 2º grau ...)</a:t>
            </a:r>
          </a:p>
          <a:p>
            <a:pPr lvl="1"/>
            <a:r>
              <a:rPr lang="pt-BR" dirty="0"/>
              <a:t>Raio Cósmico – Física</a:t>
            </a:r>
          </a:p>
          <a:p>
            <a:pPr lvl="1"/>
            <a:r>
              <a:rPr lang="pt-BR" dirty="0"/>
              <a:t>Excel Funções</a:t>
            </a:r>
          </a:p>
          <a:p>
            <a:pPr lvl="1"/>
            <a:r>
              <a:rPr lang="pt-BR" dirty="0"/>
              <a:t>C – eletrônica (carrinho de controle </a:t>
            </a:r>
            <a:r>
              <a:rPr lang="pt-BR" dirty="0" err="1"/>
              <a:t>remote</a:t>
            </a:r>
            <a:r>
              <a:rPr lang="pt-BR" dirty="0"/>
              <a:t>)</a:t>
            </a:r>
          </a:p>
          <a:p>
            <a:pPr lvl="2"/>
            <a:r>
              <a:rPr lang="pt-BR" dirty="0"/>
              <a:t>Função de acelerar</a:t>
            </a:r>
          </a:p>
          <a:p>
            <a:pPr lvl="2"/>
            <a:r>
              <a:rPr lang="pt-BR" dirty="0"/>
              <a:t>Função de frear</a:t>
            </a:r>
          </a:p>
          <a:p>
            <a:pPr lvl="2"/>
            <a:r>
              <a:rPr lang="pt-BR" dirty="0"/>
              <a:t>Função de virar direita</a:t>
            </a:r>
          </a:p>
          <a:p>
            <a:pPr lvl="2"/>
            <a:r>
              <a:rPr lang="pt-BR" dirty="0"/>
              <a:t>Função de virar esquerda</a:t>
            </a:r>
          </a:p>
          <a:p>
            <a:pPr lvl="1"/>
            <a:r>
              <a:rPr lang="pt-BR" dirty="0"/>
              <a:t>Jogos </a:t>
            </a:r>
          </a:p>
          <a:p>
            <a:pPr lvl="2"/>
            <a:r>
              <a:rPr lang="pt-BR" dirty="0"/>
              <a:t>Unity3D – C# </a:t>
            </a:r>
            <a:r>
              <a:rPr lang="pt-BR" dirty="0" err="1"/>
              <a:t>TypeScript</a:t>
            </a:r>
            <a:endParaRPr lang="pt-BR" dirty="0"/>
          </a:p>
          <a:p>
            <a:pPr lvl="3"/>
            <a:r>
              <a:rPr lang="pt-BR" dirty="0"/>
              <a:t>Função atirar( )</a:t>
            </a:r>
          </a:p>
          <a:p>
            <a:pPr lvl="3"/>
            <a:r>
              <a:rPr lang="pt-BR" dirty="0"/>
              <a:t>Função recarregar( )</a:t>
            </a:r>
          </a:p>
          <a:p>
            <a:pPr lvl="3"/>
            <a:r>
              <a:rPr lang="pt-BR" dirty="0"/>
              <a:t>Função correr( )</a:t>
            </a:r>
          </a:p>
        </p:txBody>
      </p:sp>
    </p:spTree>
    <p:extLst>
      <p:ext uri="{BB962C8B-B14F-4D97-AF65-F5344CB8AC3E}">
        <p14:creationId xmlns:p14="http://schemas.microsoft.com/office/powerpoint/2010/main" val="400947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0E58840-9147-4680-AB94-8B79D61C5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6" y="3193143"/>
            <a:ext cx="11690596" cy="17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30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7E2F-D4B5-4A67-BC07-6F207110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 de 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F3CED-5D92-4D5B-A6A1-A0142E9C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Nível I – Entrada e Saída</a:t>
            </a:r>
          </a:p>
          <a:p>
            <a:r>
              <a:rPr lang="pt-BR" dirty="0"/>
              <a:t>Nível II – Variáveis e Tipos</a:t>
            </a:r>
          </a:p>
          <a:p>
            <a:r>
              <a:rPr lang="pt-BR" dirty="0"/>
              <a:t>Nível III – Estrutura de Seleção</a:t>
            </a:r>
          </a:p>
          <a:p>
            <a:r>
              <a:rPr lang="pt-BR" dirty="0"/>
              <a:t>Nível IV – Estrutura de Repetição</a:t>
            </a:r>
          </a:p>
          <a:p>
            <a:r>
              <a:rPr lang="pt-BR" dirty="0"/>
              <a:t>Nível V – Funções e Procedimentos (sem classe)</a:t>
            </a:r>
          </a:p>
          <a:p>
            <a:r>
              <a:rPr lang="pt-BR" dirty="0"/>
              <a:t>Nível VI – Funções e Procedimentos (com classe)</a:t>
            </a:r>
          </a:p>
          <a:p>
            <a:r>
              <a:rPr lang="pt-BR" dirty="0"/>
              <a:t>Nível VII –Vetores e Matrizes</a:t>
            </a:r>
          </a:p>
        </p:txBody>
      </p:sp>
    </p:spTree>
    <p:extLst>
      <p:ext uri="{BB962C8B-B14F-4D97-AF65-F5344CB8AC3E}">
        <p14:creationId xmlns:p14="http://schemas.microsoft.com/office/powerpoint/2010/main" val="403122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93DE5-8457-4904-9A98-B4550B86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procedimento e função?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A0D06-E9F4-42B6-9261-26B1FF077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subprograma.</a:t>
            </a:r>
          </a:p>
          <a:p>
            <a:r>
              <a:rPr lang="pt-BR" dirty="0"/>
              <a:t>Um módulo do sistema</a:t>
            </a:r>
          </a:p>
          <a:p>
            <a:r>
              <a:rPr lang="pt-BR" dirty="0"/>
              <a:t>Um trecho de código</a:t>
            </a:r>
          </a:p>
          <a:p>
            <a:r>
              <a:rPr lang="pt-BR" dirty="0"/>
              <a:t>Programa Principal</a:t>
            </a:r>
          </a:p>
          <a:p>
            <a:pPr lvl="1"/>
            <a:r>
              <a:rPr lang="pt-BR" dirty="0"/>
              <a:t>Subprograma</a:t>
            </a:r>
          </a:p>
          <a:p>
            <a:pPr lvl="2"/>
            <a:r>
              <a:rPr lang="pt-BR" dirty="0"/>
              <a:t>Procedimento</a:t>
            </a:r>
          </a:p>
          <a:p>
            <a:pPr lvl="2"/>
            <a:r>
              <a:rPr lang="pt-BR" dirty="0"/>
              <a:t>Função</a:t>
            </a:r>
          </a:p>
        </p:txBody>
      </p:sp>
    </p:spTree>
    <p:extLst>
      <p:ext uri="{BB962C8B-B14F-4D97-AF65-F5344CB8AC3E}">
        <p14:creationId xmlns:p14="http://schemas.microsoft.com/office/powerpoint/2010/main" val="188568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D6757-AD44-4920-8582-E829810E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3E752-1433-4EB6-A343-C842F6CE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Reutilização</a:t>
            </a:r>
          </a:p>
          <a:p>
            <a:r>
              <a:rPr lang="pt-BR" dirty="0"/>
              <a:t>Legibilidade – Simples (redução de código)</a:t>
            </a:r>
          </a:p>
          <a:p>
            <a:r>
              <a:rPr lang="pt-BR" dirty="0"/>
              <a:t>Um código mais leve</a:t>
            </a:r>
          </a:p>
          <a:p>
            <a:r>
              <a:rPr lang="pt-BR" dirty="0"/>
              <a:t>Manutenção</a:t>
            </a:r>
          </a:p>
        </p:txBody>
      </p:sp>
    </p:spTree>
    <p:extLst>
      <p:ext uri="{BB962C8B-B14F-4D97-AF65-F5344CB8AC3E}">
        <p14:creationId xmlns:p14="http://schemas.microsoft.com/office/powerpoint/2010/main" val="366441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192ADD-922C-4DFC-92AA-9D238D831540}"/>
              </a:ext>
            </a:extLst>
          </p:cNvPr>
          <p:cNvSpPr/>
          <p:nvPr/>
        </p:nvSpPr>
        <p:spPr>
          <a:xfrm>
            <a:off x="1117601" y="2569029"/>
            <a:ext cx="2873829" cy="11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B98697-F1CA-4CE8-8ACE-AEBB92A7C8DD}"/>
              </a:ext>
            </a:extLst>
          </p:cNvPr>
          <p:cNvSpPr/>
          <p:nvPr/>
        </p:nvSpPr>
        <p:spPr>
          <a:xfrm>
            <a:off x="6720114" y="55154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DCB2E8-B95A-4017-9B8A-50A418F09B4A}"/>
              </a:ext>
            </a:extLst>
          </p:cNvPr>
          <p:cNvSpPr/>
          <p:nvPr/>
        </p:nvSpPr>
        <p:spPr>
          <a:xfrm>
            <a:off x="6720114" y="2002972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BF9E32-8473-4277-AB6B-E1EF2B7ED297}"/>
              </a:ext>
            </a:extLst>
          </p:cNvPr>
          <p:cNvSpPr/>
          <p:nvPr/>
        </p:nvSpPr>
        <p:spPr>
          <a:xfrm>
            <a:off x="6720114" y="347617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4C57C3-3BC6-4177-9F73-023907B4BBC5}"/>
              </a:ext>
            </a:extLst>
          </p:cNvPr>
          <p:cNvSpPr/>
          <p:nvPr/>
        </p:nvSpPr>
        <p:spPr>
          <a:xfrm>
            <a:off x="6720114" y="4949374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C2705BB-0CEC-45F7-9DE7-71E61A1FC7AC}"/>
              </a:ext>
            </a:extLst>
          </p:cNvPr>
          <p:cNvCxnSpPr>
            <a:cxnSpLocks/>
          </p:cNvCxnSpPr>
          <p:nvPr/>
        </p:nvCxnSpPr>
        <p:spPr>
          <a:xfrm flipV="1">
            <a:off x="4223657" y="1436914"/>
            <a:ext cx="2002972" cy="11466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44F0218-5DE1-41D2-926A-FE24A678C5A7}"/>
              </a:ext>
            </a:extLst>
          </p:cNvPr>
          <p:cNvCxnSpPr>
            <a:cxnSpLocks/>
          </p:cNvCxnSpPr>
          <p:nvPr/>
        </p:nvCxnSpPr>
        <p:spPr>
          <a:xfrm flipV="1">
            <a:off x="4310744" y="2772230"/>
            <a:ext cx="2090056" cy="1959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C68255-6543-4E91-BCEA-2AE71961C09B}"/>
              </a:ext>
            </a:extLst>
          </p:cNvPr>
          <p:cNvCxnSpPr>
            <a:cxnSpLocks/>
          </p:cNvCxnSpPr>
          <p:nvPr/>
        </p:nvCxnSpPr>
        <p:spPr>
          <a:xfrm>
            <a:off x="4310744" y="3320142"/>
            <a:ext cx="2235199" cy="7220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4A299D26-94CE-493A-AD19-96AE6AEBBF08}"/>
              </a:ext>
            </a:extLst>
          </p:cNvPr>
          <p:cNvCxnSpPr>
            <a:cxnSpLocks/>
          </p:cNvCxnSpPr>
          <p:nvPr/>
        </p:nvCxnSpPr>
        <p:spPr>
          <a:xfrm>
            <a:off x="4426857" y="3730172"/>
            <a:ext cx="1973943" cy="1582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41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8B875-D54B-4C86-911C-CE692C11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bendita diferença entre...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F607BB-2074-4FC4-992B-8E012E5A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PROCEDIMENTO ?</a:t>
            </a:r>
          </a:p>
          <a:p>
            <a:pPr lvl="1"/>
            <a:r>
              <a:rPr lang="pt-BR" dirty="0"/>
              <a:t>Retorno </a:t>
            </a:r>
            <a:r>
              <a:rPr lang="pt-BR" b="1" dirty="0"/>
              <a:t>vazio</a:t>
            </a:r>
            <a:r>
              <a:rPr lang="pt-BR" dirty="0"/>
              <a:t>  (com tipo: vazio =  </a:t>
            </a:r>
            <a:r>
              <a:rPr lang="pt-BR" b="1" dirty="0" err="1"/>
              <a:t>void</a:t>
            </a:r>
            <a:r>
              <a:rPr lang="pt-BR" dirty="0"/>
              <a:t>)</a:t>
            </a:r>
          </a:p>
          <a:p>
            <a:r>
              <a:rPr lang="pt-BR" dirty="0"/>
              <a:t>FUNÇÃO ?</a:t>
            </a:r>
          </a:p>
          <a:p>
            <a:pPr lvl="1"/>
            <a:r>
              <a:rPr lang="pt-BR" dirty="0"/>
              <a:t>Retorna </a:t>
            </a:r>
            <a:r>
              <a:rPr lang="pt-BR" b="1" dirty="0"/>
              <a:t>dados</a:t>
            </a:r>
            <a:r>
              <a:rPr lang="pt-BR" dirty="0"/>
              <a:t> (com tipo : Inteiro, Caractere, Real, Booleano...)</a:t>
            </a:r>
          </a:p>
        </p:txBody>
      </p:sp>
    </p:spTree>
    <p:extLst>
      <p:ext uri="{BB962C8B-B14F-4D97-AF65-F5344CB8AC3E}">
        <p14:creationId xmlns:p14="http://schemas.microsoft.com/office/powerpoint/2010/main" val="2438457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192ADD-922C-4DFC-92AA-9D238D831540}"/>
              </a:ext>
            </a:extLst>
          </p:cNvPr>
          <p:cNvSpPr/>
          <p:nvPr/>
        </p:nvSpPr>
        <p:spPr>
          <a:xfrm>
            <a:off x="1117601" y="2569029"/>
            <a:ext cx="2873829" cy="11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B98697-F1CA-4CE8-8ACE-AEBB92A7C8DD}"/>
              </a:ext>
            </a:extLst>
          </p:cNvPr>
          <p:cNvSpPr/>
          <p:nvPr/>
        </p:nvSpPr>
        <p:spPr>
          <a:xfrm>
            <a:off x="6720114" y="55154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DCB2E8-B95A-4017-9B8A-50A418F09B4A}"/>
              </a:ext>
            </a:extLst>
          </p:cNvPr>
          <p:cNvSpPr/>
          <p:nvPr/>
        </p:nvSpPr>
        <p:spPr>
          <a:xfrm>
            <a:off x="6720114" y="2002972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BF9E32-8473-4277-AB6B-E1EF2B7ED297}"/>
              </a:ext>
            </a:extLst>
          </p:cNvPr>
          <p:cNvSpPr/>
          <p:nvPr/>
        </p:nvSpPr>
        <p:spPr>
          <a:xfrm>
            <a:off x="6720114" y="347617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4C57C3-3BC6-4177-9F73-023907B4BBC5}"/>
              </a:ext>
            </a:extLst>
          </p:cNvPr>
          <p:cNvSpPr/>
          <p:nvPr/>
        </p:nvSpPr>
        <p:spPr>
          <a:xfrm>
            <a:off x="6720114" y="4949374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C2705BB-0CEC-45F7-9DE7-71E61A1FC7AC}"/>
              </a:ext>
            </a:extLst>
          </p:cNvPr>
          <p:cNvCxnSpPr>
            <a:cxnSpLocks/>
          </p:cNvCxnSpPr>
          <p:nvPr/>
        </p:nvCxnSpPr>
        <p:spPr>
          <a:xfrm flipV="1">
            <a:off x="4093028" y="986971"/>
            <a:ext cx="2452915" cy="1433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44F0218-5DE1-41D2-926A-FE24A678C5A7}"/>
              </a:ext>
            </a:extLst>
          </p:cNvPr>
          <p:cNvCxnSpPr>
            <a:cxnSpLocks/>
          </p:cNvCxnSpPr>
          <p:nvPr/>
        </p:nvCxnSpPr>
        <p:spPr>
          <a:xfrm flipV="1">
            <a:off x="4310744" y="2693307"/>
            <a:ext cx="2235199" cy="2748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C68255-6543-4E91-BCEA-2AE71961C09B}"/>
              </a:ext>
            </a:extLst>
          </p:cNvPr>
          <p:cNvCxnSpPr>
            <a:cxnSpLocks/>
          </p:cNvCxnSpPr>
          <p:nvPr/>
        </p:nvCxnSpPr>
        <p:spPr>
          <a:xfrm>
            <a:off x="4310744" y="3320142"/>
            <a:ext cx="2235199" cy="72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1B64A6-C525-4AF1-81D0-8B05E10DF6F9}"/>
              </a:ext>
            </a:extLst>
          </p:cNvPr>
          <p:cNvCxnSpPr>
            <a:cxnSpLocks/>
          </p:cNvCxnSpPr>
          <p:nvPr/>
        </p:nvCxnSpPr>
        <p:spPr>
          <a:xfrm flipH="1">
            <a:off x="4296228" y="1406979"/>
            <a:ext cx="2235199" cy="1286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B061541-02CC-4D3F-84C2-CC71A26294D5}"/>
              </a:ext>
            </a:extLst>
          </p:cNvPr>
          <p:cNvCxnSpPr>
            <a:cxnSpLocks/>
          </p:cNvCxnSpPr>
          <p:nvPr/>
        </p:nvCxnSpPr>
        <p:spPr>
          <a:xfrm>
            <a:off x="4093028" y="3889827"/>
            <a:ext cx="2351317" cy="12618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7507B98-BAE0-40B5-B79B-770A0074770D}"/>
              </a:ext>
            </a:extLst>
          </p:cNvPr>
          <p:cNvCxnSpPr>
            <a:cxnSpLocks/>
          </p:cNvCxnSpPr>
          <p:nvPr/>
        </p:nvCxnSpPr>
        <p:spPr>
          <a:xfrm flipH="1" flipV="1">
            <a:off x="3991430" y="4267200"/>
            <a:ext cx="2539997" cy="1407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3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2192ADD-922C-4DFC-92AA-9D238D831540}"/>
              </a:ext>
            </a:extLst>
          </p:cNvPr>
          <p:cNvSpPr/>
          <p:nvPr/>
        </p:nvSpPr>
        <p:spPr>
          <a:xfrm>
            <a:off x="1117601" y="2569029"/>
            <a:ext cx="2873829" cy="1161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PRINCIPAL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8B98697-F1CA-4CE8-8ACE-AEBB92A7C8DD}"/>
              </a:ext>
            </a:extLst>
          </p:cNvPr>
          <p:cNvSpPr/>
          <p:nvPr/>
        </p:nvSpPr>
        <p:spPr>
          <a:xfrm>
            <a:off x="6720114" y="55154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7DCB2E8-B95A-4017-9B8A-50A418F09B4A}"/>
              </a:ext>
            </a:extLst>
          </p:cNvPr>
          <p:cNvSpPr/>
          <p:nvPr/>
        </p:nvSpPr>
        <p:spPr>
          <a:xfrm>
            <a:off x="6720114" y="2002972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1BF9E32-8473-4277-AB6B-E1EF2B7ED297}"/>
              </a:ext>
            </a:extLst>
          </p:cNvPr>
          <p:cNvSpPr/>
          <p:nvPr/>
        </p:nvSpPr>
        <p:spPr>
          <a:xfrm>
            <a:off x="6720114" y="3476173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PROCEDIMENTO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4C57C3-3BC6-4177-9F73-023907B4BBC5}"/>
              </a:ext>
            </a:extLst>
          </p:cNvPr>
          <p:cNvSpPr/>
          <p:nvPr/>
        </p:nvSpPr>
        <p:spPr>
          <a:xfrm>
            <a:off x="6720114" y="4949374"/>
            <a:ext cx="3018971" cy="1132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FUNÇÃO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C2705BB-0CEC-45F7-9DE7-71E61A1FC7AC}"/>
              </a:ext>
            </a:extLst>
          </p:cNvPr>
          <p:cNvCxnSpPr>
            <a:cxnSpLocks/>
          </p:cNvCxnSpPr>
          <p:nvPr/>
        </p:nvCxnSpPr>
        <p:spPr>
          <a:xfrm flipV="1">
            <a:off x="4093028" y="986971"/>
            <a:ext cx="2452915" cy="1433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44F0218-5DE1-41D2-926A-FE24A678C5A7}"/>
              </a:ext>
            </a:extLst>
          </p:cNvPr>
          <p:cNvCxnSpPr>
            <a:cxnSpLocks/>
          </p:cNvCxnSpPr>
          <p:nvPr/>
        </p:nvCxnSpPr>
        <p:spPr>
          <a:xfrm flipV="1">
            <a:off x="4310744" y="2693307"/>
            <a:ext cx="2235199" cy="27486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C68255-6543-4E91-BCEA-2AE71961C09B}"/>
              </a:ext>
            </a:extLst>
          </p:cNvPr>
          <p:cNvCxnSpPr>
            <a:cxnSpLocks/>
          </p:cNvCxnSpPr>
          <p:nvPr/>
        </p:nvCxnSpPr>
        <p:spPr>
          <a:xfrm>
            <a:off x="4310744" y="3320142"/>
            <a:ext cx="2235199" cy="722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1B64A6-C525-4AF1-81D0-8B05E10DF6F9}"/>
              </a:ext>
            </a:extLst>
          </p:cNvPr>
          <p:cNvCxnSpPr>
            <a:cxnSpLocks/>
          </p:cNvCxnSpPr>
          <p:nvPr/>
        </p:nvCxnSpPr>
        <p:spPr>
          <a:xfrm flipH="1">
            <a:off x="4296228" y="1406979"/>
            <a:ext cx="2235199" cy="12863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B061541-02CC-4D3F-84C2-CC71A26294D5}"/>
              </a:ext>
            </a:extLst>
          </p:cNvPr>
          <p:cNvCxnSpPr>
            <a:cxnSpLocks/>
          </p:cNvCxnSpPr>
          <p:nvPr/>
        </p:nvCxnSpPr>
        <p:spPr>
          <a:xfrm>
            <a:off x="4093028" y="3889827"/>
            <a:ext cx="2351317" cy="12618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7507B98-BAE0-40B5-B79B-770A0074770D}"/>
              </a:ext>
            </a:extLst>
          </p:cNvPr>
          <p:cNvCxnSpPr>
            <a:cxnSpLocks/>
          </p:cNvCxnSpPr>
          <p:nvPr/>
        </p:nvCxnSpPr>
        <p:spPr>
          <a:xfrm flipH="1" flipV="1">
            <a:off x="3991430" y="4267200"/>
            <a:ext cx="2539997" cy="1407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61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BFB25543-B3EB-42C8-9509-EE9B8D489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18759"/>
              </p:ext>
            </p:extLst>
          </p:nvPr>
        </p:nvGraphicFramePr>
        <p:xfrm>
          <a:off x="1333408" y="2805010"/>
          <a:ext cx="4529366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29366">
                  <a:extLst>
                    <a:ext uri="{9D8B030D-6E8A-4147-A177-3AD203B41FA5}">
                      <a16:colId xmlns:a16="http://schemas.microsoft.com/office/drawing/2014/main" val="1081679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Mamífero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15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  <a:r>
                        <a:rPr lang="pt-BR" dirty="0" err="1"/>
                        <a:t>nomeCientifico:String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5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/>
                        <a:t>setNomeCientifico</a:t>
                      </a:r>
                      <a:r>
                        <a:rPr lang="pt-BR" dirty="0"/>
                        <a:t>(</a:t>
                      </a:r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nomeCientifico</a:t>
                      </a:r>
                      <a:r>
                        <a:rPr lang="pt-BR" dirty="0"/>
                        <a:t>):</a:t>
                      </a:r>
                      <a:r>
                        <a:rPr lang="pt-BR" b="1" dirty="0" err="1"/>
                        <a:t>void</a:t>
                      </a:r>
                      <a:endParaRPr lang="pt-BR" b="1" dirty="0"/>
                    </a:p>
                    <a:p>
                      <a:r>
                        <a:rPr lang="pt-BR" dirty="0" err="1"/>
                        <a:t>getNomeCientifico</a:t>
                      </a:r>
                      <a:r>
                        <a:rPr lang="pt-BR" dirty="0"/>
                        <a:t>( ):</a:t>
                      </a:r>
                      <a:r>
                        <a:rPr lang="pt-BR" b="1" dirty="0" err="1"/>
                        <a:t>String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02883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CFEBEA65-EE8C-42B2-80EB-43B08634089F}"/>
              </a:ext>
            </a:extLst>
          </p:cNvPr>
          <p:cNvSpPr/>
          <p:nvPr/>
        </p:nvSpPr>
        <p:spPr>
          <a:xfrm>
            <a:off x="6267450" y="2784253"/>
            <a:ext cx="1378904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void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C9AF1CA-08B5-4013-8475-96044D0C996B}"/>
              </a:ext>
            </a:extLst>
          </p:cNvPr>
          <p:cNvSpPr/>
          <p:nvPr/>
        </p:nvSpPr>
        <p:spPr>
          <a:xfrm>
            <a:off x="6238875" y="3894253"/>
            <a:ext cx="182453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F941ED0-F2D2-4AA5-9968-4C4B3AF68F99}"/>
              </a:ext>
            </a:extLst>
          </p:cNvPr>
          <p:cNvSpPr txBox="1"/>
          <p:nvPr/>
        </p:nvSpPr>
        <p:spPr>
          <a:xfrm>
            <a:off x="7991475" y="3126558"/>
            <a:ext cx="1508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procedimento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A14F0D1-2299-4C00-83BF-B52874FAFE37}"/>
              </a:ext>
            </a:extLst>
          </p:cNvPr>
          <p:cNvSpPr txBox="1"/>
          <p:nvPr/>
        </p:nvSpPr>
        <p:spPr>
          <a:xfrm>
            <a:off x="8191500" y="4259818"/>
            <a:ext cx="82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função</a:t>
            </a:r>
          </a:p>
        </p:txBody>
      </p:sp>
    </p:spTree>
    <p:extLst>
      <p:ext uri="{BB962C8B-B14F-4D97-AF65-F5344CB8AC3E}">
        <p14:creationId xmlns:p14="http://schemas.microsoft.com/office/powerpoint/2010/main" val="24797034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256</Words>
  <Application>Microsoft Office PowerPoint</Application>
  <PresentationFormat>Widescreen</PresentationFormat>
  <Paragraphs>78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do Office</vt:lpstr>
      <vt:lpstr>Funções e Procedimentos</vt:lpstr>
      <vt:lpstr>Utilização de Funções e Procedimentos</vt:lpstr>
      <vt:lpstr>O que é um procedimento e função?</vt:lpstr>
      <vt:lpstr>Utilidade</vt:lpstr>
      <vt:lpstr>Apresentação do PowerPoint</vt:lpstr>
      <vt:lpstr>Qual a bendita diferença entre...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ESTRUTURA</vt:lpstr>
      <vt:lpstr>Apresentação do PowerPoint</vt:lpstr>
      <vt:lpstr>Apresentação do PowerPoint</vt:lpstr>
      <vt:lpstr>Apresentação do PowerPoint</vt:lpstr>
      <vt:lpstr>Lista de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Funções e Procedimentos</dc:title>
  <dc:creator>PROFESSOR SENAI</dc:creator>
  <cp:lastModifiedBy>PROFESSOR SENAI</cp:lastModifiedBy>
  <cp:revision>11</cp:revision>
  <dcterms:created xsi:type="dcterms:W3CDTF">2025-05-08T12:08:35Z</dcterms:created>
  <dcterms:modified xsi:type="dcterms:W3CDTF">2025-05-08T14:47:53Z</dcterms:modified>
</cp:coreProperties>
</file>