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66" r:id="rId20"/>
    <p:sldId id="267" r:id="rId21"/>
    <p:sldId id="290" r:id="rId22"/>
    <p:sldId id="291" r:id="rId23"/>
    <p:sldId id="268" r:id="rId24"/>
    <p:sldId id="292" r:id="rId25"/>
    <p:sldId id="293" r:id="rId26"/>
    <p:sldId id="295" r:id="rId27"/>
    <p:sldId id="269" r:id="rId28"/>
    <p:sldId id="270" r:id="rId29"/>
    <p:sldId id="294" r:id="rId30"/>
    <p:sldId id="271" r:id="rId31"/>
    <p:sldId id="272" r:id="rId32"/>
    <p:sldId id="273" r:id="rId33"/>
    <p:sldId id="296" r:id="rId34"/>
    <p:sldId id="274" r:id="rId35"/>
    <p:sldId id="275" r:id="rId36"/>
    <p:sldId id="297" r:id="rId37"/>
    <p:sldId id="276" r:id="rId38"/>
    <p:sldId id="298" r:id="rId39"/>
    <p:sldId id="299" r:id="rId40"/>
    <p:sldId id="277" r:id="rId41"/>
    <p:sldId id="278" r:id="rId42"/>
    <p:sldId id="300" r:id="rId43"/>
    <p:sldId id="302" r:id="rId44"/>
    <p:sldId id="304" r:id="rId45"/>
    <p:sldId id="303" r:id="rId46"/>
    <p:sldId id="301" r:id="rId47"/>
    <p:sldId id="305" r:id="rId48"/>
    <p:sldId id="306" r:id="rId49"/>
    <p:sldId id="307" r:id="rId50"/>
    <p:sldId id="308" r:id="rId5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26508-C86D-4333-BFB1-A958FADA8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3B3725-E699-48ED-8A9B-3CA8F26DD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F374D9-FB63-41EB-89F3-D3FCA8B3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E494-B741-4394-AFC2-9A4DBC08C526}" type="datetimeFigureOut">
              <a:rPr lang="pt-BR" smtClean="0"/>
              <a:t>17/10/2025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104118-CEF0-4EA8-8C04-244874042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EB5AB2-80F2-423A-9083-7E21E0AA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DDFF-EFDF-4879-90D3-F8ED1B8531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05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989B4-F35D-4B1F-9E74-CB8097C0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5C4093-739C-41F3-AEAC-B33E09134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BB443F-ECC7-4272-8A6C-A1F4B350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E494-B741-4394-AFC2-9A4DBC08C526}" type="datetimeFigureOut">
              <a:rPr lang="pt-BR" smtClean="0"/>
              <a:t>17/10/2025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C5AE54-1F54-4F5A-9B40-FA35F9F22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11D25A-9D05-46A3-BFF5-3719F23B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DDFF-EFDF-4879-90D3-F8ED1B8531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23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04C502-3452-42E9-A7CB-AAAEB5ACD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B05E65-9644-41E8-9FB2-93280CF4F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759A94-2147-41A4-BA1A-CF2F0C3E9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E494-B741-4394-AFC2-9A4DBC08C526}" type="datetimeFigureOut">
              <a:rPr lang="pt-BR" smtClean="0"/>
              <a:t>17/10/2025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1EFFAB-16A7-416D-B0A0-09F06F65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A22DC8-497C-44AA-A9CC-579CAEAF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DDFF-EFDF-4879-90D3-F8ED1B8531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39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39C13-A397-42C7-B907-6D59CEF7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FDA142-78E1-47DE-9953-CA7A757D6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E57123-1FA7-4814-9FCB-D44FCB8A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E494-B741-4394-AFC2-9A4DBC08C526}" type="datetimeFigureOut">
              <a:rPr lang="pt-BR" smtClean="0"/>
              <a:t>17/10/2025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2F2567-F6F4-40C8-85A3-450DE378C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98CD4B-5E90-43F6-BF82-1CAC94ED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DDFF-EFDF-4879-90D3-F8ED1B8531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82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28145-5870-4ADE-A638-D8561EA7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654C2F-5B0A-42D6-AD1D-BCCB978D0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473AA9-4BD2-442E-8C66-4285353D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E494-B741-4394-AFC2-9A4DBC08C526}" type="datetimeFigureOut">
              <a:rPr lang="pt-BR" smtClean="0"/>
              <a:t>17/10/2025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C2D0A6-AF3A-4790-A774-F58FBE23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148033-CFD9-413F-9B42-9F9740ED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DDFF-EFDF-4879-90D3-F8ED1B8531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11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CE9B1-6B57-49ED-B5C5-07DF524E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DD563-A20B-4072-9039-F4E6703C2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D777B7-57A7-4A41-8D4F-474A2DA69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396550-E9F3-4D7B-903A-DB007649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E494-B741-4394-AFC2-9A4DBC08C526}" type="datetimeFigureOut">
              <a:rPr lang="pt-BR" smtClean="0"/>
              <a:t>17/10/2025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618C29-0846-42A1-8B45-0CBB878C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F2466B-DF54-4F86-926E-17FEC675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DDFF-EFDF-4879-90D3-F8ED1B8531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99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9CB4E-B498-4835-BFF8-D798928B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C3B028-88B2-48CD-A034-1BDAFF13D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1F6C1A-9012-46FB-A584-70AE80B87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73555E3-FEF3-47EF-8A89-9064B6FA6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239E48B-3A5A-42BA-BACE-3C5AF7B88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0173F3D-709E-43C2-A899-7928EAE8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E494-B741-4394-AFC2-9A4DBC08C526}" type="datetimeFigureOut">
              <a:rPr lang="pt-BR" smtClean="0"/>
              <a:t>17/10/2025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CE2D743-0F70-406B-B196-7A4FD5A9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876C097-0C46-447F-8D19-A903C4A2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DDFF-EFDF-4879-90D3-F8ED1B8531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08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A3D7A-EE65-4525-BEFD-9137B7D30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E269C28-2986-4696-A178-0B5C114C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E494-B741-4394-AFC2-9A4DBC08C526}" type="datetimeFigureOut">
              <a:rPr lang="pt-BR" smtClean="0"/>
              <a:t>17/10/2025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BBD171-3DF1-4E20-BC75-39E6F6CB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0D58FDD-D62C-4659-B2AC-E26B2453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DDFF-EFDF-4879-90D3-F8ED1B8531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72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FA094AC-F31E-4744-9A62-47C03B51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E494-B741-4394-AFC2-9A4DBC08C526}" type="datetimeFigureOut">
              <a:rPr lang="pt-BR" smtClean="0"/>
              <a:t>17/10/2025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9AB7C7F-A3D6-4334-B4C4-6ECA8FD24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066F9B-DFF6-47E6-BF15-1B7E4652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DDFF-EFDF-4879-90D3-F8ED1B8531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09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9E8EF-EB48-46F1-877A-5AF51C5A3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AE91C2-7CBE-471D-ADBF-9D3DD35E8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FE4B6D-27AA-46E3-B061-E7FCA1A3A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007EA9-316F-4429-94E8-6021492C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E494-B741-4394-AFC2-9A4DBC08C526}" type="datetimeFigureOut">
              <a:rPr lang="pt-BR" smtClean="0"/>
              <a:t>17/10/2025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369173-2C33-4DF5-9E02-3B91DEFD7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258766-FC7B-4870-A3A4-073EFF9D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DDFF-EFDF-4879-90D3-F8ED1B8531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3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9AAB8-25C6-466C-9677-3FB3A105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FE810EE-BF5C-4861-B578-504B1A688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6B3A1C-1F90-4DEC-81B6-060F341D3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50A69E-78AF-4C06-BEFB-A19137F0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E494-B741-4394-AFC2-9A4DBC08C526}" type="datetimeFigureOut">
              <a:rPr lang="pt-BR" smtClean="0"/>
              <a:t>17/10/2025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EABADC-0A58-43BD-A2E9-D84944A3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CD955F-F6F0-4E96-B73F-04D73BA7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DDFF-EFDF-4879-90D3-F8ED1B8531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74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BB0DAF1-152E-4432-BB12-3CF2AD98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DCFFB5-5913-47E6-803D-890D1E8C0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57AFB9-CA9B-427C-8647-485087714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0E494-B741-4394-AFC2-9A4DBC08C526}" type="datetimeFigureOut">
              <a:rPr lang="pt-BR" smtClean="0"/>
              <a:t>17/10/2025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85F117-EF79-41E4-A353-9CE316DF3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18938F-A0FA-4B44-96FC-7194F83F2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ADDFF-EFDF-4879-90D3-F8ED1B8531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2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nalba.com.br/acordos-coletivos/768-senai-sp" TargetMode="External"/><Relationship Id="rId2" Type="http://schemas.openxmlformats.org/officeDocument/2006/relationships/hyperlink" Target="https://www.sindmedico.com.b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inprodf.org.br/" TargetMode="External"/><Relationship Id="rId4" Type="http://schemas.openxmlformats.org/officeDocument/2006/relationships/hyperlink" Target="https://sinfor.org.br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FBEF8-A09A-42E2-AF76-8BAE062C5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Django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CC7498-196D-433A-85D5-ADC4E80CBE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Iniciando a Aplicação e Subindo o Servidor</a:t>
            </a:r>
          </a:p>
        </p:txBody>
      </p:sp>
    </p:spTree>
    <p:extLst>
      <p:ext uri="{BB962C8B-B14F-4D97-AF65-F5344CB8AC3E}">
        <p14:creationId xmlns:p14="http://schemas.microsoft.com/office/powerpoint/2010/main" val="1600846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F07F46F-0332-4087-81E6-E27A1C189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3" y="2096220"/>
            <a:ext cx="7657609" cy="189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91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1211D6C-BF03-475E-A3F7-6CE99D606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85737"/>
            <a:ext cx="1186815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52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917BA0F-392D-4C39-AD1E-117A235B0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783" y="1682152"/>
            <a:ext cx="6462079" cy="268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8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0D17BA0-D769-4F1A-9518-AD3E4C2AA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78" y="358162"/>
            <a:ext cx="11140444" cy="614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86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94F6C23-7842-4559-94CE-FCF436E94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13" y="810883"/>
            <a:ext cx="11209500" cy="536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27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15A3023-EA10-4BE1-A10A-EFB1AEC5D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822" y="2803585"/>
            <a:ext cx="2350699" cy="94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79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ADD071E-31A5-47CA-9CD9-43997830A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2252662"/>
            <a:ext cx="67913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88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6AFD594-4014-4FF3-99A8-3252E0F92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33" y="1561818"/>
            <a:ext cx="7057309" cy="186718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631F801-6794-4EE2-95D3-8DF68068C4D9}"/>
              </a:ext>
            </a:extLst>
          </p:cNvPr>
          <p:cNvSpPr txBox="1"/>
          <p:nvPr/>
        </p:nvSpPr>
        <p:spPr>
          <a:xfrm>
            <a:off x="7660257" y="1673525"/>
            <a:ext cx="17814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Ambiente Virtual</a:t>
            </a:r>
          </a:p>
          <a:p>
            <a:pPr marL="285750" indent="-285750">
              <a:buFontTx/>
              <a:buChar char="-"/>
            </a:pPr>
            <a:r>
              <a:rPr lang="pt-BR" dirty="0"/>
              <a:t>Jogos</a:t>
            </a:r>
          </a:p>
          <a:p>
            <a:pPr marL="285750" indent="-285750">
              <a:buFontTx/>
              <a:buChar char="-"/>
            </a:pPr>
            <a:r>
              <a:rPr lang="pt-BR" dirty="0"/>
              <a:t>IA</a:t>
            </a:r>
          </a:p>
          <a:p>
            <a:pPr marL="285750" indent="-285750">
              <a:buFontTx/>
              <a:buChar char="-"/>
            </a:pPr>
            <a:r>
              <a:rPr lang="pt-BR" dirty="0" err="1"/>
              <a:t>Django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 err="1"/>
              <a:t>FastAPI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Gráfico Pizza</a:t>
            </a:r>
          </a:p>
        </p:txBody>
      </p:sp>
    </p:spTree>
    <p:extLst>
      <p:ext uri="{BB962C8B-B14F-4D97-AF65-F5344CB8AC3E}">
        <p14:creationId xmlns:p14="http://schemas.microsoft.com/office/powerpoint/2010/main" val="28763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5D92A28-C6F5-4A23-8D4F-736FE5960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79" y="523336"/>
            <a:ext cx="962025" cy="56388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03252B8-F8D3-44C2-B845-FD7E175B7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386" y="1982247"/>
            <a:ext cx="10456584" cy="262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85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DBED9FB-67C0-4BD6-B689-B07217D1F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633" y="2424022"/>
            <a:ext cx="6687462" cy="153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0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527A2-6625-4D8F-A44B-6E6C000BB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Modelando um </a:t>
            </a:r>
            <a:r>
              <a:rPr lang="pt-BR" b="1" dirty="0"/>
              <a:t>Site</a:t>
            </a:r>
            <a:r>
              <a:rPr lang="pt-BR" dirty="0"/>
              <a:t> de Sindicato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FC1DD6-A776-4F64-925E-7DF9738F1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Situação Problema</a:t>
            </a:r>
          </a:p>
        </p:txBody>
      </p:sp>
    </p:spTree>
    <p:extLst>
      <p:ext uri="{BB962C8B-B14F-4D97-AF65-F5344CB8AC3E}">
        <p14:creationId xmlns:p14="http://schemas.microsoft.com/office/powerpoint/2010/main" val="2441763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88C11A1-C9D7-4AF0-9151-DC7676C6E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40" y="2700068"/>
            <a:ext cx="8066347" cy="158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2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1D2D49B-083E-4D62-91DA-9C95C8264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03" y="2786332"/>
            <a:ext cx="11476653" cy="127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60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D450306-5C5A-439D-938A-478F6227F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188" y="2855344"/>
            <a:ext cx="3607817" cy="8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36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1B925E9-7533-4228-9880-32994ED17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82" y="2018581"/>
            <a:ext cx="11671540" cy="284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2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5789D49-F2C9-4826-A757-095507E49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99" y="1765540"/>
            <a:ext cx="8200896" cy="249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73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2EEC6-546E-4600-9796-7E03EAB90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Metodologia de desenvolvimento de</a:t>
            </a:r>
            <a:br>
              <a:rPr lang="pt-BR" b="1" dirty="0"/>
            </a:br>
            <a:r>
              <a:rPr lang="pt-BR" b="1" dirty="0"/>
              <a:t>sistemas </a:t>
            </a:r>
            <a:r>
              <a:rPr lang="pt-BR" dirty="0"/>
              <a:t>x Paradigma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F1BC9A0-A989-4874-B151-D3D6895E5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>
                <a:highlight>
                  <a:srgbClr val="00FF00"/>
                </a:highlight>
              </a:rPr>
              <a:t>Cascata (</a:t>
            </a:r>
            <a:r>
              <a:rPr lang="pt-BR" b="1" dirty="0" err="1"/>
              <a:t>Waterfall</a:t>
            </a:r>
            <a:r>
              <a:rPr lang="pt-BR" b="1" dirty="0"/>
              <a:t>) – cada etapa tem que ser finalizada</a:t>
            </a:r>
          </a:p>
          <a:p>
            <a:r>
              <a:rPr lang="pt-BR" b="1" dirty="0">
                <a:highlight>
                  <a:srgbClr val="00FF00"/>
                </a:highlight>
              </a:rPr>
              <a:t>Ágil (SCRUM</a:t>
            </a:r>
            <a:r>
              <a:rPr lang="pt-BR" b="1" dirty="0"/>
              <a:t>) – Entregas contínuas em ciclos (</a:t>
            </a:r>
            <a:r>
              <a:rPr lang="pt-BR" b="1" dirty="0" err="1"/>
              <a:t>SPRINTs</a:t>
            </a:r>
            <a:r>
              <a:rPr lang="pt-BR" b="1" dirty="0"/>
              <a:t>) - Backlogs</a:t>
            </a:r>
          </a:p>
          <a:p>
            <a:r>
              <a:rPr lang="pt-BR" b="1" dirty="0" err="1"/>
              <a:t>Multiparadigma</a:t>
            </a:r>
            <a:endParaRPr lang="pt-BR" b="1" dirty="0"/>
          </a:p>
          <a:p>
            <a:pPr lvl="1"/>
            <a:r>
              <a:rPr lang="pt-BR" dirty="0">
                <a:highlight>
                  <a:srgbClr val="00FF00"/>
                </a:highlight>
              </a:rPr>
              <a:t>Paradigmas</a:t>
            </a:r>
          </a:p>
          <a:p>
            <a:pPr lvl="2"/>
            <a:r>
              <a:rPr lang="pt-BR" b="1" dirty="0">
                <a:highlight>
                  <a:srgbClr val="FFFF00"/>
                </a:highlight>
              </a:rPr>
              <a:t>Estruturado</a:t>
            </a:r>
          </a:p>
          <a:p>
            <a:pPr lvl="2"/>
            <a:r>
              <a:rPr lang="pt-BR" dirty="0">
                <a:highlight>
                  <a:srgbClr val="FFFF00"/>
                </a:highlight>
              </a:rPr>
              <a:t>Orientado a Objetos</a:t>
            </a:r>
          </a:p>
          <a:p>
            <a:pPr lvl="2"/>
            <a:r>
              <a:rPr lang="pt-BR" dirty="0">
                <a:highlight>
                  <a:srgbClr val="FFFF00"/>
                </a:highlight>
              </a:rPr>
              <a:t>Funcional</a:t>
            </a:r>
          </a:p>
          <a:p>
            <a:pPr lvl="2"/>
            <a:r>
              <a:rPr lang="pt-BR" dirty="0"/>
              <a:t>Orientado a Aspectos</a:t>
            </a:r>
          </a:p>
          <a:p>
            <a:pPr lvl="2"/>
            <a:r>
              <a:rPr lang="pt-BR" dirty="0">
                <a:highlight>
                  <a:srgbClr val="FFFF00"/>
                </a:highlight>
              </a:rPr>
              <a:t>Orientado a Eventos (</a:t>
            </a:r>
            <a:r>
              <a:rPr lang="pt-BR" dirty="0" err="1">
                <a:highlight>
                  <a:srgbClr val="FFFF00"/>
                </a:highlight>
              </a:rPr>
              <a:t>JavaScript</a:t>
            </a:r>
            <a:r>
              <a:rPr lang="pt-BR" dirty="0">
                <a:highlight>
                  <a:srgbClr val="FFFF00"/>
                </a:highlight>
              </a:rPr>
              <a:t>)</a:t>
            </a:r>
          </a:p>
          <a:p>
            <a:pPr lvl="2"/>
            <a:r>
              <a:rPr lang="pt-BR" dirty="0">
                <a:highlight>
                  <a:srgbClr val="00FF00"/>
                </a:highlight>
              </a:rPr>
              <a:t>Abordagem de </a:t>
            </a:r>
            <a:r>
              <a:rPr lang="pt-BR" dirty="0" err="1">
                <a:highlight>
                  <a:srgbClr val="00FF00"/>
                </a:highlight>
              </a:rPr>
              <a:t>Dev</a:t>
            </a:r>
            <a:endParaRPr lang="pt-BR" dirty="0">
              <a:highlight>
                <a:srgbClr val="00FF00"/>
              </a:highlight>
            </a:endParaRPr>
          </a:p>
          <a:p>
            <a:pPr lvl="3"/>
            <a:r>
              <a:rPr lang="pt-BR" dirty="0" err="1">
                <a:highlight>
                  <a:srgbClr val="FFFF00"/>
                </a:highlight>
              </a:rPr>
              <a:t>Code</a:t>
            </a:r>
            <a:endParaRPr lang="pt-BR" dirty="0">
              <a:highlight>
                <a:srgbClr val="FFFF00"/>
              </a:highlight>
            </a:endParaRPr>
          </a:p>
          <a:p>
            <a:pPr lvl="3"/>
            <a:r>
              <a:rPr lang="pt-BR" dirty="0" err="1">
                <a:highlight>
                  <a:srgbClr val="FFFF00"/>
                </a:highlight>
              </a:rPr>
              <a:t>Low</a:t>
            </a:r>
            <a:r>
              <a:rPr lang="pt-BR" dirty="0">
                <a:highlight>
                  <a:srgbClr val="FFFF00"/>
                </a:highlight>
              </a:rPr>
              <a:t> </a:t>
            </a:r>
            <a:r>
              <a:rPr lang="pt-BR" dirty="0" err="1">
                <a:highlight>
                  <a:srgbClr val="FFFF00"/>
                </a:highlight>
              </a:rPr>
              <a:t>Code</a:t>
            </a:r>
            <a:r>
              <a:rPr lang="pt-BR" dirty="0">
                <a:highlight>
                  <a:srgbClr val="FFFF00"/>
                </a:highlight>
              </a:rPr>
              <a:t> (Admin)</a:t>
            </a:r>
          </a:p>
          <a:p>
            <a:pPr lvl="3"/>
            <a:r>
              <a:rPr lang="pt-BR" dirty="0"/>
              <a:t>No </a:t>
            </a:r>
            <a:r>
              <a:rPr lang="pt-BR" dirty="0" err="1"/>
              <a:t>Code</a:t>
            </a:r>
            <a:endParaRPr lang="pt-BR" dirty="0"/>
          </a:p>
          <a:p>
            <a:pPr lvl="3"/>
            <a:r>
              <a:rPr lang="pt-BR" dirty="0"/>
              <a:t>Assistência de IA (</a:t>
            </a:r>
            <a:r>
              <a:rPr lang="pt-BR" dirty="0" err="1"/>
              <a:t>Vibe</a:t>
            </a:r>
            <a:r>
              <a:rPr lang="pt-BR" dirty="0"/>
              <a:t> </a:t>
            </a:r>
            <a:r>
              <a:rPr lang="pt-BR" dirty="0" err="1"/>
              <a:t>Coding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0201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BC738-9299-4359-BEE4-7D3F3935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backlog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BCAEF0-E293-4812-A094-19156E61E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902" y="1825625"/>
            <a:ext cx="6617898" cy="4351338"/>
          </a:xfrm>
        </p:spPr>
        <p:txBody>
          <a:bodyPr/>
          <a:lstStyle/>
          <a:p>
            <a:r>
              <a:rPr lang="pt-BR" dirty="0"/>
              <a:t>CRM (gerenciador de conteúdo)</a:t>
            </a:r>
          </a:p>
          <a:p>
            <a:pPr lvl="1"/>
            <a:r>
              <a:rPr lang="pt-BR" dirty="0"/>
              <a:t>Gerenciar o conteúdo do site do </a:t>
            </a:r>
            <a:r>
              <a:rPr lang="pt-BR" dirty="0" err="1">
                <a:highlight>
                  <a:srgbClr val="00FF00"/>
                </a:highlight>
              </a:rPr>
              <a:t>sindcode</a:t>
            </a:r>
            <a:endParaRPr lang="pt-BR" dirty="0">
              <a:highlight>
                <a:srgbClr val="00FF00"/>
              </a:highlight>
            </a:endParaRPr>
          </a:p>
          <a:p>
            <a:pPr lvl="2"/>
            <a:r>
              <a:rPr lang="pt-BR" dirty="0"/>
              <a:t>Benefícios dos sindicalizados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1735CC6-9656-4266-B419-DB03CE271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85" y="1825625"/>
            <a:ext cx="3949402" cy="327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50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34CA393-813F-4DD1-B8A9-0768EB30E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63" y="1802920"/>
            <a:ext cx="11350482" cy="327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27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C969216-C373-4F7F-9EC5-9EDB95AFF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225" y="336430"/>
            <a:ext cx="7973514" cy="74097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9186DED-E45F-4D8E-BFF8-8657D7A27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08" y="2019390"/>
            <a:ext cx="9909985" cy="281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92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53D79A5-8E3F-4DF0-8DAF-110868E1B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4" y="1621200"/>
            <a:ext cx="12011025" cy="36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4442D-A598-4B53-88D5-911A09C8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968B44-BAEA-4AEA-ADC7-6F20136FF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https://www.sindmedico.com.br/</a:t>
            </a:r>
            <a:endParaRPr lang="pt-BR" dirty="0"/>
          </a:p>
          <a:p>
            <a:r>
              <a:rPr lang="pt-BR" dirty="0">
                <a:hlinkClick r:id="rId3"/>
              </a:rPr>
              <a:t>https://www.senalba.com.br/acordos-coletivos/768-senai-sp</a:t>
            </a:r>
            <a:endParaRPr lang="pt-BR" dirty="0"/>
          </a:p>
          <a:p>
            <a:r>
              <a:rPr lang="pt-BR" dirty="0">
                <a:hlinkClick r:id="rId4"/>
              </a:rPr>
              <a:t>https://sinfor.org.br/</a:t>
            </a:r>
            <a:endParaRPr lang="pt-BR" dirty="0"/>
          </a:p>
          <a:p>
            <a:r>
              <a:rPr lang="pt-BR" dirty="0">
                <a:hlinkClick r:id="rId5"/>
              </a:rPr>
              <a:t>https://www.sinprodf.org.br/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7197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730F78F-94AE-481A-8721-A533A2722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762" y="2216988"/>
            <a:ext cx="8538475" cy="147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63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38341B8-B104-4BAB-AD1E-0C1CABFA0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185" y="1785667"/>
            <a:ext cx="5583808" cy="186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00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3CF0778-162E-4610-8436-626FB92A4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92" y="2958860"/>
            <a:ext cx="11185415" cy="9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58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D204C2C-4E39-482E-A5AE-A49736C90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939799"/>
            <a:ext cx="11194256" cy="497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69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AA1C774-58FC-401C-AE97-6F7A65BBD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87" y="879894"/>
            <a:ext cx="11957225" cy="449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50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BE1F5DC-230A-4EFA-9FD0-5EF09D902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658" y="2846718"/>
            <a:ext cx="8378064" cy="99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500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2EC1D66-6DC6-43D3-9397-B1402F918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79" y="2475781"/>
            <a:ext cx="10618144" cy="175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216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72A4BCC-1E0C-4601-B621-1925A718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24" y="1007655"/>
            <a:ext cx="11749177" cy="460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5441570-3BB6-4DB9-B188-1B9AE456E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9660"/>
            <a:ext cx="12192000" cy="413091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00E04AC-5F23-43E7-B1E2-F87D678DDDA7}"/>
              </a:ext>
            </a:extLst>
          </p:cNvPr>
          <p:cNvSpPr txBox="1"/>
          <p:nvPr/>
        </p:nvSpPr>
        <p:spPr>
          <a:xfrm>
            <a:off x="2872595" y="163902"/>
            <a:ext cx="51280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dirty="0" err="1"/>
              <a:t>LocalHost</a:t>
            </a:r>
            <a:endParaRPr lang="pt-BR" sz="9600" b="1" dirty="0"/>
          </a:p>
        </p:txBody>
      </p:sp>
    </p:spTree>
    <p:extLst>
      <p:ext uri="{BB962C8B-B14F-4D97-AF65-F5344CB8AC3E}">
        <p14:creationId xmlns:p14="http://schemas.microsoft.com/office/powerpoint/2010/main" val="41462519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3B63C2C-E0BE-4516-8DBF-0257BB39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66" y="507251"/>
            <a:ext cx="1105852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0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D3018-44B8-4BE7-B7EE-AD9ED7CBF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336550"/>
            <a:ext cx="10515600" cy="1325563"/>
          </a:xfrm>
        </p:spPr>
        <p:txBody>
          <a:bodyPr/>
          <a:lstStyle/>
          <a:p>
            <a:r>
              <a:rPr lang="pt-BR" b="1" dirty="0"/>
              <a:t>Entidade : </a:t>
            </a:r>
            <a:r>
              <a:rPr lang="pt-BR" dirty="0"/>
              <a:t>benefício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907F59-F76E-4C2C-9D70-66AEF4093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3300" y="1825625"/>
            <a:ext cx="4000500" cy="4351338"/>
          </a:xfrm>
        </p:spPr>
        <p:txBody>
          <a:bodyPr/>
          <a:lstStyle/>
          <a:p>
            <a:r>
              <a:rPr lang="pt-BR" dirty="0"/>
              <a:t>Id</a:t>
            </a:r>
          </a:p>
          <a:p>
            <a:r>
              <a:rPr lang="pt-BR" dirty="0"/>
              <a:t>Nome</a:t>
            </a:r>
          </a:p>
          <a:p>
            <a:r>
              <a:rPr lang="pt-BR" dirty="0"/>
              <a:t>Descrição</a:t>
            </a:r>
          </a:p>
          <a:p>
            <a:r>
              <a:rPr lang="pt-BR" dirty="0"/>
              <a:t>Foto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662928-9E61-4514-95C1-E7CA47716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662113"/>
            <a:ext cx="54387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977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0F51793-02E0-44F3-9E29-00C66CFFD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3" y="1383712"/>
            <a:ext cx="12039994" cy="40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570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A7DF5FB-269E-4166-82EC-26C5770BE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871" y="1017092"/>
            <a:ext cx="7152197" cy="495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088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6AD76-ABDC-4EFB-B6FC-033DBC519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Django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393E17-7918-42E0-B5BF-8222A11D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Aplicativos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4C42207-AFA5-4B3B-80DE-407D7611D133}"/>
              </a:ext>
            </a:extLst>
          </p:cNvPr>
          <p:cNvSpPr/>
          <p:nvPr/>
        </p:nvSpPr>
        <p:spPr>
          <a:xfrm>
            <a:off x="3618781" y="2687501"/>
            <a:ext cx="4813540" cy="100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PROJETO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47B903E-F91E-4DE4-BB46-426FC1746F4D}"/>
              </a:ext>
            </a:extLst>
          </p:cNvPr>
          <p:cNvSpPr/>
          <p:nvPr/>
        </p:nvSpPr>
        <p:spPr>
          <a:xfrm>
            <a:off x="838200" y="4615394"/>
            <a:ext cx="2780581" cy="896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Beneficios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F648C33-9EF2-430E-A6C9-2C7D2D3E1018}"/>
              </a:ext>
            </a:extLst>
          </p:cNvPr>
          <p:cNvSpPr/>
          <p:nvPr/>
        </p:nvSpPr>
        <p:spPr>
          <a:xfrm>
            <a:off x="8481204" y="4594052"/>
            <a:ext cx="2613804" cy="918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Galeria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D0364A3-1D92-4DE4-8C50-5E2A032F6BA7}"/>
              </a:ext>
            </a:extLst>
          </p:cNvPr>
          <p:cNvSpPr/>
          <p:nvPr/>
        </p:nvSpPr>
        <p:spPr>
          <a:xfrm>
            <a:off x="4611538" y="4594052"/>
            <a:ext cx="2613804" cy="918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Noticias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9687A50B-31EC-4560-A6FE-D843C59F9F0B}"/>
              </a:ext>
            </a:extLst>
          </p:cNvPr>
          <p:cNvCxnSpPr/>
          <p:nvPr/>
        </p:nvCxnSpPr>
        <p:spPr>
          <a:xfrm>
            <a:off x="2228490" y="4278702"/>
            <a:ext cx="723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A63E617-568D-4C12-9366-9A5897F2151A}"/>
              </a:ext>
            </a:extLst>
          </p:cNvPr>
          <p:cNvCxnSpPr>
            <a:endCxn id="5" idx="0"/>
          </p:cNvCxnSpPr>
          <p:nvPr/>
        </p:nvCxnSpPr>
        <p:spPr>
          <a:xfrm>
            <a:off x="2228490" y="4278702"/>
            <a:ext cx="1" cy="336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73F8EEB-AACB-4354-B12E-03BAEA576915}"/>
              </a:ext>
            </a:extLst>
          </p:cNvPr>
          <p:cNvCxnSpPr/>
          <p:nvPr/>
        </p:nvCxnSpPr>
        <p:spPr>
          <a:xfrm>
            <a:off x="5918440" y="4292128"/>
            <a:ext cx="1" cy="336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42EC5620-BA05-4C93-9BA6-404551DB3DD9}"/>
              </a:ext>
            </a:extLst>
          </p:cNvPr>
          <p:cNvCxnSpPr/>
          <p:nvPr/>
        </p:nvCxnSpPr>
        <p:spPr>
          <a:xfrm>
            <a:off x="9463176" y="4290769"/>
            <a:ext cx="1" cy="336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9668565-EEB6-4CCA-98C4-EEC222256055}"/>
              </a:ext>
            </a:extLst>
          </p:cNvPr>
          <p:cNvCxnSpPr>
            <a:cxnSpLocks/>
          </p:cNvCxnSpPr>
          <p:nvPr/>
        </p:nvCxnSpPr>
        <p:spPr>
          <a:xfrm>
            <a:off x="5918440" y="3755633"/>
            <a:ext cx="0" cy="50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6791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11C9EF6-42D6-48CD-A046-4CC09469C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33" y="1728787"/>
            <a:ext cx="9020175" cy="340042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FC14723-B4F6-47D6-B6E1-05FC3BBEA840}"/>
              </a:ext>
            </a:extLst>
          </p:cNvPr>
          <p:cNvSpPr txBox="1"/>
          <p:nvPr/>
        </p:nvSpPr>
        <p:spPr>
          <a:xfrm>
            <a:off x="254016" y="1207699"/>
            <a:ext cx="584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Além da criação do aplicativo temos que instalar o aplicativo</a:t>
            </a:r>
          </a:p>
        </p:txBody>
      </p:sp>
    </p:spTree>
    <p:extLst>
      <p:ext uri="{BB962C8B-B14F-4D97-AF65-F5344CB8AC3E}">
        <p14:creationId xmlns:p14="http://schemas.microsoft.com/office/powerpoint/2010/main" val="11485824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9977B9F-31B3-49D6-8D09-18033DAA7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99" y="1897811"/>
            <a:ext cx="10800121" cy="302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284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3CAEC64-7529-4220-921B-694576AF8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563"/>
            <a:ext cx="12192000" cy="663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146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E9A3BB5-3245-44D2-A71E-C13B511A8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66" y="1289169"/>
            <a:ext cx="4528149" cy="377345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1B51DE9-5A4D-45EA-859B-76D3B38CBA55}"/>
              </a:ext>
            </a:extLst>
          </p:cNvPr>
          <p:cNvSpPr txBox="1"/>
          <p:nvPr/>
        </p:nvSpPr>
        <p:spPr>
          <a:xfrm>
            <a:off x="4951563" y="2700069"/>
            <a:ext cx="3388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Configurações Gerais – settings.py</a:t>
            </a:r>
          </a:p>
          <a:p>
            <a:r>
              <a:rPr lang="pt-BR" b="1" dirty="0"/>
              <a:t>Rotas da Aplicação </a:t>
            </a:r>
            <a:r>
              <a:rPr lang="pt-BR" dirty="0"/>
              <a:t>– urls.py</a:t>
            </a:r>
          </a:p>
        </p:txBody>
      </p:sp>
    </p:spTree>
    <p:extLst>
      <p:ext uri="{BB962C8B-B14F-4D97-AF65-F5344CB8AC3E}">
        <p14:creationId xmlns:p14="http://schemas.microsoft.com/office/powerpoint/2010/main" val="26214115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2106DAF-ABC8-4D89-8FE4-7823A16AB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66" y="454700"/>
            <a:ext cx="10582209" cy="64033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206F1CD-E727-4535-AE1A-EEC8CF035318}"/>
              </a:ext>
            </a:extLst>
          </p:cNvPr>
          <p:cNvSpPr txBox="1"/>
          <p:nvPr/>
        </p:nvSpPr>
        <p:spPr>
          <a:xfrm>
            <a:off x="798653" y="289367"/>
            <a:ext cx="170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1.3 Ferramentas</a:t>
            </a:r>
          </a:p>
        </p:txBody>
      </p:sp>
    </p:spTree>
    <p:extLst>
      <p:ext uri="{BB962C8B-B14F-4D97-AF65-F5344CB8AC3E}">
        <p14:creationId xmlns:p14="http://schemas.microsoft.com/office/powerpoint/2010/main" val="29638605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20F9AD6-5F70-41FF-8583-BD066C0A9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37801"/>
            <a:ext cx="12192000" cy="118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085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81ECB59-BEAF-4CDB-AD4C-61026FE67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202179"/>
            <a:ext cx="10905066" cy="2453640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5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451C168-ED03-40E9-B54C-C0DA96C95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81" y="826532"/>
            <a:ext cx="4657725" cy="19812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E73022C-C005-4EB9-B345-D47D2FFE4069}"/>
              </a:ext>
            </a:extLst>
          </p:cNvPr>
          <p:cNvSpPr txBox="1"/>
          <p:nvPr/>
        </p:nvSpPr>
        <p:spPr>
          <a:xfrm>
            <a:off x="414067" y="45720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 Conceitual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39EBE3-EF10-42C5-B63A-95ECEFD0C698}"/>
              </a:ext>
            </a:extLst>
          </p:cNvPr>
          <p:cNvSpPr txBox="1"/>
          <p:nvPr/>
        </p:nvSpPr>
        <p:spPr>
          <a:xfrm>
            <a:off x="7004649" y="1043796"/>
            <a:ext cx="4084323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/>
              <a:t>Exercício</a:t>
            </a:r>
          </a:p>
          <a:p>
            <a:endParaRPr lang="pt-BR" dirty="0"/>
          </a:p>
          <a:p>
            <a:r>
              <a:rPr lang="pt-BR" dirty="0"/>
              <a:t>-Criar o modelo lógico</a:t>
            </a:r>
          </a:p>
          <a:p>
            <a:r>
              <a:rPr lang="pt-BR" dirty="0"/>
              <a:t>-Criar o modelo físico</a:t>
            </a:r>
          </a:p>
          <a:p>
            <a:r>
              <a:rPr lang="pt-BR" dirty="0"/>
              <a:t>-Implementar no MySQL </a:t>
            </a:r>
            <a:r>
              <a:rPr lang="pt-BR" dirty="0" err="1"/>
              <a:t>WorkBench</a:t>
            </a:r>
            <a:endParaRPr lang="pt-BR" dirty="0"/>
          </a:p>
          <a:p>
            <a:r>
              <a:rPr lang="pt-BR" dirty="0"/>
              <a:t>-Gerar Modelo MER (Engenharia Reversa)</a:t>
            </a:r>
          </a:p>
        </p:txBody>
      </p:sp>
    </p:spTree>
    <p:extLst>
      <p:ext uri="{BB962C8B-B14F-4D97-AF65-F5344CB8AC3E}">
        <p14:creationId xmlns:p14="http://schemas.microsoft.com/office/powerpoint/2010/main" val="14854723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29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8D28655-1ACE-4D56-B070-53A160E38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504825"/>
            <a:ext cx="1002982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8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FB8B6-F591-4E92-8B87-037D2CD7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3CE67D-E546-4ABA-9B27-5FEA56E20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testar você dever inserir 5 benefícios.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4CD015-C834-47FA-88E1-3CF87DCB1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6040"/>
            <a:ext cx="10121660" cy="85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1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D1F5295-DB8D-400A-AA9E-C13DCF654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009650"/>
            <a:ext cx="10020300" cy="48387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7105A38-D86F-490F-BC1E-4E38421884D1}"/>
              </a:ext>
            </a:extLst>
          </p:cNvPr>
          <p:cNvSpPr/>
          <p:nvPr/>
        </p:nvSpPr>
        <p:spPr>
          <a:xfrm>
            <a:off x="2789208" y="6004310"/>
            <a:ext cx="8144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https://docs.djangoproject.com/pt-br/4.1/misc/design-philosophies/</a:t>
            </a:r>
          </a:p>
        </p:txBody>
      </p:sp>
    </p:spTree>
    <p:extLst>
      <p:ext uri="{BB962C8B-B14F-4D97-AF65-F5344CB8AC3E}">
        <p14:creationId xmlns:p14="http://schemas.microsoft.com/office/powerpoint/2010/main" val="105584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B5A2297-1DD6-4DD1-9979-7982A026464B}"/>
              </a:ext>
            </a:extLst>
          </p:cNvPr>
          <p:cNvSpPr txBox="1"/>
          <p:nvPr/>
        </p:nvSpPr>
        <p:spPr>
          <a:xfrm>
            <a:off x="642897" y="2585433"/>
            <a:ext cx="2672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highlight>
                  <a:srgbClr val="FFFF00"/>
                </a:highlight>
              </a:rPr>
              <a:t>Abrir </a:t>
            </a:r>
            <a:r>
              <a:rPr lang="pt-BR" sz="3200" b="1" dirty="0" err="1">
                <a:highlight>
                  <a:srgbClr val="FFFF00"/>
                </a:highlight>
              </a:rPr>
              <a:t>PyCharm</a:t>
            </a: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5F2A4DC-DC4F-4AD4-806D-3A76F721C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034" y="1204823"/>
            <a:ext cx="60864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911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241</Words>
  <Application>Microsoft Office PowerPoint</Application>
  <PresentationFormat>Widescreen</PresentationFormat>
  <Paragraphs>61</Paragraphs>
  <Slides>50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Tema do Office</vt:lpstr>
      <vt:lpstr>Django</vt:lpstr>
      <vt:lpstr>Modelando um Site de Sindicato</vt:lpstr>
      <vt:lpstr>Referências</vt:lpstr>
      <vt:lpstr>Entidade : benefício</vt:lpstr>
      <vt:lpstr>Apresentação do PowerPoint</vt:lpstr>
      <vt:lpstr>Apresentação do PowerPoint</vt:lpstr>
      <vt:lpstr>INSERT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Metodologia de desenvolvimento de sistemas x Paradigma</vt:lpstr>
      <vt:lpstr>backlog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Django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PROFESSOR</dc:creator>
  <cp:lastModifiedBy>PROFESSOR</cp:lastModifiedBy>
  <cp:revision>2</cp:revision>
  <dcterms:created xsi:type="dcterms:W3CDTF">2025-10-17T11:51:51Z</dcterms:created>
  <dcterms:modified xsi:type="dcterms:W3CDTF">2025-10-17T12:39:54Z</dcterms:modified>
</cp:coreProperties>
</file>