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9"/>
    <a:srgbClr val="FFF4D1"/>
    <a:srgbClr val="D4E3F8"/>
    <a:srgbClr val="FDB9E5"/>
    <a:srgbClr val="FB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3FFE6-3E58-00D5-394E-840FF50D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40746-0BBC-4353-58DF-6773C3C1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3E7F0-6C97-067E-EA78-B2D27AA1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AD737-91F0-59A2-443B-0A9857F0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6C83D-A884-00BC-B06B-649C477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1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4F81-D67C-C622-5C51-FF3488F9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73901-D5B0-4E73-D62E-0CCF8E60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726C9-E299-4087-16AE-5D189353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D86E0-71F6-EFF8-E60C-5C8ADFA7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681D9-BEB6-555A-5C92-7116B20D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9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D14FD-30A5-8E9B-9269-D10EE0B70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CAF57-BF17-54F6-CD67-3B28E31E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E6230-116A-5842-095A-53CBE117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451FF-7609-7AA3-01A6-40EDE916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993F6-D8A2-D5A8-86FC-3AADD087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63FD2-0BA8-A186-9CD9-DCA79A2D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66AEE-E41B-35D0-8D31-258FF2D3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A428C-B686-C47A-B9F1-6BA657D2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98C61-8052-EC65-6B53-2FEEFE95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78B71-76A1-AC18-B274-87E034D1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D32FE-3AF2-B79B-95D0-052C57EE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C398D1-3C81-6DDB-2434-DCE463A7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374AE-7B6E-333D-C74A-96847834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70326-4E11-9712-FACF-1393BC8E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22DDA-6C30-33E7-4373-E43BA5BF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1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239B-05E2-AC4E-AECA-BF137F8C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C6D88-2DCF-6383-8DCF-14C6D72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91AB5D-AE96-082B-BD6B-75B34233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0877D8-919A-E142-72A0-578AA1EC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ACFF2-24FA-F904-F2FC-A9455DAF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314EA3-DFC3-CDFD-C213-9E83A33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7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CDFF1-7E3D-23C2-71E1-C7E23DD3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0448B-C292-2796-788C-49768582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3F9DD-3AEE-CC23-C265-5D6C5758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B7BB6D-AC47-BAD8-0E45-EBB033578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76E7AC-D0B1-5929-CC58-DC2FF1DB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CB17E1-07A5-30C9-4841-E3088422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94CCAD-6972-C269-46F4-4ADE4CEA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B4DFA4-E882-0AFA-16FE-BEFAF018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11E88-2120-EA2F-87CD-802AD10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A23BF7-CF19-AAC2-D521-5B7873D2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3D009-6D01-807A-C804-4EC26C2C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717ADD-71B9-7FE6-ACC5-4A2D1C94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5B175C-DD5E-5091-9147-0CE5F0ED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405AF4-479B-824F-892D-7E83EDB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A10D98-6880-E6D0-F080-F6BDF640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34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7337-603B-9D41-66D8-841AC462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495F0-1857-5F59-9334-39609452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433D6-252C-C186-C0FA-12B2262E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C20AC7-D936-72CB-B188-0FA5FB1E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2F5AA-87C8-1FED-FD8D-46677EFF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78273-56A5-21AB-8083-5F6E3E1C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7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6489-ECA1-46FC-D400-032A91C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4D88E4-F17E-1E1E-99A4-4B9811AB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7C8F1-C4A8-2939-A295-189B46D5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74FFA9-76F7-E4BA-CE60-9E79A9F2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00DBE0-DF32-0C0A-9C87-B1E8054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DC4D2C-C3C3-5458-C1D5-EEFF4D5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A0269F-B5B5-A9B8-41D1-AE47A142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D8C31-2E2C-2A93-BA8F-772477F1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51973-25A3-360B-D3D2-69CCE3A19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4528-2944-4A7E-ADA0-247E2885EFF1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93236-0D62-6FEA-C927-C456F0545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BA6668-22B0-A534-C05B-E4CF12EE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9AA4-E3DF-4F96-BEAA-988FF719E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F7981F1-0D4D-F4A8-BBF9-80F937AFCBD1}"/>
              </a:ext>
            </a:extLst>
          </p:cNvPr>
          <p:cNvSpPr/>
          <p:nvPr/>
        </p:nvSpPr>
        <p:spPr>
          <a:xfrm>
            <a:off x="7572375" y="1044670"/>
            <a:ext cx="2590800" cy="9174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0914D4D-9833-A820-9FCB-0EF3C85B1BB4}"/>
              </a:ext>
            </a:extLst>
          </p:cNvPr>
          <p:cNvSpPr/>
          <p:nvPr/>
        </p:nvSpPr>
        <p:spPr>
          <a:xfrm>
            <a:off x="1305098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Modelo Abrangente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6F18911-B547-50D1-A1F1-36DBA78EA5F5}"/>
              </a:ext>
            </a:extLst>
          </p:cNvPr>
          <p:cNvSpPr/>
          <p:nvPr/>
        </p:nvSpPr>
        <p:spPr>
          <a:xfrm>
            <a:off x="3436361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a Lista de </a:t>
            </a:r>
            <a:r>
              <a:rPr lang="pt-BR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A66309A-4122-6640-95E7-16A39F8CFFDD}"/>
              </a:ext>
            </a:extLst>
          </p:cNvPr>
          <p:cNvSpPr/>
          <p:nvPr/>
        </p:nvSpPr>
        <p:spPr>
          <a:xfrm>
            <a:off x="1305098" y="2105891"/>
            <a:ext cx="1803862" cy="936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000" rtlCol="0" anchor="ctr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Escopo da solução e Visão Geral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 Chatbot na Educação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Matriz de Competências Digitais DigCompEdu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3B7C273-81A9-1D61-3245-9C346318619D}"/>
              </a:ext>
            </a:extLst>
          </p:cNvPr>
          <p:cNvSpPr/>
          <p:nvPr/>
        </p:nvSpPr>
        <p:spPr>
          <a:xfrm>
            <a:off x="1305098" y="3209741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Casos de Uso Preliminar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preliminar de Requisitos Funcionais e Não funcionais</a:t>
            </a:r>
            <a:endParaRPr lang="pt-BR" sz="9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0B487A0-AC4E-ACE5-DD36-2A870C0B9704}"/>
              </a:ext>
            </a:extLst>
          </p:cNvPr>
          <p:cNvSpPr/>
          <p:nvPr/>
        </p:nvSpPr>
        <p:spPr>
          <a:xfrm>
            <a:off x="3432637" y="2118879"/>
            <a:ext cx="1803862" cy="8683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Casos de Uso preliminar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preliminar de Requisitos Funcionais e Não Funcionais</a:t>
            </a:r>
            <a:endParaRPr lang="pt-BR" sz="9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C21A57B-D0D8-4F33-EDFD-F6FD816D468B}"/>
              </a:ext>
            </a:extLst>
          </p:cNvPr>
          <p:cNvSpPr/>
          <p:nvPr/>
        </p:nvSpPr>
        <p:spPr>
          <a:xfrm>
            <a:off x="3432637" y="3222728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casos de uso refinado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características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 de </a:t>
            </a:r>
            <a:r>
              <a:rPr lang="pt-BR" sz="9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pt-BR" sz="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categoria e assunto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F23A687E-E35C-08DE-CD80-D1E27F3035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08960" y="2553041"/>
            <a:ext cx="323677" cy="1124700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09312D2-B239-922F-E45F-433C05539459}"/>
              </a:ext>
            </a:extLst>
          </p:cNvPr>
          <p:cNvSpPr/>
          <p:nvPr/>
        </p:nvSpPr>
        <p:spPr>
          <a:xfrm>
            <a:off x="5567623" y="1097280"/>
            <a:ext cx="1803862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Planejar por </a:t>
            </a:r>
            <a:r>
              <a:rPr lang="pt-BR" sz="11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CFFF4AE-BCFE-79D2-FF0F-8DB5E1615708}"/>
              </a:ext>
            </a:extLst>
          </p:cNvPr>
          <p:cNvSpPr/>
          <p:nvPr/>
        </p:nvSpPr>
        <p:spPr>
          <a:xfrm>
            <a:off x="5567623" y="2118879"/>
            <a:ext cx="4595552" cy="936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ctr" anchorCtr="0">
            <a:noAutofit/>
          </a:bodyPr>
          <a:lstStyle/>
          <a:p>
            <a:pPr algn="ctr"/>
            <a:r>
              <a:rPr lang="pt-BR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artefatos resultantes nas etapas anteriores podem ser utilizados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4F17A1F-4089-C024-4148-544E0CB4109B}"/>
              </a:ext>
            </a:extLst>
          </p:cNvPr>
          <p:cNvSpPr/>
          <p:nvPr/>
        </p:nvSpPr>
        <p:spPr>
          <a:xfrm>
            <a:off x="5567623" y="3222728"/>
            <a:ext cx="1803862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Diagramas de Estados, de Atividades, Modelo de Entidade-Relacionamento, Diagrama de Classes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</a:t>
            </a:r>
            <a:r>
              <a:rPr lang="pt-BR" sz="9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priorizada</a:t>
            </a:r>
            <a:endParaRPr lang="pt-BR" sz="9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A894BECB-5E91-E532-F35A-BBFDB8B48C9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236499" y="2586879"/>
            <a:ext cx="331124" cy="110384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A8E2F9-DDB5-7C91-AA97-A771CFC542DA}"/>
              </a:ext>
            </a:extLst>
          </p:cNvPr>
          <p:cNvSpPr/>
          <p:nvPr/>
        </p:nvSpPr>
        <p:spPr>
          <a:xfrm>
            <a:off x="7674034" y="1116330"/>
            <a:ext cx="1119708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Detalhar por </a:t>
            </a:r>
            <a:r>
              <a:rPr lang="pt-BR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0CBED25-3DD0-CE48-6406-E5E3C558300F}"/>
              </a:ext>
            </a:extLst>
          </p:cNvPr>
          <p:cNvSpPr/>
          <p:nvPr/>
        </p:nvSpPr>
        <p:spPr>
          <a:xfrm>
            <a:off x="8870026" y="1116330"/>
            <a:ext cx="1226473" cy="77308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Implementar, testar, implantar e executar por </a:t>
            </a:r>
            <a:r>
              <a:rPr lang="pt-BR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414F10E-88A7-8EAC-220B-6F33C46DFA6E}"/>
              </a:ext>
            </a:extLst>
          </p:cNvPr>
          <p:cNvSpPr/>
          <p:nvPr/>
        </p:nvSpPr>
        <p:spPr>
          <a:xfrm>
            <a:off x="7674034" y="3228135"/>
            <a:ext cx="2489141" cy="936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3600" rtlCol="0" anchor="ctr" anchorCtr="0">
            <a:no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1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implementada na plataforma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0F77825-DB31-9150-3992-2506AD4B0CE7}"/>
              </a:ext>
            </a:extLst>
          </p:cNvPr>
          <p:cNvCxnSpPr>
            <a:cxnSpLocks/>
          </p:cNvCxnSpPr>
          <p:nvPr/>
        </p:nvCxnSpPr>
        <p:spPr>
          <a:xfrm>
            <a:off x="1305098" y="796156"/>
            <a:ext cx="8858077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D1380B52-7371-CC91-9031-C2629FC9E5CC}"/>
              </a:ext>
            </a:extLst>
          </p:cNvPr>
          <p:cNvSpPr/>
          <p:nvPr/>
        </p:nvSpPr>
        <p:spPr>
          <a:xfrm>
            <a:off x="1228814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0D1EB70-D956-9855-276E-32ED6A9E5EB7}"/>
              </a:ext>
            </a:extLst>
          </p:cNvPr>
          <p:cNvSpPr/>
          <p:nvPr/>
        </p:nvSpPr>
        <p:spPr>
          <a:xfrm>
            <a:off x="5471117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9F26051-D1B1-C470-8220-A348CFCB86E1}"/>
              </a:ext>
            </a:extLst>
          </p:cNvPr>
          <p:cNvSpPr/>
          <p:nvPr/>
        </p:nvSpPr>
        <p:spPr>
          <a:xfrm>
            <a:off x="3369685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9083FF2-8E81-8354-326E-4D8D8321D52C}"/>
              </a:ext>
            </a:extLst>
          </p:cNvPr>
          <p:cNvSpPr/>
          <p:nvPr/>
        </p:nvSpPr>
        <p:spPr>
          <a:xfrm>
            <a:off x="7481455" y="1009650"/>
            <a:ext cx="283499" cy="285750"/>
          </a:xfrm>
          <a:prstGeom prst="ellips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" name="Fluxograma: Vários Documentos 30">
            <a:extLst>
              <a:ext uri="{FF2B5EF4-FFF2-40B4-BE49-F238E27FC236}">
                <a16:creationId xmlns:a16="http://schemas.microsoft.com/office/drawing/2014/main" id="{03D33CEF-8109-DB3E-050B-33F9C9793BE0}"/>
              </a:ext>
            </a:extLst>
          </p:cNvPr>
          <p:cNvSpPr/>
          <p:nvPr/>
        </p:nvSpPr>
        <p:spPr>
          <a:xfrm>
            <a:off x="1305097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Astah UML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uxograma: Vários Documentos 34">
            <a:extLst>
              <a:ext uri="{FF2B5EF4-FFF2-40B4-BE49-F238E27FC236}">
                <a16:creationId xmlns:a16="http://schemas.microsoft.com/office/drawing/2014/main" id="{7B5B6492-D28B-FA7E-D1C6-C7BE76C9BFAF}"/>
              </a:ext>
            </a:extLst>
          </p:cNvPr>
          <p:cNvSpPr/>
          <p:nvPr/>
        </p:nvSpPr>
        <p:spPr>
          <a:xfrm>
            <a:off x="3467879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Kanban com Backlog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uxograma: Vários Documentos 35">
            <a:extLst>
              <a:ext uri="{FF2B5EF4-FFF2-40B4-BE49-F238E27FC236}">
                <a16:creationId xmlns:a16="http://schemas.microsoft.com/office/drawing/2014/main" id="{A5701E67-1F7C-F47C-3C49-C9CA84FBED51}"/>
              </a:ext>
            </a:extLst>
          </p:cNvPr>
          <p:cNvSpPr/>
          <p:nvPr/>
        </p:nvSpPr>
        <p:spPr>
          <a:xfrm>
            <a:off x="5612866" y="4425315"/>
            <a:ext cx="1733377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Astra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Kanban com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luxograma: Vários Documentos 36">
            <a:extLst>
              <a:ext uri="{FF2B5EF4-FFF2-40B4-BE49-F238E27FC236}">
                <a16:creationId xmlns:a16="http://schemas.microsoft.com/office/drawing/2014/main" id="{4293EA7C-2651-CD8C-AF86-7C9B6AFB902A}"/>
              </a:ext>
            </a:extLst>
          </p:cNvPr>
          <p:cNvSpPr/>
          <p:nvPr/>
        </p:nvSpPr>
        <p:spPr>
          <a:xfrm>
            <a:off x="7674034" y="4425315"/>
            <a:ext cx="2489141" cy="1316355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rtlCol="0" anchor="ctr" anchorCtr="1"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IntelliJ para Vue.js para implementação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Supabase para banco de dados noSQL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Versionamento de código –GitHub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Integração Continua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Servidor Cloud - Netlify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DCA7F3A-462E-F0E9-3901-80F0492BE418}"/>
              </a:ext>
            </a:extLst>
          </p:cNvPr>
          <p:cNvCxnSpPr>
            <a:cxnSpLocks/>
          </p:cNvCxnSpPr>
          <p:nvPr/>
        </p:nvCxnSpPr>
        <p:spPr>
          <a:xfrm>
            <a:off x="1305098" y="523875"/>
            <a:ext cx="1361903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85A2B06-AEAC-212E-BED4-A59FBA7534B4}"/>
              </a:ext>
            </a:extLst>
          </p:cNvPr>
          <p:cNvCxnSpPr>
            <a:cxnSpLocks/>
          </p:cNvCxnSpPr>
          <p:nvPr/>
        </p:nvCxnSpPr>
        <p:spPr>
          <a:xfrm>
            <a:off x="8934622" y="523875"/>
            <a:ext cx="1228553" cy="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EE556A29-3140-0288-CF75-D5D39DFA0635}"/>
              </a:ext>
            </a:extLst>
          </p:cNvPr>
          <p:cNvSpPr/>
          <p:nvPr/>
        </p:nvSpPr>
        <p:spPr>
          <a:xfrm>
            <a:off x="1305097" y="6002850"/>
            <a:ext cx="8858078" cy="762743"/>
          </a:xfrm>
          <a:prstGeom prst="flowChartProcess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99E9FAA-9C48-5CBC-D7AC-4C7C9C2D0D06}"/>
              </a:ext>
            </a:extLst>
          </p:cNvPr>
          <p:cNvSpPr txBox="1"/>
          <p:nvPr/>
        </p:nvSpPr>
        <p:spPr>
          <a:xfrm>
            <a:off x="1305097" y="600285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BD82FCD-8AD3-2C63-17CE-0DFF7C350BB9}"/>
              </a:ext>
            </a:extLst>
          </p:cNvPr>
          <p:cNvSpPr/>
          <p:nvPr/>
        </p:nvSpPr>
        <p:spPr>
          <a:xfrm>
            <a:off x="1448145" y="6267243"/>
            <a:ext cx="904702" cy="368874"/>
          </a:xfrm>
          <a:prstGeom prst="roundRect">
            <a:avLst/>
          </a:prstGeom>
          <a:solidFill>
            <a:srgbClr val="FDB9E5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720D011-77BF-C2D2-3685-4EB6C9167AD7}"/>
              </a:ext>
            </a:extLst>
          </p:cNvPr>
          <p:cNvSpPr/>
          <p:nvPr/>
        </p:nvSpPr>
        <p:spPr>
          <a:xfrm>
            <a:off x="2634551" y="6254935"/>
            <a:ext cx="904702" cy="36887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54000" rtlCol="0" anchor="ctr" anchorCtr="0">
            <a:noAutofit/>
          </a:bodyPr>
          <a:lstStyle/>
          <a:p>
            <a:pPr algn="ctr"/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 de Entrada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6DFFE9C-8AC4-A84A-5EA4-92D379770BE7}"/>
              </a:ext>
            </a:extLst>
          </p:cNvPr>
          <p:cNvSpPr/>
          <p:nvPr/>
        </p:nvSpPr>
        <p:spPr>
          <a:xfrm>
            <a:off x="3820957" y="6263901"/>
            <a:ext cx="904702" cy="36887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" rtlCol="0" anchor="t">
            <a:noAutofit/>
          </a:bodyPr>
          <a:lstStyle/>
          <a:p>
            <a:pPr algn="ctr"/>
            <a:r>
              <a:rPr lang="pt-BR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Artefatos de Saída</a:t>
            </a:r>
          </a:p>
        </p:txBody>
      </p:sp>
      <p:sp>
        <p:nvSpPr>
          <p:cNvPr id="48" name="Fluxograma: Vários Documentos 47">
            <a:extLst>
              <a:ext uri="{FF2B5EF4-FFF2-40B4-BE49-F238E27FC236}">
                <a16:creationId xmlns:a16="http://schemas.microsoft.com/office/drawing/2014/main" id="{820E2977-6B36-EE6D-A326-F3669476894B}"/>
              </a:ext>
            </a:extLst>
          </p:cNvPr>
          <p:cNvSpPr/>
          <p:nvPr/>
        </p:nvSpPr>
        <p:spPr>
          <a:xfrm>
            <a:off x="5007363" y="6182872"/>
            <a:ext cx="979559" cy="497528"/>
          </a:xfrm>
          <a:prstGeom prst="flowChartMultidocument">
            <a:avLst/>
          </a:prstGeom>
          <a:solidFill>
            <a:srgbClr val="D4E3F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Ferramenta de Apoio</a:t>
            </a: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E7B727A-BE4C-D381-0C1A-60A97CB8F728}"/>
              </a:ext>
            </a:extLst>
          </p:cNvPr>
          <p:cNvGrpSpPr/>
          <p:nvPr/>
        </p:nvGrpSpPr>
        <p:grpSpPr>
          <a:xfrm>
            <a:off x="7607605" y="6169413"/>
            <a:ext cx="1057275" cy="562134"/>
            <a:chOff x="6697934" y="6169413"/>
            <a:chExt cx="1057275" cy="562134"/>
          </a:xfrm>
        </p:grpSpPr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94E5092B-6C87-6D12-5E87-7078E61F84B1}"/>
                </a:ext>
              </a:extLst>
            </p:cNvPr>
            <p:cNvCxnSpPr>
              <a:cxnSpLocks/>
            </p:cNvCxnSpPr>
            <p:nvPr/>
          </p:nvCxnSpPr>
          <p:spPr>
            <a:xfrm>
              <a:off x="6841981" y="6317676"/>
              <a:ext cx="876644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40948280-E72F-EE38-719C-ABB003C31FA2}"/>
                </a:ext>
              </a:extLst>
            </p:cNvPr>
            <p:cNvCxnSpPr>
              <a:cxnSpLocks/>
            </p:cNvCxnSpPr>
            <p:nvPr/>
          </p:nvCxnSpPr>
          <p:spPr>
            <a:xfrm>
              <a:off x="6935715" y="6169413"/>
              <a:ext cx="295449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D6C3E548-AFC4-1245-01D3-2112AFE0BA91}"/>
                </a:ext>
              </a:extLst>
            </p:cNvPr>
            <p:cNvCxnSpPr>
              <a:cxnSpLocks/>
            </p:cNvCxnSpPr>
            <p:nvPr/>
          </p:nvCxnSpPr>
          <p:spPr>
            <a:xfrm>
              <a:off x="7326412" y="6169413"/>
              <a:ext cx="287438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round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BA38910-68D3-E327-43B2-5D791B9C9A25}"/>
                </a:ext>
              </a:extLst>
            </p:cNvPr>
            <p:cNvSpPr txBox="1"/>
            <p:nvPr/>
          </p:nvSpPr>
          <p:spPr>
            <a:xfrm>
              <a:off x="6697934" y="6331437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Fluxo evolucionário</a:t>
              </a:r>
            </a:p>
          </p:txBody>
        </p:sp>
      </p:grpSp>
      <p:cxnSp>
        <p:nvCxnSpPr>
          <p:cNvPr id="76" name="Conector: Curvo 75">
            <a:extLst>
              <a:ext uri="{FF2B5EF4-FFF2-40B4-BE49-F238E27FC236}">
                <a16:creationId xmlns:a16="http://schemas.microsoft.com/office/drawing/2014/main" id="{64F00EC1-C006-30A6-D08D-6978A4E04BAA}"/>
              </a:ext>
            </a:extLst>
          </p:cNvPr>
          <p:cNvCxnSpPr>
            <a:stCxn id="7" idx="3"/>
            <a:endCxn id="31" idx="3"/>
          </p:cNvCxnSpPr>
          <p:nvPr/>
        </p:nvCxnSpPr>
        <p:spPr>
          <a:xfrm flipH="1">
            <a:off x="3038474" y="3677741"/>
            <a:ext cx="70486" cy="1405752"/>
          </a:xfrm>
          <a:prstGeom prst="curvedConnector3">
            <a:avLst>
              <a:gd name="adj1" fmla="val -324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>
            <a:extLst>
              <a:ext uri="{FF2B5EF4-FFF2-40B4-BE49-F238E27FC236}">
                <a16:creationId xmlns:a16="http://schemas.microsoft.com/office/drawing/2014/main" id="{FE4764DA-96F9-1333-CB6F-66BE6F08F607}"/>
              </a:ext>
            </a:extLst>
          </p:cNvPr>
          <p:cNvCxnSpPr>
            <a:stCxn id="9" idx="3"/>
            <a:endCxn id="35" idx="3"/>
          </p:cNvCxnSpPr>
          <p:nvPr/>
        </p:nvCxnSpPr>
        <p:spPr>
          <a:xfrm flipH="1">
            <a:off x="5201256" y="3690728"/>
            <a:ext cx="35243" cy="1392765"/>
          </a:xfrm>
          <a:prstGeom prst="curvedConnector3">
            <a:avLst>
              <a:gd name="adj1" fmla="val -648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4602A282-AB5A-0B89-E818-610091CEC3F5}"/>
              </a:ext>
            </a:extLst>
          </p:cNvPr>
          <p:cNvCxnSpPr>
            <a:cxnSpLocks/>
            <a:stCxn id="14" idx="3"/>
            <a:endCxn id="36" idx="3"/>
          </p:cNvCxnSpPr>
          <p:nvPr/>
        </p:nvCxnSpPr>
        <p:spPr>
          <a:xfrm flipH="1">
            <a:off x="7346243" y="3690728"/>
            <a:ext cx="25242" cy="1392765"/>
          </a:xfrm>
          <a:prstGeom prst="curvedConnector3">
            <a:avLst>
              <a:gd name="adj1" fmla="val -905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o 82">
            <a:extLst>
              <a:ext uri="{FF2B5EF4-FFF2-40B4-BE49-F238E27FC236}">
                <a16:creationId xmlns:a16="http://schemas.microsoft.com/office/drawing/2014/main" id="{065082BB-54D3-9BBF-5B6A-5F70516FDAA2}"/>
              </a:ext>
            </a:extLst>
          </p:cNvPr>
          <p:cNvCxnSpPr>
            <a:cxnSpLocks/>
            <a:stCxn id="24" idx="3"/>
            <a:endCxn id="37" idx="3"/>
          </p:cNvCxnSpPr>
          <p:nvPr/>
        </p:nvCxnSpPr>
        <p:spPr>
          <a:xfrm>
            <a:off x="10163175" y="3696135"/>
            <a:ext cx="12700" cy="138735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DFF7DBDC-59A3-B36D-B11E-AD9AFF91450D}"/>
              </a:ext>
            </a:extLst>
          </p:cNvPr>
          <p:cNvGrpSpPr/>
          <p:nvPr/>
        </p:nvGrpSpPr>
        <p:grpSpPr>
          <a:xfrm>
            <a:off x="6268626" y="6169171"/>
            <a:ext cx="1057275" cy="581426"/>
            <a:chOff x="5591519" y="6169197"/>
            <a:chExt cx="1057275" cy="581426"/>
          </a:xfrm>
        </p:grpSpPr>
        <p:cxnSp>
          <p:nvCxnSpPr>
            <p:cNvPr id="95" name="Conector: Angulado 94">
              <a:extLst>
                <a:ext uri="{FF2B5EF4-FFF2-40B4-BE49-F238E27FC236}">
                  <a16:creationId xmlns:a16="http://schemas.microsoft.com/office/drawing/2014/main" id="{007C8E26-3F7C-FE0A-012E-1FD2C7DC7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865" y="6169197"/>
              <a:ext cx="270293" cy="215024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7754F979-98C0-54CA-D2D8-448E5992FFAF}"/>
                </a:ext>
              </a:extLst>
            </p:cNvPr>
            <p:cNvSpPr txBox="1"/>
            <p:nvPr/>
          </p:nvSpPr>
          <p:spPr>
            <a:xfrm>
              <a:off x="5591519" y="6350513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Reuso de Artefato</a:t>
              </a: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076FD29E-0180-9468-E184-0444486A83E9}"/>
              </a:ext>
            </a:extLst>
          </p:cNvPr>
          <p:cNvCxnSpPr>
            <a:cxnSpLocks/>
            <a:stCxn id="106" idx="6"/>
            <a:endCxn id="6" idx="1"/>
          </p:cNvCxnSpPr>
          <p:nvPr/>
        </p:nvCxnSpPr>
        <p:spPr>
          <a:xfrm flipV="1">
            <a:off x="1059962" y="2573891"/>
            <a:ext cx="245136" cy="8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FEA254A7-DFBA-C7C2-20DB-F5A9035A069C}"/>
              </a:ext>
            </a:extLst>
          </p:cNvPr>
          <p:cNvSpPr/>
          <p:nvPr/>
        </p:nvSpPr>
        <p:spPr>
          <a:xfrm>
            <a:off x="869462" y="2481943"/>
            <a:ext cx="19050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AD2002DA-0F26-580E-4759-380E002FD732}"/>
              </a:ext>
            </a:extLst>
          </p:cNvPr>
          <p:cNvGrpSpPr/>
          <p:nvPr/>
        </p:nvGrpSpPr>
        <p:grpSpPr>
          <a:xfrm>
            <a:off x="8946584" y="6075737"/>
            <a:ext cx="1057275" cy="616968"/>
            <a:chOff x="8336984" y="6149689"/>
            <a:chExt cx="1057275" cy="61696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64FA7881-EFB7-ACFC-54BA-DE3DCEB9AF66}"/>
                </a:ext>
              </a:extLst>
            </p:cNvPr>
            <p:cNvSpPr/>
            <p:nvPr/>
          </p:nvSpPr>
          <p:spPr>
            <a:xfrm>
              <a:off x="8734769" y="6149689"/>
              <a:ext cx="190500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D20F3B9-A097-EF17-6336-9A5CCA1F1CCC}"/>
                </a:ext>
              </a:extLst>
            </p:cNvPr>
            <p:cNvSpPr txBox="1"/>
            <p:nvPr/>
          </p:nvSpPr>
          <p:spPr>
            <a:xfrm>
              <a:off x="8336984" y="6366547"/>
              <a:ext cx="105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Início do Ciclo de vida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1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9C3B3CC3-1FF4-D1F4-F4C2-393B7B6979F2}"/>
              </a:ext>
            </a:extLst>
          </p:cNvPr>
          <p:cNvSpPr/>
          <p:nvPr/>
        </p:nvSpPr>
        <p:spPr>
          <a:xfrm>
            <a:off x="4553087" y="1371600"/>
            <a:ext cx="5214368" cy="4172978"/>
          </a:xfrm>
          <a:prstGeom prst="roundRect">
            <a:avLst/>
          </a:prstGeom>
          <a:solidFill>
            <a:srgbClr val="FFEEB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Implantar</a:t>
            </a:r>
          </a:p>
        </p:txBody>
      </p:sp>
      <p:pic>
        <p:nvPicPr>
          <p:cNvPr id="5" name="Gráfico 4" descr="Programador com preenchimento sólido">
            <a:extLst>
              <a:ext uri="{FF2B5EF4-FFF2-40B4-BE49-F238E27FC236}">
                <a16:creationId xmlns:a16="http://schemas.microsoft.com/office/drawing/2014/main" id="{243C9DC2-393B-45AA-863F-64FACBCFB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017" y="1489576"/>
            <a:ext cx="914400" cy="914400"/>
          </a:xfrm>
          <a:prstGeom prst="rect">
            <a:avLst/>
          </a:prstGeom>
        </p:spPr>
      </p:pic>
      <p:pic>
        <p:nvPicPr>
          <p:cNvPr id="7" name="Gráfico 6" descr="Interface do Usuário/Experiência do Usuário com preenchimento sólido">
            <a:extLst>
              <a:ext uri="{FF2B5EF4-FFF2-40B4-BE49-F238E27FC236}">
                <a16:creationId xmlns:a16="http://schemas.microsoft.com/office/drawing/2014/main" id="{E5AAE0C8-1160-A380-9CE3-5F0E93F95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2496" y="3793544"/>
            <a:ext cx="914400" cy="914400"/>
          </a:xfrm>
          <a:prstGeom prst="rect">
            <a:avLst/>
          </a:prstGeom>
        </p:spPr>
      </p:pic>
      <p:pic>
        <p:nvPicPr>
          <p:cNvPr id="9" name="Gráfico 8" descr="Usuário com preenchimento sólido">
            <a:extLst>
              <a:ext uri="{FF2B5EF4-FFF2-40B4-BE49-F238E27FC236}">
                <a16:creationId xmlns:a16="http://schemas.microsoft.com/office/drawing/2014/main" id="{DD999763-E5A4-8337-931E-930E3B2ED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7609" y="4089318"/>
            <a:ext cx="914400" cy="914400"/>
          </a:xfrm>
          <a:prstGeom prst="rect">
            <a:avLst/>
          </a:prstGeom>
        </p:spPr>
      </p:pic>
      <p:pic>
        <p:nvPicPr>
          <p:cNvPr id="11" name="Gráfico 10" descr="Área de Transferência Marcada com preenchimento sólido">
            <a:extLst>
              <a:ext uri="{FF2B5EF4-FFF2-40B4-BE49-F238E27FC236}">
                <a16:creationId xmlns:a16="http://schemas.microsoft.com/office/drawing/2014/main" id="{3ECAC56D-BCCA-1DAE-56D3-A348464C2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6295" y="1489576"/>
            <a:ext cx="914400" cy="914400"/>
          </a:xfrm>
          <a:prstGeom prst="rect">
            <a:avLst/>
          </a:prstGeom>
        </p:spPr>
      </p:pic>
      <p:pic>
        <p:nvPicPr>
          <p:cNvPr id="13" name="Gráfico 12" descr="Melhoria contínua com preenchimento sólido">
            <a:extLst>
              <a:ext uri="{FF2B5EF4-FFF2-40B4-BE49-F238E27FC236}">
                <a16:creationId xmlns:a16="http://schemas.microsoft.com/office/drawing/2014/main" id="{599B3CB2-1739-B575-A59B-0D258AC7A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8700" y="1489576"/>
            <a:ext cx="1034911" cy="1034911"/>
          </a:xfrm>
          <a:prstGeom prst="rect">
            <a:avLst/>
          </a:prstGeom>
        </p:spPr>
      </p:pic>
      <p:pic>
        <p:nvPicPr>
          <p:cNvPr id="15" name="Gráfico 14" descr="Verificação da caixa de entrada com preenchimento sólido">
            <a:extLst>
              <a:ext uri="{FF2B5EF4-FFF2-40B4-BE49-F238E27FC236}">
                <a16:creationId xmlns:a16="http://schemas.microsoft.com/office/drawing/2014/main" id="{0CEFE725-A02A-6D69-297B-FB8065C5F5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7677" y="1606414"/>
            <a:ext cx="630626" cy="630626"/>
          </a:xfrm>
          <a:prstGeom prst="rect">
            <a:avLst/>
          </a:prstGeom>
        </p:spPr>
      </p:pic>
      <p:pic>
        <p:nvPicPr>
          <p:cNvPr id="21" name="Gráfico 20" descr="Inventário com preenchimento sólido">
            <a:extLst>
              <a:ext uri="{FF2B5EF4-FFF2-40B4-BE49-F238E27FC236}">
                <a16:creationId xmlns:a16="http://schemas.microsoft.com/office/drawing/2014/main" id="{753B30BC-7928-4717-8074-326A3B1A34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1556" y="3909565"/>
            <a:ext cx="914400" cy="914400"/>
          </a:xfrm>
          <a:prstGeom prst="rect">
            <a:avLst/>
          </a:prstGeom>
        </p:spPr>
      </p:pic>
      <p:pic>
        <p:nvPicPr>
          <p:cNvPr id="23" name="Gráfico 22" descr="Sinal de polegar para cima com preenchimento sólido">
            <a:extLst>
              <a:ext uri="{FF2B5EF4-FFF2-40B4-BE49-F238E27FC236}">
                <a16:creationId xmlns:a16="http://schemas.microsoft.com/office/drawing/2014/main" id="{3ED634DA-4BBB-390E-3F2D-980A839221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7356" y="4366765"/>
            <a:ext cx="457200" cy="457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EECBA7-C1D9-5696-B25A-7B94E8D4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89" y="14895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0B8C5D-3C64-40E4-1F5E-7F62E74C6C34}"/>
              </a:ext>
            </a:extLst>
          </p:cNvPr>
          <p:cNvSpPr txBox="1"/>
          <p:nvPr/>
        </p:nvSpPr>
        <p:spPr>
          <a:xfrm>
            <a:off x="1700028" y="2330258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Implementar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0B4BB0-AFB5-7916-484F-D59B46553352}"/>
              </a:ext>
            </a:extLst>
          </p:cNvPr>
          <p:cNvSpPr txBox="1"/>
          <p:nvPr/>
        </p:nvSpPr>
        <p:spPr>
          <a:xfrm>
            <a:off x="3466837" y="2330258"/>
            <a:ext cx="63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Testar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3D7734-B01E-75CF-3EFB-FEC99E722539}"/>
              </a:ext>
            </a:extLst>
          </p:cNvPr>
          <p:cNvSpPr txBox="1"/>
          <p:nvPr/>
        </p:nvSpPr>
        <p:spPr>
          <a:xfrm>
            <a:off x="5017426" y="2292724"/>
            <a:ext cx="854721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</a:p>
          <a:p>
            <a:pPr algn="ctr">
              <a:lnSpc>
                <a:spcPct val="15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8DD92C-67AA-4E0F-212E-C6D6178BB61F}"/>
              </a:ext>
            </a:extLst>
          </p:cNvPr>
          <p:cNvSpPr txBox="1"/>
          <p:nvPr/>
        </p:nvSpPr>
        <p:spPr>
          <a:xfrm>
            <a:off x="6467612" y="2306068"/>
            <a:ext cx="13516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Integrar</a:t>
            </a:r>
          </a:p>
          <a:p>
            <a:pPr algn="ctr"/>
            <a:r>
              <a:rPr lang="pt-BR" sz="900" b="1" i="1" dirty="0">
                <a:latin typeface="Arial" panose="020B0604020202020204" pitchFamily="34" charset="0"/>
                <a:cs typeface="Arial" panose="020B0604020202020204" pitchFamily="34" charset="0"/>
              </a:rPr>
              <a:t>(Git Hub Repositório)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AC9D3D-50AF-CB3A-A0F0-2B738240587D}"/>
              </a:ext>
            </a:extLst>
          </p:cNvPr>
          <p:cNvSpPr txBox="1"/>
          <p:nvPr/>
        </p:nvSpPr>
        <p:spPr>
          <a:xfrm>
            <a:off x="8395590" y="233025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Constrói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4AF37FB-CF79-2AFF-59AE-891C0BFAE9AB}"/>
              </a:ext>
            </a:extLst>
          </p:cNvPr>
          <p:cNvSpPr txBox="1"/>
          <p:nvPr/>
        </p:nvSpPr>
        <p:spPr>
          <a:xfrm>
            <a:off x="8238767" y="479856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Nova 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9389EEF-BE7E-2D3F-F910-79597516DEFC}"/>
              </a:ext>
            </a:extLst>
          </p:cNvPr>
          <p:cNvSpPr txBox="1"/>
          <p:nvPr/>
        </p:nvSpPr>
        <p:spPr>
          <a:xfrm>
            <a:off x="5214697" y="4900448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Servidor Cloud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D5066C-8B4E-4801-ECAF-FE90E3C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8" y="4013525"/>
            <a:ext cx="1333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EB9334-5221-EF9B-BA4E-741979CDC2FB}"/>
              </a:ext>
            </a:extLst>
          </p:cNvPr>
          <p:cNvSpPr txBox="1"/>
          <p:nvPr/>
        </p:nvSpPr>
        <p:spPr>
          <a:xfrm>
            <a:off x="2282820" y="48601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Usuário final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(Executar)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6E8156A-7529-9210-DDF8-6C6D03F3E5F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706417" y="1946776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5BC433D-8236-873F-A36D-90E255F73FD8}"/>
              </a:ext>
            </a:extLst>
          </p:cNvPr>
          <p:cNvCxnSpPr/>
          <p:nvPr/>
        </p:nvCxnSpPr>
        <p:spPr>
          <a:xfrm>
            <a:off x="4240695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ADB2C8-B37E-2735-C633-3FE89A41A65E}"/>
              </a:ext>
            </a:extLst>
          </p:cNvPr>
          <p:cNvCxnSpPr/>
          <p:nvPr/>
        </p:nvCxnSpPr>
        <p:spPr>
          <a:xfrm>
            <a:off x="5934527" y="1909470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18A7757-0988-F9DA-E243-AF66E7D7006B}"/>
              </a:ext>
            </a:extLst>
          </p:cNvPr>
          <p:cNvCxnSpPr/>
          <p:nvPr/>
        </p:nvCxnSpPr>
        <p:spPr>
          <a:xfrm>
            <a:off x="7618889" y="1849794"/>
            <a:ext cx="619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23F7BC5-BAA9-754F-4057-F0AB8A3AD229}"/>
              </a:ext>
            </a:extLst>
          </p:cNvPr>
          <p:cNvCxnSpPr>
            <a:cxnSpLocks/>
          </p:cNvCxnSpPr>
          <p:nvPr/>
        </p:nvCxnSpPr>
        <p:spPr>
          <a:xfrm>
            <a:off x="8834381" y="2917348"/>
            <a:ext cx="0" cy="888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C00FF61-F7FB-F984-279D-1FDCD2F94B2A}"/>
              </a:ext>
            </a:extLst>
          </p:cNvPr>
          <p:cNvCxnSpPr>
            <a:cxnSpLocks/>
          </p:cNvCxnSpPr>
          <p:nvPr/>
        </p:nvCxnSpPr>
        <p:spPr>
          <a:xfrm flipH="1">
            <a:off x="6737554" y="4366765"/>
            <a:ext cx="11844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61814A6-2FD6-FD63-DFC0-AA6BC47B6525}"/>
              </a:ext>
            </a:extLst>
          </p:cNvPr>
          <p:cNvCxnSpPr>
            <a:cxnSpLocks/>
          </p:cNvCxnSpPr>
          <p:nvPr/>
        </p:nvCxnSpPr>
        <p:spPr>
          <a:xfrm>
            <a:off x="3829288" y="4366765"/>
            <a:ext cx="10865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5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211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Rómulo José Franco</dc:creator>
  <cp:lastModifiedBy>Rómulo José Franco</cp:lastModifiedBy>
  <cp:revision>14</cp:revision>
  <dcterms:created xsi:type="dcterms:W3CDTF">2023-08-22T15:36:04Z</dcterms:created>
  <dcterms:modified xsi:type="dcterms:W3CDTF">2023-08-24T17:56:00Z</dcterms:modified>
</cp:coreProperties>
</file>