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Rômulo Garofal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07T16:00:08.872">
    <p:pos x="6000" y="0"/>
    <p:text>introduzir ao que vamos falar (programação funcional) e se apresentar, quem sou eu onde trabalho e estudo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2-07T15:59:27.636">
    <p:pos x="6000" y="0"/>
    <p:text>falar sobre os niveis do haskell em aos quais para ir para o outro tem que ter os conceitos do nivel anterior bem entendidos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12-08T17:34:01.725">
    <p:pos x="196" y="627"/>
    <p:text>ir pro terminal e perguntar agora o que acontece se eu colocar let foo = [1..] (aproveitar e explicar o lazy do haskell)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www.youtube.com/watch?v=1jZ7j21g028&amp;t=117s" TargetMode="External"/><Relationship Id="rId6" Type="http://schemas.openxmlformats.org/officeDocument/2006/relationships/hyperlink" Target="https://www.youtube.com/watch?v=6f5dt923FmQ&amp;t=374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483325"/>
            <a:ext cx="8520600" cy="7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pt-BR" sz="2800"/>
              <a:t>Introdução a Programação Funcional em Haskell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900" y="2686950"/>
            <a:ext cx="2681675" cy="189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Polimorfismo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238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length [false,true,true,false]</a:t>
            </a:r>
            <a:br>
              <a:rPr lang="pt-BR"/>
            </a:br>
            <a:r>
              <a:rPr lang="pt-BR"/>
              <a:t>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length [1,2,2,2,3,1,1]</a:t>
            </a:r>
            <a:br>
              <a:rPr lang="pt-BR"/>
            </a:br>
            <a:r>
              <a:rPr lang="pt-BR"/>
              <a:t>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length [“um”,”dois”,”tres”]</a:t>
            </a:r>
            <a:br>
              <a:rPr lang="pt-BR"/>
            </a:br>
            <a:r>
              <a:rPr lang="pt-BR"/>
              <a:t>3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11700" y="3668625"/>
            <a:ext cx="70710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>
                <a:solidFill>
                  <a:srgbClr val="F3F3F3"/>
                </a:solidFill>
              </a:rPr>
              <a:t>length :: [a] -&gt; Int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Operações</a:t>
            </a:r>
            <a:r>
              <a:rPr lang="pt-BR"/>
              <a:t> com listas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996100"/>
            <a:ext cx="8520600" cy="403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head [1,2,3,4,5] =  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tail [1,2,3,4,5] =  [2,3,4,5]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init [1,2,3,4,5] =  [1,2,3,4]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last [1,2,3,4,5] = 5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drop 2 [1,2,3,4,5] = [4,5]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take 3 [1,2,3,4,5] =  [1,2,3]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[1..5] = [1,2,3,4,5]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[1,3..20] = [1,3,5,7,9,11,13,15,17,19]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List Comprehension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23700"/>
            <a:ext cx="8520600" cy="37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[11^x | x &lt;- [0..6]] </a:t>
            </a:r>
            <a:br>
              <a:rPr lang="pt-BR"/>
            </a:br>
            <a:r>
              <a:rPr lang="pt-BR"/>
              <a:t>[1,11,121,1331,14641,161051,1771561]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[11*x | x &lt;- [1..3]]</a:t>
            </a:r>
            <a:br>
              <a:rPr lang="pt-BR"/>
            </a:br>
            <a:r>
              <a:rPr lang="pt-BR"/>
              <a:t>[11,22,33]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take 7 [x^2|x &lt;- [1..] , mod x 2 == 0]</a:t>
            </a:r>
            <a:br>
              <a:rPr lang="pt-BR"/>
            </a:br>
            <a:r>
              <a:rPr lang="pt-BR"/>
              <a:t>[1,4,9,16,25,36,49]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parImpar :: Int -&gt; String</a:t>
            </a:r>
            <a:br>
              <a:rPr lang="pt-BR"/>
            </a:br>
            <a:r>
              <a:rPr lang="pt-BR"/>
              <a:t>parImpar x = if mod x 2 == 0 then "par" else "impar"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[parImpar x | x &lt;- [1..6]]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Type Classes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847675"/>
            <a:ext cx="8520600" cy="417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Typeclass (classe de tipos) é como uma interface que define um comportamento. Se um tipo é parte de uma typeclass, quer dizer que ela suporta e implementa o comportamento especificado pela classe de tipo.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Eq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(==) :: a -&gt; a -&gt; Bool; (/=) :: a -&gt; a -&gt; Bool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Ord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&lt; , &lt;= , &gt; , &gt;= :: a -&gt; a -&gt; Bool; min , max :: a -&gt; a -&gt; 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Show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show :: a -&gt; String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Criação</a:t>
            </a:r>
            <a:r>
              <a:rPr lang="pt-BR"/>
              <a:t> de Tipos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data OS = Windows | OSX  | GNULinux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data Pergunta = Sim | Nao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data Tree a = Null | Leaf a | Branch a (Tree a) (Tree a)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Referências</a:t>
            </a:r>
            <a:r>
              <a:rPr lang="pt-BR"/>
              <a:t>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00" y="1234200"/>
            <a:ext cx="2132258" cy="28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675" y="1193348"/>
            <a:ext cx="2003400" cy="28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76250" y="44450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https://www.youtube.com/watch?v=1jZ7j21g028&amp;t=117s</a:t>
            </a:r>
            <a:r>
              <a:rPr lang="pt-BR">
                <a:solidFill>
                  <a:srgbClr val="FFFFFF"/>
                </a:solidFill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https://www.youtube.com/watch?v=6f5dt923FmQ&amp;t=374s</a:t>
            </a:r>
            <a:r>
              <a:rPr lang="pt-BR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0150" y="1077125"/>
            <a:ext cx="6303900" cy="304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6000"/>
              <a:t>Obrigado:: String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6000"/>
              <a:t>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6000"/>
              <a:t>             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Nivel 1: Previsibilidade, Imutabilidade, Lazy, Typeclasses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pt-BR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Nivel 2: Monóides, Funtores, Mônadas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pt-BR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Nivel 3: Yesod, Lenses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 que </a:t>
            </a:r>
            <a:r>
              <a:rPr lang="pt-BR"/>
              <a:t>será</a:t>
            </a:r>
            <a:r>
              <a:rPr lang="pt-BR"/>
              <a:t> mostrado: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266683" y="18182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Por que aprender Haskell ?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6932">
            <a:off x="2546451" y="2810749"/>
            <a:ext cx="2681677" cy="189327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 rot="1236775">
            <a:off x="5866300" y="2971384"/>
            <a:ext cx="1238167" cy="756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1000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90025" y="291825"/>
            <a:ext cx="9144000" cy="123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Empresas que usam funcional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1825"/>
            <a:ext cx="3055250" cy="1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229" y="1440637"/>
            <a:ext cx="2278549" cy="204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25" y="3234575"/>
            <a:ext cx="1772200" cy="1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4325" y="3423150"/>
            <a:ext cx="1720352" cy="172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 que é programação funcional PURA?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41225"/>
            <a:ext cx="8140800" cy="76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não</a:t>
            </a:r>
            <a:r>
              <a:rPr lang="pt-BR"/>
              <a:t> existe atribuição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3026900"/>
            <a:ext cx="8140800" cy="7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uma vez que você </a:t>
            </a:r>
            <a:r>
              <a:rPr lang="pt-BR"/>
              <a:t>dá</a:t>
            </a:r>
            <a:r>
              <a:rPr lang="pt-BR"/>
              <a:t> o valor, este nunca muda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2076350"/>
            <a:ext cx="8140800" cy="7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sem </a:t>
            </a:r>
            <a:r>
              <a:rPr lang="pt-BR"/>
              <a:t>variáveis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3977450"/>
            <a:ext cx="8140800" cy="7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sem </a:t>
            </a:r>
            <a:r>
              <a:rPr lang="pt-BR"/>
              <a:t>efeitos colaterais</a:t>
            </a:r>
            <a:r>
              <a:rPr lang="pt-BR"/>
              <a:t> (</a:t>
            </a:r>
            <a:r>
              <a:rPr lang="pt-BR"/>
              <a:t>side-effects</a:t>
            </a:r>
            <a:r>
              <a:rPr lang="pt-BR"/>
              <a:t>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0" y="587000"/>
            <a:ext cx="8520600" cy="106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Teoria das categorias</a:t>
            </a:r>
          </a:p>
        </p:txBody>
      </p:sp>
      <p:sp>
        <p:nvSpPr>
          <p:cNvPr id="92" name="Shape 92"/>
          <p:cNvSpPr/>
          <p:nvPr/>
        </p:nvSpPr>
        <p:spPr>
          <a:xfrm>
            <a:off x="311700" y="1778275"/>
            <a:ext cx="8227200" cy="26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25" y="1974125"/>
            <a:ext cx="2147450" cy="21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025" y="1888100"/>
            <a:ext cx="2075375" cy="24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947100" y="787850"/>
            <a:ext cx="5280900" cy="3511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010375" y="2025875"/>
            <a:ext cx="1722000" cy="91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f(input):output</a:t>
            </a:r>
          </a:p>
        </p:txBody>
      </p:sp>
      <p:sp>
        <p:nvSpPr>
          <p:cNvPr id="101" name="Shape 101"/>
          <p:cNvSpPr/>
          <p:nvPr/>
        </p:nvSpPr>
        <p:spPr>
          <a:xfrm>
            <a:off x="603525" y="2048400"/>
            <a:ext cx="1283100" cy="88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input</a:t>
            </a:r>
          </a:p>
        </p:txBody>
      </p:sp>
      <p:sp>
        <p:nvSpPr>
          <p:cNvPr id="102" name="Shape 102"/>
          <p:cNvSpPr/>
          <p:nvPr/>
        </p:nvSpPr>
        <p:spPr>
          <a:xfrm>
            <a:off x="3904450" y="2037125"/>
            <a:ext cx="1283100" cy="88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output</a:t>
            </a:r>
          </a:p>
        </p:txBody>
      </p:sp>
      <p:sp>
        <p:nvSpPr>
          <p:cNvPr id="103" name="Shape 103"/>
          <p:cNvSpPr/>
          <p:nvPr/>
        </p:nvSpPr>
        <p:spPr>
          <a:xfrm>
            <a:off x="5359625" y="2037150"/>
            <a:ext cx="1809000" cy="91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g</a:t>
            </a:r>
            <a:r>
              <a:rPr lang="pt-BR" sz="1800"/>
              <a:t>(input):output</a:t>
            </a:r>
          </a:p>
        </p:txBody>
      </p:sp>
      <p:sp>
        <p:nvSpPr>
          <p:cNvPr id="104" name="Shape 104"/>
          <p:cNvSpPr/>
          <p:nvPr/>
        </p:nvSpPr>
        <p:spPr>
          <a:xfrm>
            <a:off x="7340700" y="2048400"/>
            <a:ext cx="1283100" cy="88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output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769450" y="900425"/>
            <a:ext cx="15531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2400"/>
              <a:t>h = g o f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65375" y="961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Imprevisibilidade,  estado, side-effects(efeito colateral)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65375" y="668825"/>
            <a:ext cx="3650100" cy="430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FFFF"/>
                </a:solidFill>
              </a:rPr>
              <a:t>public class</a:t>
            </a:r>
            <a:r>
              <a:rPr lang="pt-BR" sz="1400">
                <a:solidFill>
                  <a:srgbClr val="FFFFFF"/>
                </a:solidFill>
              </a:rPr>
              <a:t> Nomes{  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String[] nomes = </a:t>
            </a:r>
            <a:r>
              <a:rPr lang="pt-BR" sz="1400">
                <a:solidFill>
                  <a:srgbClr val="00FFFF"/>
                </a:solidFill>
              </a:rPr>
              <a:t>new</a:t>
            </a:r>
            <a:r>
              <a:rPr lang="pt-BR" sz="1400">
                <a:solidFill>
                  <a:srgbClr val="FFFFFF"/>
                </a:solidFill>
              </a:rPr>
              <a:t> String[3];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</a:t>
            </a:r>
            <a:r>
              <a:rPr lang="pt-BR" sz="1400">
                <a:solidFill>
                  <a:srgbClr val="00FFFF"/>
                </a:solidFill>
              </a:rPr>
              <a:t>public static void </a:t>
            </a:r>
            <a:r>
              <a:rPr lang="pt-BR" sz="1400">
                <a:solidFill>
                  <a:srgbClr val="FFFFFF"/>
                </a:solidFill>
              </a:rPr>
              <a:t>main(String[] args)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    String[] nomes = </a:t>
            </a:r>
            <a:r>
              <a:rPr lang="pt-BR" sz="1400">
                <a:solidFill>
                  <a:srgbClr val="00FFFF"/>
                </a:solidFill>
              </a:rPr>
              <a:t>new</a:t>
            </a:r>
            <a:r>
              <a:rPr lang="pt-BR" sz="1400">
                <a:solidFill>
                  <a:srgbClr val="FFFFFF"/>
                </a:solidFill>
              </a:rPr>
              <a:t> String[3];  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    </a:t>
            </a:r>
            <a:r>
              <a:rPr lang="pt-BR" sz="1400">
                <a:solidFill>
                  <a:srgbClr val="00FFFF"/>
                </a:solidFill>
              </a:rPr>
              <a:t>for</a:t>
            </a:r>
            <a:r>
              <a:rPr lang="pt-BR" sz="1400">
                <a:solidFill>
                  <a:srgbClr val="FFFFFF"/>
                </a:solidFill>
              </a:rPr>
              <a:t> (</a:t>
            </a:r>
            <a:r>
              <a:rPr lang="pt-BR" sz="1400">
                <a:solidFill>
                  <a:srgbClr val="00FFFF"/>
                </a:solidFill>
              </a:rPr>
              <a:t>int</a:t>
            </a:r>
            <a:r>
              <a:rPr lang="pt-BR" sz="1400">
                <a:solidFill>
                  <a:srgbClr val="FFFFFF"/>
                </a:solidFill>
              </a:rPr>
              <a:t> i = 0; i &lt; 2; i++)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        </a:t>
            </a:r>
            <a:r>
              <a:rPr lang="pt-BR" sz="1400">
                <a:solidFill>
                  <a:srgbClr val="00FF00"/>
                </a:solidFill>
              </a:rPr>
              <a:t>nomes</a:t>
            </a:r>
            <a:r>
              <a:rPr lang="pt-BR" sz="1400">
                <a:solidFill>
                  <a:srgbClr val="FFFFFF"/>
                </a:solidFill>
              </a:rPr>
              <a:t>[i] = </a:t>
            </a:r>
            <a:r>
              <a:rPr lang="pt-BR" sz="1400">
                <a:solidFill>
                  <a:srgbClr val="FFFF00"/>
                </a:solidFill>
              </a:rPr>
              <a:t>"romulo"</a:t>
            </a:r>
            <a:r>
              <a:rPr lang="pt-BR" sz="1400">
                <a:solidFill>
                  <a:srgbClr val="FFFFFF"/>
                </a:solidFill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</a:t>
            </a:r>
            <a:r>
              <a:rPr lang="pt-BR" sz="1400">
                <a:solidFill>
                  <a:srgbClr val="00FFFF"/>
                </a:solidFill>
              </a:rPr>
              <a:t>public void</a:t>
            </a:r>
            <a:r>
              <a:rPr lang="pt-BR" sz="1400">
                <a:solidFill>
                  <a:srgbClr val="FFFFFF"/>
                </a:solidFill>
              </a:rPr>
              <a:t> dobraNomesNaLista(){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    </a:t>
            </a:r>
            <a:r>
              <a:rPr lang="pt-BR" sz="1400">
                <a:solidFill>
                  <a:srgbClr val="00FFFF"/>
                </a:solidFill>
              </a:rPr>
              <a:t>for</a:t>
            </a:r>
            <a:r>
              <a:rPr lang="pt-BR" sz="1400">
                <a:solidFill>
                  <a:srgbClr val="FFFFFF"/>
                </a:solidFill>
              </a:rPr>
              <a:t> (</a:t>
            </a:r>
            <a:r>
              <a:rPr lang="pt-BR" sz="1400">
                <a:solidFill>
                  <a:srgbClr val="00FFFF"/>
                </a:solidFill>
              </a:rPr>
              <a:t>int</a:t>
            </a:r>
            <a:r>
              <a:rPr lang="pt-BR" sz="1400">
                <a:solidFill>
                  <a:srgbClr val="FFFFFF"/>
                </a:solidFill>
              </a:rPr>
              <a:t> i = 0; i &lt; 2; i++)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        </a:t>
            </a:r>
            <a:r>
              <a:rPr lang="pt-BR" sz="1400">
                <a:solidFill>
                  <a:srgbClr val="00FF00"/>
                </a:solidFill>
              </a:rPr>
              <a:t>nomes</a:t>
            </a:r>
            <a:r>
              <a:rPr lang="pt-BR" sz="1400">
                <a:solidFill>
                  <a:srgbClr val="FFFFFF"/>
                </a:solidFill>
              </a:rPr>
              <a:t>[i] = </a:t>
            </a:r>
            <a:r>
              <a:rPr lang="pt-BR" sz="1400">
                <a:solidFill>
                  <a:srgbClr val="00FF00"/>
                </a:solidFill>
              </a:rPr>
              <a:t>nomes</a:t>
            </a:r>
            <a:r>
              <a:rPr lang="pt-BR" sz="1400">
                <a:solidFill>
                  <a:srgbClr val="FFFFFF"/>
                </a:solidFill>
              </a:rPr>
              <a:t>[i] +" "+ </a:t>
            </a:r>
            <a:r>
              <a:rPr lang="pt-BR" sz="1400">
                <a:solidFill>
                  <a:srgbClr val="00FF00"/>
                </a:solidFill>
              </a:rPr>
              <a:t>nomes</a:t>
            </a:r>
            <a:r>
              <a:rPr lang="pt-BR" sz="1400">
                <a:solidFill>
                  <a:srgbClr val="FFFFFF"/>
                </a:solidFill>
              </a:rPr>
              <a:t>[i];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366925" y="844100"/>
            <a:ext cx="43191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dobraNomesNaLista()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“romulo romulo”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dobraNomesNaLista()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“romulo romulo romulo romulo”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Algumas o</a:t>
            </a:r>
            <a:r>
              <a:rPr lang="pt-BR"/>
              <a:t>perações</a:t>
            </a:r>
            <a:r>
              <a:rPr lang="pt-BR"/>
              <a:t> 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</a:t>
            </a:r>
            <a:r>
              <a:rPr lang="pt-BR"/>
              <a:t>olimorfismos em listas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Funções aplicadas a listas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Compreensão em listas (list comprehension)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Typeclasses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Criando datatypes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Exemplos práticos árvore e função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