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mulolessa/ProgramacaoEstruturad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04DFF-E7D6-478D-8CAE-42039E025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66119"/>
            <a:ext cx="8825658" cy="2125362"/>
          </a:xfrm>
        </p:spPr>
        <p:txBody>
          <a:bodyPr/>
          <a:lstStyle/>
          <a:p>
            <a:pPr algn="ctr"/>
            <a:r>
              <a:rPr lang="pt-BR" dirty="0"/>
              <a:t>Python Utilizando Módulos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19530F-36CF-4630-9E26-2BC397B5C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66520"/>
            <a:ext cx="8825658" cy="2022388"/>
          </a:xfrm>
        </p:spPr>
        <p:txBody>
          <a:bodyPr>
            <a:normAutofit/>
          </a:bodyPr>
          <a:lstStyle/>
          <a:p>
            <a:r>
              <a:rPr lang="pt-BR" dirty="0"/>
              <a:t>Unigranrio</a:t>
            </a:r>
          </a:p>
          <a:p>
            <a:r>
              <a:rPr lang="pt-BR" dirty="0"/>
              <a:t>Aluno:	</a:t>
            </a:r>
            <a:r>
              <a:rPr lang="pt-BR" dirty="0" smtClean="0"/>
              <a:t>Romulo </a:t>
            </a:r>
            <a:r>
              <a:rPr lang="pt-BR" dirty="0"/>
              <a:t>LESSA </a:t>
            </a:r>
            <a:r>
              <a:rPr lang="pt-BR" dirty="0" smtClean="0"/>
              <a:t>		-</a:t>
            </a:r>
            <a:r>
              <a:rPr lang="pt-BR" dirty="0"/>
              <a:t>5405025</a:t>
            </a:r>
          </a:p>
          <a:p>
            <a:r>
              <a:rPr lang="pt-BR" dirty="0"/>
              <a:t>		</a:t>
            </a:r>
            <a:r>
              <a:rPr lang="pt-BR" dirty="0" smtClean="0"/>
              <a:t>Fabio Barreto		-5405434</a:t>
            </a:r>
          </a:p>
          <a:p>
            <a:r>
              <a:rPr lang="pt-BR" dirty="0"/>
              <a:t>		Marcos Vinicius	-5405387</a:t>
            </a:r>
          </a:p>
        </p:txBody>
      </p:sp>
    </p:spTree>
    <p:extLst>
      <p:ext uri="{BB962C8B-B14F-4D97-AF65-F5344CB8AC3E}">
        <p14:creationId xmlns:p14="http://schemas.microsoft.com/office/powerpoint/2010/main" val="8690998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092B4-0A6C-43EA-AD00-8866674B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modulo ? Como usar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A91251-E624-41EE-9AF1-36057E950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Modulo são códigos feitos pela comunidade que podem ser importados para organizar e facilitar a solução de um problema </a:t>
            </a:r>
          </a:p>
          <a:p>
            <a:r>
              <a:rPr lang="pt-BR" dirty="0"/>
              <a:t>Para usar um modulo devemos começar usando o </a:t>
            </a:r>
            <a:r>
              <a:rPr lang="pt-BR" b="1" dirty="0"/>
              <a:t>import</a:t>
            </a:r>
            <a:r>
              <a:rPr lang="pt-BR" dirty="0"/>
              <a:t> e o nome do modulo </a:t>
            </a:r>
          </a:p>
          <a:p>
            <a:pPr marL="0" indent="0">
              <a:buNone/>
            </a:pPr>
            <a:r>
              <a:rPr lang="pt-BR" dirty="0"/>
              <a:t>					import </a:t>
            </a:r>
            <a:r>
              <a:rPr lang="pt-BR" dirty="0" err="1"/>
              <a:t>math</a:t>
            </a:r>
            <a:r>
              <a:rPr lang="pt-BR" dirty="0"/>
              <a:t> #importando o módulo</a:t>
            </a:r>
          </a:p>
        </p:txBody>
      </p:sp>
    </p:spTree>
    <p:extLst>
      <p:ext uri="{BB962C8B-B14F-4D97-AF65-F5344CB8AC3E}">
        <p14:creationId xmlns:p14="http://schemas.microsoft.com/office/powerpoint/2010/main" val="28879996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1604F-0224-47D5-B550-B6595411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modulo Strformat.py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8B9780-B1F9-4BE7-85FB-8E71AE5E39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3" y="3421630"/>
            <a:ext cx="8761413" cy="229293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#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strformat.py </a:t>
            </a:r>
            <a:endParaRPr kumimoji="0" lang="pt-BR" altLang="pt-BR" sz="11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"/>
              </a:rPr>
              <a:t>“””dando nome ao modulo”””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ourie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"""Módulo de formatação de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strings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.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""“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def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frmt_bytes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bytes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): 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"/>
              </a:rPr>
              <a:t>“””cria a função com</a:t>
            </a:r>
            <a:r>
              <a:rPr kumimoji="0" lang="pt-BR" altLang="pt-BR" sz="1100" b="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"/>
              </a:rPr>
              <a:t> a logica de formatação de bytes para kg, </a:t>
            </a:r>
            <a:r>
              <a:rPr kumimoji="0" lang="pt-BR" altLang="pt-BR" sz="1100" b="0" i="0" u="none" strike="noStrike" cap="none" normalizeH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"/>
              </a:rPr>
              <a:t>gb</a:t>
            </a:r>
            <a:r>
              <a:rPr kumimoji="0" lang="pt-BR" altLang="pt-BR" sz="1100" b="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"/>
              </a:rPr>
              <a:t> </a:t>
            </a:r>
            <a:r>
              <a:rPr lang="pt-BR" altLang="pt-BR" sz="1100" dirty="0" smtClean="0">
                <a:solidFill>
                  <a:srgbClr val="0070C0"/>
                </a:solidFill>
                <a:latin typeface="courier"/>
              </a:rPr>
              <a:t>e </a:t>
            </a:r>
            <a:r>
              <a:rPr kumimoji="0" lang="pt-BR" altLang="pt-BR" sz="1100" b="0" i="0" u="none" strike="noStrike" cap="none" normalizeH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"/>
              </a:rPr>
              <a:t>mb</a:t>
            </a:r>
            <a:r>
              <a:rPr kumimoji="0" lang="pt-BR" altLang="pt-BR" sz="1100" b="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"/>
              </a:rPr>
              <a:t>  </a:t>
            </a:r>
            <a:r>
              <a:rPr lang="pt-BR" altLang="pt-BR" sz="1100" dirty="0" err="1">
                <a:solidFill>
                  <a:srgbClr val="0070C0"/>
                </a:solidFill>
                <a:latin typeface="courier"/>
              </a:rPr>
              <a:t>strings</a:t>
            </a:r>
            <a:r>
              <a:rPr kumimoji="0" lang="pt-BR" altLang="pt-BR" sz="1100" b="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"/>
              </a:rPr>
              <a:t>”””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"/>
              </a:rPr>
              <a:t>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	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if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bytes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&lt;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1024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		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return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'%dB'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% (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bytes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dirty="0">
                <a:solidFill>
                  <a:srgbClr val="333333"/>
                </a:solidFill>
                <a:latin typeface="courier"/>
              </a:rPr>
              <a:t>	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elif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bytes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&lt; (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1024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*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1024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):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		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return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'%.1fKB'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% (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bytes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/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1024.0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</a:t>
            </a:r>
            <a:r>
              <a:rPr lang="pt-BR" altLang="pt-BR" sz="1100" dirty="0">
                <a:solidFill>
                  <a:srgbClr val="0070C0"/>
                </a:solidFill>
                <a:latin typeface="courier"/>
              </a:rPr>
              <a:t> ”””transforma em </a:t>
            </a:r>
            <a:r>
              <a:rPr lang="pt-BR" altLang="pt-BR" sz="1100" dirty="0" smtClean="0">
                <a:solidFill>
                  <a:srgbClr val="0070C0"/>
                </a:solidFill>
                <a:latin typeface="courier"/>
              </a:rPr>
              <a:t>kilobytes</a:t>
            </a:r>
            <a:r>
              <a:rPr lang="pt-BR" altLang="pt-BR" sz="1100" dirty="0">
                <a:solidFill>
                  <a:srgbClr val="0070C0"/>
                </a:solidFill>
                <a:latin typeface="courier"/>
              </a:rPr>
              <a:t>”””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	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elif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bytes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&lt; (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1024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*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1024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*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1024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):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100" dirty="0">
                <a:solidFill>
                  <a:srgbClr val="333333"/>
                </a:solidFill>
                <a:latin typeface="courier"/>
              </a:rPr>
              <a:t>		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return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'%.1fMB'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% (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bytes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/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1024.0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/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1024.0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</a:t>
            </a:r>
            <a:r>
              <a:rPr lang="pt-BR" altLang="pt-BR" sz="1100" dirty="0">
                <a:solidFill>
                  <a:srgbClr val="0070C0"/>
                </a:solidFill>
                <a:latin typeface="courier"/>
              </a:rPr>
              <a:t> ”””transforma em </a:t>
            </a:r>
            <a:r>
              <a:rPr lang="pt-BR" altLang="pt-BR" sz="1100" dirty="0" smtClean="0">
                <a:solidFill>
                  <a:srgbClr val="0070C0"/>
                </a:solidFill>
                <a:latin typeface="courier"/>
              </a:rPr>
              <a:t>megabytes</a:t>
            </a:r>
            <a:r>
              <a:rPr lang="pt-BR" altLang="pt-BR" sz="1100" dirty="0">
                <a:solidFill>
                  <a:srgbClr val="0070C0"/>
                </a:solidFill>
                <a:latin typeface="courier"/>
              </a:rPr>
              <a:t>”””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dirty="0">
                <a:solidFill>
                  <a:srgbClr val="333333"/>
                </a:solidFill>
                <a:latin typeface="courier"/>
              </a:rPr>
              <a:t>	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else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		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return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'%.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1fGB'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% (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bytes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/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1024.0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/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1024.0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/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1024.0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"/>
              </a:rPr>
              <a:t>”””transforma em gigabytes”””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449234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230F7-5675-4A60-8EDE-BBB0386C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modulo Strformat.py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04BF8D-4B8C-499A-8594-8A7B9FF82C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367499"/>
            <a:ext cx="8761413" cy="1277273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# -*- iso-8859-1 -*-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dirty="0">
                <a:solidFill>
                  <a:srgbClr val="008000"/>
                </a:solidFill>
                <a:latin typeface="courier"/>
              </a:rPr>
              <a:t>import strformat.py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"""Módulo principal.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""“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import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strformat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def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main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"/>
              </a:rPr>
              <a:t>""“chamando o modulo""“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ourie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	print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strformat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frmt_bytes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502356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	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"/>
              </a:rPr>
              <a:t>“””chama o modulo para transformar a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"/>
              </a:rPr>
              <a:t>strings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18511273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1604F-0224-47D5-B550-B6595411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</a:t>
            </a:r>
            <a:r>
              <a:rPr lang="pt-BR" dirty="0"/>
              <a:t>modulo </a:t>
            </a:r>
            <a:r>
              <a:rPr lang="pt-BR" dirty="0" smtClean="0"/>
              <a:t>Math.py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8B9780-B1F9-4BE7-85FB-8E71AE5E39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3" y="2604675"/>
            <a:ext cx="8761413" cy="3647152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dirty="0" err="1" smtClean="0">
                <a:solidFill>
                  <a:schemeClr val="tx1"/>
                </a:solidFill>
                <a:latin typeface="courier"/>
              </a:rPr>
              <a:t>import</a:t>
            </a:r>
            <a:r>
              <a:rPr lang="pt-BR" altLang="pt-BR" sz="1100" dirty="0" smtClean="0">
                <a:solidFill>
                  <a:schemeClr val="tx1"/>
                </a:solidFill>
                <a:latin typeface="courier"/>
              </a:rPr>
              <a:t> 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math.py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"""Módulo de 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calculo.</a:t>
            </a:r>
            <a:r>
              <a:rPr lang="pt-BR" altLang="pt-BR" sz="1100" dirty="0" smtClean="0">
                <a:solidFill>
                  <a:srgbClr val="333333"/>
                </a:solidFill>
                <a:latin typeface="courier"/>
              </a:rPr>
              <a:t> 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""“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x=5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100" dirty="0">
                <a:solidFill>
                  <a:srgbClr val="0070C0"/>
                </a:solidFill>
                <a:latin typeface="courier"/>
              </a:rPr>
              <a:t>”””declara que a variável x vale 5</a:t>
            </a:r>
            <a:r>
              <a:rPr lang="pt-BR" altLang="pt-BR" sz="1100" dirty="0" smtClean="0">
                <a:solidFill>
                  <a:srgbClr val="0070C0"/>
                </a:solidFill>
                <a:latin typeface="courier"/>
              </a:rPr>
              <a:t>”””</a:t>
            </a:r>
            <a:endParaRPr kumimoji="0" lang="pt-BR" altLang="pt-BR" sz="11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urier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100" dirty="0" err="1" smtClean="0">
                <a:solidFill>
                  <a:schemeClr val="tx1"/>
                </a:solidFill>
                <a:latin typeface="courier"/>
              </a:rPr>
              <a:t>math.sqrt</a:t>
            </a:r>
            <a:r>
              <a:rPr lang="pt-BR" altLang="pt-BR" sz="1100" dirty="0" smtClean="0">
                <a:solidFill>
                  <a:schemeClr val="tx1"/>
                </a:solidFill>
                <a:latin typeface="courier"/>
              </a:rPr>
              <a:t>(x)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100" dirty="0">
                <a:solidFill>
                  <a:srgbClr val="0070C0"/>
                </a:solidFill>
                <a:latin typeface="courier"/>
              </a:rPr>
              <a:t>”””utiliza a função </a:t>
            </a:r>
            <a:r>
              <a:rPr lang="pt-BR" altLang="pt-BR" sz="1100" dirty="0" err="1">
                <a:solidFill>
                  <a:srgbClr val="0070C0"/>
                </a:solidFill>
                <a:latin typeface="courier"/>
              </a:rPr>
              <a:t>sqrt</a:t>
            </a:r>
            <a:r>
              <a:rPr lang="pt-BR" altLang="pt-BR" sz="1100" dirty="0">
                <a:solidFill>
                  <a:srgbClr val="0070C0"/>
                </a:solidFill>
                <a:latin typeface="courier"/>
              </a:rPr>
              <a:t>(x</a:t>
            </a:r>
            <a:r>
              <a:rPr lang="pt-BR" altLang="pt-BR" sz="1100" dirty="0" smtClean="0">
                <a:solidFill>
                  <a:srgbClr val="0070C0"/>
                </a:solidFill>
                <a:latin typeface="courier"/>
              </a:rPr>
              <a:t>)”””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100" dirty="0" smtClean="0">
                <a:solidFill>
                  <a:schemeClr val="tx1"/>
                </a:solidFill>
                <a:latin typeface="courier"/>
              </a:rPr>
              <a:t>2.2360679774997898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100" dirty="0" err="1">
                <a:solidFill>
                  <a:schemeClr val="tx1"/>
                </a:solidFill>
                <a:latin typeface="courier"/>
              </a:rPr>
              <a:t>from</a:t>
            </a:r>
            <a:r>
              <a:rPr lang="pt-BR" altLang="pt-BR" sz="1100" dirty="0">
                <a:solidFill>
                  <a:schemeClr val="tx1"/>
                </a:solidFill>
                <a:latin typeface="courier"/>
              </a:rPr>
              <a:t> </a:t>
            </a:r>
            <a:r>
              <a:rPr lang="pt-BR" altLang="pt-BR" sz="1100" dirty="0" err="1">
                <a:solidFill>
                  <a:schemeClr val="tx1"/>
                </a:solidFill>
                <a:latin typeface="courier"/>
              </a:rPr>
              <a:t>math</a:t>
            </a:r>
            <a:r>
              <a:rPr lang="pt-BR" altLang="pt-BR" sz="1100" dirty="0">
                <a:solidFill>
                  <a:schemeClr val="tx1"/>
                </a:solidFill>
                <a:latin typeface="courier"/>
              </a:rPr>
              <a:t> </a:t>
            </a:r>
            <a:r>
              <a:rPr lang="pt-BR" altLang="pt-BR" sz="1100" dirty="0" err="1">
                <a:solidFill>
                  <a:schemeClr val="tx1"/>
                </a:solidFill>
                <a:latin typeface="courier"/>
              </a:rPr>
              <a:t>import</a:t>
            </a:r>
            <a:r>
              <a:rPr lang="pt-BR" altLang="pt-BR" sz="1100" dirty="0">
                <a:solidFill>
                  <a:schemeClr val="tx1"/>
                </a:solidFill>
                <a:latin typeface="courier"/>
              </a:rPr>
              <a:t> </a:t>
            </a:r>
            <a:r>
              <a:rPr lang="pt-BR" altLang="pt-BR" sz="1100" dirty="0" smtClean="0">
                <a:solidFill>
                  <a:schemeClr val="tx1"/>
                </a:solidFill>
                <a:latin typeface="courier"/>
              </a:rPr>
              <a:t>*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100" dirty="0">
                <a:solidFill>
                  <a:srgbClr val="0070C0"/>
                </a:solidFill>
                <a:latin typeface="courier"/>
              </a:rPr>
              <a:t>“”” </a:t>
            </a:r>
            <a:r>
              <a:rPr lang="pt-BR" altLang="pt-BR" sz="1100" dirty="0" smtClean="0">
                <a:solidFill>
                  <a:srgbClr val="0070C0"/>
                </a:solidFill>
                <a:latin typeface="courier"/>
              </a:rPr>
              <a:t>utiliza </a:t>
            </a:r>
            <a:r>
              <a:rPr lang="pt-BR" altLang="pt-BR" sz="1100" dirty="0">
                <a:solidFill>
                  <a:srgbClr val="0070C0"/>
                </a:solidFill>
                <a:latin typeface="courier"/>
              </a:rPr>
              <a:t>o </a:t>
            </a:r>
            <a:r>
              <a:rPr lang="pt-BR" altLang="pt-BR" sz="1100" dirty="0" err="1">
                <a:solidFill>
                  <a:srgbClr val="0070C0"/>
                </a:solidFill>
                <a:latin typeface="courier"/>
              </a:rPr>
              <a:t>from</a:t>
            </a:r>
            <a:r>
              <a:rPr lang="pt-BR" altLang="pt-BR" sz="1100" dirty="0">
                <a:solidFill>
                  <a:srgbClr val="0070C0"/>
                </a:solidFill>
                <a:latin typeface="courier"/>
              </a:rPr>
              <a:t> para importar novamente a função </a:t>
            </a:r>
            <a:r>
              <a:rPr lang="pt-BR" altLang="pt-BR" sz="1100" dirty="0" err="1" smtClean="0">
                <a:solidFill>
                  <a:srgbClr val="0070C0"/>
                </a:solidFill>
                <a:latin typeface="courier"/>
              </a:rPr>
              <a:t>math</a:t>
            </a:r>
            <a:r>
              <a:rPr lang="pt-BR" altLang="pt-BR" sz="1100" dirty="0" smtClean="0">
                <a:solidFill>
                  <a:srgbClr val="0070C0"/>
                </a:solidFill>
                <a:latin typeface="courier"/>
              </a:rPr>
              <a:t>”””</a:t>
            </a:r>
            <a:endParaRPr kumimoji="0" lang="pt-BR" altLang="pt-BR" sz="11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urier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100" dirty="0" err="1" smtClean="0">
                <a:solidFill>
                  <a:schemeClr val="tx1"/>
                </a:solidFill>
                <a:latin typeface="courier"/>
              </a:rPr>
              <a:t>sin</a:t>
            </a:r>
            <a:r>
              <a:rPr lang="pt-BR" altLang="pt-BR" sz="1100" dirty="0" smtClean="0">
                <a:solidFill>
                  <a:schemeClr val="tx1"/>
                </a:solidFill>
                <a:latin typeface="courier"/>
              </a:rPr>
              <a:t>(x)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100" dirty="0" smtClean="0">
                <a:solidFill>
                  <a:srgbClr val="0070C0"/>
                </a:solidFill>
                <a:latin typeface="courier"/>
              </a:rPr>
              <a:t>“””utiliza a função </a:t>
            </a:r>
            <a:r>
              <a:rPr lang="pt-BR" altLang="pt-BR" sz="1100" dirty="0" err="1" smtClean="0">
                <a:solidFill>
                  <a:srgbClr val="0070C0"/>
                </a:solidFill>
                <a:latin typeface="courier"/>
              </a:rPr>
              <a:t>sin</a:t>
            </a:r>
            <a:r>
              <a:rPr lang="pt-BR" altLang="pt-BR" sz="1100" dirty="0" smtClean="0">
                <a:solidFill>
                  <a:srgbClr val="0070C0"/>
                </a:solidFill>
                <a:latin typeface="courier"/>
              </a:rPr>
              <a:t> para retornar o seno de x.”””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100" dirty="0">
                <a:solidFill>
                  <a:schemeClr val="tx1"/>
                </a:solidFill>
                <a:latin typeface="courier"/>
              </a:rPr>
              <a:t>-</a:t>
            </a:r>
            <a:r>
              <a:rPr lang="pt-BR" altLang="pt-BR" sz="1100" dirty="0" smtClean="0">
                <a:solidFill>
                  <a:schemeClr val="tx1"/>
                </a:solidFill>
                <a:latin typeface="courier"/>
              </a:rPr>
              <a:t>0.95892427466313845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100" dirty="0" smtClean="0">
                <a:solidFill>
                  <a:srgbClr val="0070C0"/>
                </a:solidFill>
                <a:latin typeface="courier"/>
              </a:rPr>
              <a:t>“””resultado </a:t>
            </a:r>
            <a:r>
              <a:rPr lang="pt-BR" altLang="pt-BR" sz="1100" dirty="0">
                <a:solidFill>
                  <a:srgbClr val="0070C0"/>
                </a:solidFill>
                <a:latin typeface="courier"/>
              </a:rPr>
              <a:t>do seno de x</a:t>
            </a:r>
            <a:r>
              <a:rPr lang="pt-BR" altLang="pt-BR" sz="1100" dirty="0" smtClean="0">
                <a:solidFill>
                  <a:srgbClr val="0070C0"/>
                </a:solidFill>
                <a:latin typeface="courier"/>
              </a:rPr>
              <a:t>.”””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100" dirty="0">
                <a:solidFill>
                  <a:schemeClr val="tx1"/>
                </a:solidFill>
                <a:latin typeface="courier"/>
              </a:rPr>
              <a:t>log(x</a:t>
            </a:r>
            <a:r>
              <a:rPr lang="pt-BR" altLang="pt-BR" sz="1100" dirty="0" smtClean="0">
                <a:solidFill>
                  <a:schemeClr val="tx1"/>
                </a:solidFill>
                <a:latin typeface="courier"/>
              </a:rPr>
              <a:t>)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100" dirty="0" smtClean="0">
                <a:solidFill>
                  <a:srgbClr val="0070C0"/>
                </a:solidFill>
                <a:latin typeface="courier"/>
              </a:rPr>
              <a:t>“””utiliza </a:t>
            </a:r>
            <a:r>
              <a:rPr lang="pt-BR" altLang="pt-BR" sz="1100" dirty="0">
                <a:solidFill>
                  <a:srgbClr val="0070C0"/>
                </a:solidFill>
                <a:latin typeface="courier"/>
              </a:rPr>
              <a:t>a função log para retornar o log de x</a:t>
            </a:r>
            <a:r>
              <a:rPr lang="pt-BR" altLang="pt-BR" sz="1100" dirty="0" smtClean="0">
                <a:solidFill>
                  <a:srgbClr val="0070C0"/>
                </a:solidFill>
                <a:latin typeface="courier"/>
              </a:rPr>
              <a:t>.”””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100" dirty="0" smtClean="0">
                <a:solidFill>
                  <a:schemeClr val="tx1"/>
                </a:solidFill>
                <a:latin typeface="courier"/>
              </a:rPr>
              <a:t>1.6094379124341003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100" dirty="0" smtClean="0">
                <a:solidFill>
                  <a:srgbClr val="0070C0"/>
                </a:solidFill>
                <a:latin typeface="courier"/>
              </a:rPr>
              <a:t>“””resultado do log de x.”””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100" dirty="0">
                <a:solidFill>
                  <a:schemeClr val="tx1"/>
                </a:solidFill>
                <a:latin typeface="courier"/>
              </a:rPr>
              <a:t>cos(x</a:t>
            </a:r>
            <a:r>
              <a:rPr lang="pt-BR" altLang="pt-BR" sz="1100" dirty="0" smtClean="0">
                <a:solidFill>
                  <a:schemeClr val="tx1"/>
                </a:solidFill>
                <a:latin typeface="courier"/>
              </a:rPr>
              <a:t>)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100" dirty="0" smtClean="0">
                <a:solidFill>
                  <a:srgbClr val="0070C0"/>
                </a:solidFill>
                <a:latin typeface="courier"/>
              </a:rPr>
              <a:t>“””utiliza </a:t>
            </a:r>
            <a:r>
              <a:rPr lang="pt-BR" altLang="pt-BR" sz="1100" dirty="0">
                <a:solidFill>
                  <a:srgbClr val="0070C0"/>
                </a:solidFill>
                <a:latin typeface="courier"/>
              </a:rPr>
              <a:t>a função cos para retornar o cosseno de x</a:t>
            </a:r>
            <a:r>
              <a:rPr lang="pt-BR" altLang="pt-BR" sz="1100" dirty="0" smtClean="0">
                <a:solidFill>
                  <a:srgbClr val="0070C0"/>
                </a:solidFill>
                <a:latin typeface="courier"/>
              </a:rPr>
              <a:t>.”””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100" dirty="0" smtClean="0">
                <a:solidFill>
                  <a:schemeClr val="tx1"/>
                </a:solidFill>
                <a:latin typeface="courier"/>
              </a:rPr>
              <a:t>0.28366218546322625</a:t>
            </a:r>
            <a:endParaRPr lang="pt-BR" altLang="pt-BR" sz="1100" dirty="0">
              <a:solidFill>
                <a:srgbClr val="0070C0"/>
              </a:solidFill>
              <a:latin typeface="courier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100" dirty="0" smtClean="0">
                <a:solidFill>
                  <a:srgbClr val="0070C0"/>
                </a:solidFill>
                <a:latin typeface="courier"/>
              </a:rPr>
              <a:t>“””resultado </a:t>
            </a:r>
            <a:r>
              <a:rPr lang="pt-BR" altLang="pt-BR" sz="1100" dirty="0">
                <a:solidFill>
                  <a:srgbClr val="0070C0"/>
                </a:solidFill>
                <a:latin typeface="courier"/>
              </a:rPr>
              <a:t>do cosseno de x</a:t>
            </a:r>
            <a:r>
              <a:rPr lang="pt-BR" altLang="pt-BR" sz="1100" dirty="0" smtClean="0">
                <a:solidFill>
                  <a:srgbClr val="0070C0"/>
                </a:solidFill>
                <a:latin typeface="courier"/>
              </a:rPr>
              <a:t>.”””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267464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Algumas </a:t>
            </a:r>
            <a:r>
              <a:rPr lang="pt-BR" dirty="0" smtClean="0">
                <a:solidFill>
                  <a:schemeClr val="bg1"/>
                </a:solidFill>
              </a:rPr>
              <a:t>Utilidades do modulo Pandas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400" dirty="0" smtClean="0">
                <a:solidFill>
                  <a:schemeClr val="tx1"/>
                </a:solidFill>
                <a:latin typeface="courier"/>
              </a:rPr>
              <a:t>Abrir </a:t>
            </a:r>
            <a:r>
              <a:rPr lang="pt-BR" sz="1400" dirty="0">
                <a:solidFill>
                  <a:schemeClr val="tx1"/>
                </a:solidFill>
                <a:latin typeface="courier"/>
              </a:rPr>
              <a:t>e escrever arquivos CSV ou CSV codificados em ISO;</a:t>
            </a:r>
          </a:p>
          <a:p>
            <a:r>
              <a:rPr lang="pt-BR" sz="1400" dirty="0" smtClean="0">
                <a:solidFill>
                  <a:schemeClr val="tx1"/>
                </a:solidFill>
                <a:latin typeface="courier"/>
              </a:rPr>
              <a:t>Abrir </a:t>
            </a:r>
            <a:r>
              <a:rPr lang="pt-BR" sz="1400" dirty="0">
                <a:solidFill>
                  <a:schemeClr val="tx1"/>
                </a:solidFill>
                <a:latin typeface="courier"/>
              </a:rPr>
              <a:t>arquivos Excel;</a:t>
            </a:r>
          </a:p>
          <a:p>
            <a:r>
              <a:rPr lang="pt-BR" sz="1400" dirty="0" smtClean="0">
                <a:solidFill>
                  <a:schemeClr val="tx1"/>
                </a:solidFill>
                <a:latin typeface="courier"/>
              </a:rPr>
              <a:t>Renomear</a:t>
            </a:r>
            <a:r>
              <a:rPr lang="pt-BR" sz="1400" dirty="0">
                <a:solidFill>
                  <a:schemeClr val="tx1"/>
                </a:solidFill>
                <a:latin typeface="courier"/>
              </a:rPr>
              <a:t>, Remover e Criar linhas e colunas;</a:t>
            </a:r>
          </a:p>
          <a:p>
            <a:r>
              <a:rPr lang="pt-BR" sz="1400" dirty="0" smtClean="0">
                <a:solidFill>
                  <a:schemeClr val="tx1"/>
                </a:solidFill>
                <a:latin typeface="courier"/>
              </a:rPr>
              <a:t>Coletar </a:t>
            </a:r>
            <a:r>
              <a:rPr lang="pt-BR" sz="1400" dirty="0">
                <a:solidFill>
                  <a:schemeClr val="tx1"/>
                </a:solidFill>
                <a:latin typeface="courier"/>
              </a:rPr>
              <a:t>informações básicas sobre DATAFRAME ( Descrição do Index, Colunas presentes no </a:t>
            </a:r>
            <a:r>
              <a:rPr lang="pt-BR" sz="1400" dirty="0" err="1">
                <a:solidFill>
                  <a:schemeClr val="tx1"/>
                </a:solidFill>
                <a:latin typeface="courier"/>
              </a:rPr>
              <a:t>Dataframe</a:t>
            </a:r>
            <a:r>
              <a:rPr lang="pt-BR" sz="1400" dirty="0">
                <a:solidFill>
                  <a:schemeClr val="tx1"/>
                </a:solidFill>
                <a:latin typeface="courier"/>
              </a:rPr>
              <a:t>, Contagem de dados não-nulos).</a:t>
            </a:r>
          </a:p>
          <a:p>
            <a:r>
              <a:rPr lang="pt-BR" sz="1400" dirty="0" smtClean="0">
                <a:solidFill>
                  <a:schemeClr val="tx1"/>
                </a:solidFill>
                <a:latin typeface="courier"/>
              </a:rPr>
              <a:t>Resumir </a:t>
            </a:r>
            <a:r>
              <a:rPr lang="pt-BR" sz="1400" dirty="0">
                <a:solidFill>
                  <a:schemeClr val="tx1"/>
                </a:solidFill>
                <a:latin typeface="courier"/>
              </a:rPr>
              <a:t>Dados DATAFRAME ( Soma de valores, menor valor, maior valor, resumo estatístico do </a:t>
            </a:r>
            <a:r>
              <a:rPr lang="pt-BR" sz="1400" dirty="0" err="1">
                <a:solidFill>
                  <a:schemeClr val="tx1"/>
                </a:solidFill>
                <a:latin typeface="courier"/>
              </a:rPr>
              <a:t>Dataframe</a:t>
            </a:r>
            <a:r>
              <a:rPr lang="pt-BR" sz="1400" dirty="0">
                <a:solidFill>
                  <a:schemeClr val="tx1"/>
                </a:solidFill>
                <a:latin typeface="courier"/>
              </a:rPr>
              <a:t>. média dos valores).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6841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Modulo Pandas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603500"/>
            <a:ext cx="8761413" cy="4089068"/>
          </a:xfrm>
        </p:spPr>
      </p:pic>
    </p:spTree>
    <p:extLst>
      <p:ext uri="{BB962C8B-B14F-4D97-AF65-F5344CB8AC3E}">
        <p14:creationId xmlns:p14="http://schemas.microsoft.com/office/powerpoint/2010/main" val="17208971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	</a:t>
            </a:r>
            <a:r>
              <a:rPr lang="pt-BR" dirty="0" err="1" smtClean="0"/>
              <a:t>Github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96018" y="3872902"/>
            <a:ext cx="8825659" cy="752886"/>
          </a:xfrm>
        </p:spPr>
        <p:txBody>
          <a:bodyPr/>
          <a:lstStyle/>
          <a:p>
            <a:r>
              <a:rPr lang="pt-BR" u="sng" dirty="0">
                <a:hlinkClick r:id="rId2"/>
              </a:rPr>
              <a:t>https://github.com/romulolessa/ProgramacaoEstruturada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3381405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Íon – Sala da Diretoria</Template>
  <TotalTime>300</TotalTime>
  <Words>307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</vt:lpstr>
      <vt:lpstr>Wingdings 3</vt:lpstr>
      <vt:lpstr>Íon - Sala da Diretoria</vt:lpstr>
      <vt:lpstr>Python Utilizando Módulos </vt:lpstr>
      <vt:lpstr>O que é modulo ? Como usar ?</vt:lpstr>
      <vt:lpstr>Criando o modulo Strformat.py</vt:lpstr>
      <vt:lpstr>Usando o modulo Strformat.py</vt:lpstr>
      <vt:lpstr>Usando o modulo Math.py</vt:lpstr>
      <vt:lpstr>Algumas Utilidades do modulo Pandas</vt:lpstr>
      <vt:lpstr>Usando o Modulo Pandas</vt:lpstr>
      <vt:lpstr>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Utilizando Modulos</dc:title>
  <dc:creator>Romulo Lessa</dc:creator>
  <cp:lastModifiedBy>JAVA</cp:lastModifiedBy>
  <cp:revision>14</cp:revision>
  <dcterms:created xsi:type="dcterms:W3CDTF">2019-11-15T15:38:10Z</dcterms:created>
  <dcterms:modified xsi:type="dcterms:W3CDTF">2019-11-19T00:28:13Z</dcterms:modified>
</cp:coreProperties>
</file>