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93" r:id="rId2"/>
    <p:sldId id="343" r:id="rId3"/>
    <p:sldId id="296" r:id="rId4"/>
    <p:sldId id="363" r:id="rId5"/>
    <p:sldId id="359" r:id="rId6"/>
    <p:sldId id="297" r:id="rId7"/>
    <p:sldId id="318" r:id="rId8"/>
    <p:sldId id="331" r:id="rId9"/>
    <p:sldId id="319" r:id="rId10"/>
    <p:sldId id="321" r:id="rId11"/>
    <p:sldId id="344" r:id="rId12"/>
    <p:sldId id="367" r:id="rId13"/>
    <p:sldId id="345" r:id="rId14"/>
    <p:sldId id="346" r:id="rId15"/>
    <p:sldId id="373" r:id="rId16"/>
    <p:sldId id="347" r:id="rId17"/>
    <p:sldId id="348" r:id="rId18"/>
    <p:sldId id="349" r:id="rId19"/>
    <p:sldId id="351" r:id="rId20"/>
    <p:sldId id="352" r:id="rId21"/>
    <p:sldId id="366" r:id="rId22"/>
    <p:sldId id="370" r:id="rId23"/>
    <p:sldId id="355" r:id="rId24"/>
    <p:sldId id="369" r:id="rId25"/>
    <p:sldId id="335" r:id="rId26"/>
    <p:sldId id="368" r:id="rId27"/>
    <p:sldId id="340" r:id="rId28"/>
    <p:sldId id="371" r:id="rId29"/>
    <p:sldId id="372" r:id="rId30"/>
    <p:sldId id="374" r:id="rId31"/>
  </p:sldIdLst>
  <p:sldSz cx="9906000" cy="6858000" type="A4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1">
          <p15:clr>
            <a:srgbClr val="A4A3A4"/>
          </p15:clr>
        </p15:guide>
        <p15:guide id="3" orient="horz" pos="4003">
          <p15:clr>
            <a:srgbClr val="A4A3A4"/>
          </p15:clr>
        </p15:guide>
        <p15:guide id="4" pos="3120">
          <p15:clr>
            <a:srgbClr val="A4A3A4"/>
          </p15:clr>
        </p15:guide>
        <p15:guide id="5" pos="143">
          <p15:clr>
            <a:srgbClr val="A4A3A4"/>
          </p15:clr>
        </p15:guide>
        <p15:guide id="6" pos="60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F0303"/>
    <a:srgbClr val="FFF02F"/>
    <a:srgbClr val="5A7086"/>
    <a:srgbClr val="00823B"/>
    <a:srgbClr val="7D9AB7"/>
    <a:srgbClr val="FFCCFF"/>
    <a:srgbClr val="FF5050"/>
    <a:srgbClr val="66FF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590" autoAdjust="0"/>
  </p:normalViewPr>
  <p:slideViewPr>
    <p:cSldViewPr>
      <p:cViewPr varScale="1">
        <p:scale>
          <a:sx n="70" d="100"/>
          <a:sy n="70" d="100"/>
        </p:scale>
        <p:origin x="984" y="72"/>
      </p:cViewPr>
      <p:guideLst>
        <p:guide orient="horz" pos="2160"/>
        <p:guide orient="horz" pos="1111"/>
        <p:guide orient="horz" pos="4003"/>
        <p:guide pos="3120"/>
        <p:guide pos="143"/>
        <p:guide pos="60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5DDAD-127C-4AFB-846D-FD4FFC10C1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A34673-BC46-411E-8C3F-662F365C5C0C}">
      <dgm:prSet phldrT="[Texto]"/>
      <dgm:spPr/>
      <dgm:t>
        <a:bodyPr/>
        <a:lstStyle/>
        <a:p>
          <a:r>
            <a:rPr lang="pt-BR" dirty="0" smtClean="0"/>
            <a:t>Seleção de bolsistas</a:t>
          </a:r>
          <a:endParaRPr lang="pt-BR" dirty="0"/>
        </a:p>
      </dgm:t>
    </dgm:pt>
    <dgm:pt modelId="{2D0CAAD3-F28C-466F-BAF7-30DF7EE96613}" type="parTrans" cxnId="{A0BA27A9-AA99-46EE-B70D-CA7C300D0C43}">
      <dgm:prSet/>
      <dgm:spPr/>
      <dgm:t>
        <a:bodyPr/>
        <a:lstStyle/>
        <a:p>
          <a:endParaRPr lang="pt-BR"/>
        </a:p>
      </dgm:t>
    </dgm:pt>
    <dgm:pt modelId="{9FC66949-D1B5-4696-89DA-4530553F49D0}" type="sibTrans" cxnId="{A0BA27A9-AA99-46EE-B70D-CA7C300D0C43}">
      <dgm:prSet/>
      <dgm:spPr/>
      <dgm:t>
        <a:bodyPr/>
        <a:lstStyle/>
        <a:p>
          <a:endParaRPr lang="pt-BR"/>
        </a:p>
      </dgm:t>
    </dgm:pt>
    <dgm:pt modelId="{1A0A5215-F7FC-44BF-9AD2-54953E791451}">
      <dgm:prSet phldrT="[Texto]"/>
      <dgm:spPr/>
      <dgm:t>
        <a:bodyPr/>
        <a:lstStyle/>
        <a:p>
          <a:r>
            <a:rPr lang="pt-BR" dirty="0" smtClean="0"/>
            <a:t>Prova</a:t>
          </a:r>
          <a:endParaRPr lang="pt-BR" dirty="0"/>
        </a:p>
      </dgm:t>
    </dgm:pt>
    <dgm:pt modelId="{1AA5A79E-1C1D-4924-BED4-DE7A37AA1A51}" type="parTrans" cxnId="{FD766383-C4C1-4FF8-A74B-60CB9B57B156}">
      <dgm:prSet/>
      <dgm:spPr/>
      <dgm:t>
        <a:bodyPr/>
        <a:lstStyle/>
        <a:p>
          <a:endParaRPr lang="pt-BR"/>
        </a:p>
      </dgm:t>
    </dgm:pt>
    <dgm:pt modelId="{21231149-3C1E-4EB4-8AF3-1FCAE3837BA7}" type="sibTrans" cxnId="{FD766383-C4C1-4FF8-A74B-60CB9B57B156}">
      <dgm:prSet/>
      <dgm:spPr/>
      <dgm:t>
        <a:bodyPr/>
        <a:lstStyle/>
        <a:p>
          <a:endParaRPr lang="pt-BR"/>
        </a:p>
      </dgm:t>
    </dgm:pt>
    <dgm:pt modelId="{62A44DAC-94DB-4CBD-A32A-D22EE9AF38BD}">
      <dgm:prSet phldrT="[Texto]"/>
      <dgm:spPr/>
      <dgm:t>
        <a:bodyPr/>
        <a:lstStyle/>
        <a:p>
          <a:r>
            <a:rPr lang="pt-BR" dirty="0" smtClean="0"/>
            <a:t>Aulas </a:t>
          </a:r>
          <a:endParaRPr lang="pt-BR" dirty="0"/>
        </a:p>
      </dgm:t>
    </dgm:pt>
    <dgm:pt modelId="{6F451DF7-89C9-4D6C-8746-2DB1C9F68913}" type="parTrans" cxnId="{AF445259-CB76-4659-8B97-CF19A2B8B0BF}">
      <dgm:prSet/>
      <dgm:spPr/>
      <dgm:t>
        <a:bodyPr/>
        <a:lstStyle/>
        <a:p>
          <a:endParaRPr lang="pt-BR"/>
        </a:p>
      </dgm:t>
    </dgm:pt>
    <dgm:pt modelId="{D7F340B6-F2AD-482C-B07D-93312F321DE4}" type="sibTrans" cxnId="{AF445259-CB76-4659-8B97-CF19A2B8B0BF}">
      <dgm:prSet/>
      <dgm:spPr/>
      <dgm:t>
        <a:bodyPr/>
        <a:lstStyle/>
        <a:p>
          <a:endParaRPr lang="pt-BR"/>
        </a:p>
      </dgm:t>
    </dgm:pt>
    <dgm:pt modelId="{12134ACF-4546-4438-AFF8-3840146C6036}">
      <dgm:prSet phldrT="[Texto]"/>
      <dgm:spPr/>
      <dgm:t>
        <a:bodyPr/>
        <a:lstStyle/>
        <a:p>
          <a:r>
            <a:rPr lang="pt-BR" dirty="0" err="1" smtClean="0"/>
            <a:t>Profs</a:t>
          </a:r>
          <a:r>
            <a:rPr lang="pt-BR" dirty="0" smtClean="0"/>
            <a:t> do ITA</a:t>
          </a:r>
          <a:endParaRPr lang="pt-BR" dirty="0"/>
        </a:p>
      </dgm:t>
    </dgm:pt>
    <dgm:pt modelId="{3783067B-A99F-4FBD-8266-27665DB12BE5}" type="parTrans" cxnId="{9CAB6792-1949-4AD9-B51F-407038602CA6}">
      <dgm:prSet/>
      <dgm:spPr/>
      <dgm:t>
        <a:bodyPr/>
        <a:lstStyle/>
        <a:p>
          <a:endParaRPr lang="pt-BR"/>
        </a:p>
      </dgm:t>
    </dgm:pt>
    <dgm:pt modelId="{A66E3C87-0C50-442D-941E-C5C71B16593F}" type="sibTrans" cxnId="{9CAB6792-1949-4AD9-B51F-407038602CA6}">
      <dgm:prSet/>
      <dgm:spPr/>
      <dgm:t>
        <a:bodyPr/>
        <a:lstStyle/>
        <a:p>
          <a:endParaRPr lang="pt-BR"/>
        </a:p>
      </dgm:t>
    </dgm:pt>
    <dgm:pt modelId="{D8A9BA91-5178-4259-88C5-A5B1CBD0B9E6}">
      <dgm:prSet phldrT="[Texto]"/>
      <dgm:spPr/>
      <dgm:t>
        <a:bodyPr/>
        <a:lstStyle/>
        <a:p>
          <a:r>
            <a:rPr lang="pt-BR" dirty="0" smtClean="0"/>
            <a:t>Convidados</a:t>
          </a:r>
          <a:endParaRPr lang="pt-BR" dirty="0"/>
        </a:p>
      </dgm:t>
    </dgm:pt>
    <dgm:pt modelId="{3A6D6A7A-D2BD-4091-8D92-785699201F67}" type="parTrans" cxnId="{527AD797-4407-412A-AB22-24CE2D411B92}">
      <dgm:prSet/>
      <dgm:spPr/>
      <dgm:t>
        <a:bodyPr/>
        <a:lstStyle/>
        <a:p>
          <a:endParaRPr lang="pt-BR"/>
        </a:p>
      </dgm:t>
    </dgm:pt>
    <dgm:pt modelId="{BB2A36A9-E5A6-4191-A1A7-208FE156FA34}" type="sibTrans" cxnId="{527AD797-4407-412A-AB22-24CE2D411B92}">
      <dgm:prSet/>
      <dgm:spPr/>
      <dgm:t>
        <a:bodyPr/>
        <a:lstStyle/>
        <a:p>
          <a:endParaRPr lang="pt-BR"/>
        </a:p>
      </dgm:t>
    </dgm:pt>
    <dgm:pt modelId="{85A5D9BD-B817-49B8-8D3B-BD8A10CED8C7}">
      <dgm:prSet phldrT="[Texto]"/>
      <dgm:spPr/>
      <dgm:t>
        <a:bodyPr/>
        <a:lstStyle/>
        <a:p>
          <a:r>
            <a:rPr lang="pt-BR" dirty="0" smtClean="0"/>
            <a:t>Supervisão</a:t>
          </a:r>
          <a:endParaRPr lang="pt-BR" dirty="0"/>
        </a:p>
      </dgm:t>
    </dgm:pt>
    <dgm:pt modelId="{0E83BD70-0575-4B41-8C0F-E4038D6E3766}" type="parTrans" cxnId="{5E855A64-AFA9-4954-BB1D-808F0C8E168D}">
      <dgm:prSet/>
      <dgm:spPr/>
      <dgm:t>
        <a:bodyPr/>
        <a:lstStyle/>
        <a:p>
          <a:endParaRPr lang="pt-BR"/>
        </a:p>
      </dgm:t>
    </dgm:pt>
    <dgm:pt modelId="{A3EC4342-C2CD-4261-B598-BA582F2C8AFF}" type="sibTrans" cxnId="{5E855A64-AFA9-4954-BB1D-808F0C8E168D}">
      <dgm:prSet/>
      <dgm:spPr/>
      <dgm:t>
        <a:bodyPr/>
        <a:lstStyle/>
        <a:p>
          <a:endParaRPr lang="pt-BR"/>
        </a:p>
      </dgm:t>
    </dgm:pt>
    <dgm:pt modelId="{13B39FC8-D5F4-426E-8CA0-37ABA4123178}">
      <dgm:prSet phldrT="[Texto]"/>
      <dgm:spPr/>
      <dgm:t>
        <a:bodyPr/>
        <a:lstStyle/>
        <a:p>
          <a:r>
            <a:rPr lang="pt-BR" dirty="0" smtClean="0"/>
            <a:t>Cross </a:t>
          </a:r>
          <a:r>
            <a:rPr lang="pt-BR" dirty="0" err="1" smtClean="0"/>
            <a:t>learnig</a:t>
          </a:r>
          <a:endParaRPr lang="pt-BR" dirty="0"/>
        </a:p>
      </dgm:t>
    </dgm:pt>
    <dgm:pt modelId="{4B2448A7-12BA-4E24-ABB6-86A37B6F4072}" type="parTrans" cxnId="{E6F76BCC-EC4F-412E-A1F7-8A8DDC5BC614}">
      <dgm:prSet/>
      <dgm:spPr/>
      <dgm:t>
        <a:bodyPr/>
        <a:lstStyle/>
        <a:p>
          <a:endParaRPr lang="pt-BR"/>
        </a:p>
      </dgm:t>
    </dgm:pt>
    <dgm:pt modelId="{21F266AA-E5B8-4AFC-B9C9-B217B714B877}" type="sibTrans" cxnId="{E6F76BCC-EC4F-412E-A1F7-8A8DDC5BC614}">
      <dgm:prSet/>
      <dgm:spPr/>
      <dgm:t>
        <a:bodyPr/>
        <a:lstStyle/>
        <a:p>
          <a:endParaRPr lang="pt-BR"/>
        </a:p>
      </dgm:t>
    </dgm:pt>
    <dgm:pt modelId="{0AF24AF1-7FE9-4C82-897B-F52C2EFD5D5A}">
      <dgm:prSet phldrT="[Texto]"/>
      <dgm:spPr/>
      <dgm:t>
        <a:bodyPr/>
        <a:lstStyle/>
        <a:p>
          <a:r>
            <a:rPr lang="pt-BR" dirty="0" smtClean="0"/>
            <a:t>Integração na Empresa</a:t>
          </a:r>
          <a:endParaRPr lang="pt-BR" dirty="0"/>
        </a:p>
      </dgm:t>
    </dgm:pt>
    <dgm:pt modelId="{6450911D-E0DA-4A2C-894E-20905A13FDAD}" type="parTrans" cxnId="{66D4DA26-4963-4114-8B97-DEDE26F01294}">
      <dgm:prSet/>
      <dgm:spPr/>
      <dgm:t>
        <a:bodyPr/>
        <a:lstStyle/>
        <a:p>
          <a:endParaRPr lang="pt-BR"/>
        </a:p>
      </dgm:t>
    </dgm:pt>
    <dgm:pt modelId="{F91D416C-9528-440D-BF09-9E5C434DEFB7}" type="sibTrans" cxnId="{66D4DA26-4963-4114-8B97-DEDE26F01294}">
      <dgm:prSet/>
      <dgm:spPr/>
      <dgm:t>
        <a:bodyPr/>
        <a:lstStyle/>
        <a:p>
          <a:endParaRPr lang="pt-BR"/>
        </a:p>
      </dgm:t>
    </dgm:pt>
    <dgm:pt modelId="{3FCA20ED-30D8-4D53-9E1B-D2FAABB7A63B}">
      <dgm:prSet phldrT="[Texto]"/>
      <dgm:spPr/>
      <dgm:t>
        <a:bodyPr/>
        <a:lstStyle/>
        <a:p>
          <a:r>
            <a:rPr lang="pt-BR" dirty="0" smtClean="0"/>
            <a:t>Entrevista</a:t>
          </a:r>
          <a:endParaRPr lang="pt-BR" dirty="0"/>
        </a:p>
      </dgm:t>
    </dgm:pt>
    <dgm:pt modelId="{DADF6130-3F93-4C37-9FC1-C5445C506DB3}" type="parTrans" cxnId="{4F3A818C-0E5C-43F3-BA1B-D7ABB8F86BD9}">
      <dgm:prSet/>
      <dgm:spPr/>
      <dgm:t>
        <a:bodyPr/>
        <a:lstStyle/>
        <a:p>
          <a:endParaRPr lang="pt-BR"/>
        </a:p>
      </dgm:t>
    </dgm:pt>
    <dgm:pt modelId="{3AB13286-47C9-4B92-9A3E-8950BC2C452E}" type="sibTrans" cxnId="{4F3A818C-0E5C-43F3-BA1B-D7ABB8F86BD9}">
      <dgm:prSet/>
      <dgm:spPr/>
      <dgm:t>
        <a:bodyPr/>
        <a:lstStyle/>
        <a:p>
          <a:endParaRPr lang="pt-BR"/>
        </a:p>
      </dgm:t>
    </dgm:pt>
    <dgm:pt modelId="{8F9579D7-DDE2-4EF9-A887-A7E5EA47A9CF}">
      <dgm:prSet phldrT="[Texto]"/>
      <dgm:spPr/>
      <dgm:t>
        <a:bodyPr/>
        <a:lstStyle/>
        <a:p>
          <a:r>
            <a:rPr lang="pt-BR" dirty="0" smtClean="0"/>
            <a:t>Profissionais da Empresa</a:t>
          </a:r>
          <a:endParaRPr lang="pt-BR" dirty="0"/>
        </a:p>
      </dgm:t>
    </dgm:pt>
    <dgm:pt modelId="{951CBAC1-DCB3-4E45-8D67-CD5132E751DD}" type="parTrans" cxnId="{61172742-948B-4C41-B7C4-89AC08A2A941}">
      <dgm:prSet/>
      <dgm:spPr/>
      <dgm:t>
        <a:bodyPr/>
        <a:lstStyle/>
        <a:p>
          <a:endParaRPr lang="pt-BR"/>
        </a:p>
      </dgm:t>
    </dgm:pt>
    <dgm:pt modelId="{1A545E7E-0B54-4370-8710-76E53839EEF2}" type="sibTrans" cxnId="{61172742-948B-4C41-B7C4-89AC08A2A941}">
      <dgm:prSet/>
      <dgm:spPr/>
      <dgm:t>
        <a:bodyPr/>
        <a:lstStyle/>
        <a:p>
          <a:endParaRPr lang="pt-BR"/>
        </a:p>
      </dgm:t>
    </dgm:pt>
    <dgm:pt modelId="{E9F32F5C-5BEA-44B7-A452-6C7E6DA1B533}">
      <dgm:prSet phldrT="[Texto]"/>
      <dgm:spPr/>
      <dgm:t>
        <a:bodyPr/>
        <a:lstStyle/>
        <a:p>
          <a:r>
            <a:rPr lang="pt-BR" smtClean="0"/>
            <a:t>Pesquisa </a:t>
          </a:r>
          <a:r>
            <a:rPr lang="pt-BR" dirty="0" smtClean="0"/>
            <a:t>Aplicada</a:t>
          </a:r>
          <a:endParaRPr lang="pt-BR" dirty="0"/>
        </a:p>
      </dgm:t>
    </dgm:pt>
    <dgm:pt modelId="{98867B89-2F46-4BC1-A63F-26EA39B90B1B}" type="parTrans" cxnId="{64B7EDE4-C606-4351-847B-284ADD7123BE}">
      <dgm:prSet/>
      <dgm:spPr/>
      <dgm:t>
        <a:bodyPr/>
        <a:lstStyle/>
        <a:p>
          <a:endParaRPr lang="pt-BR"/>
        </a:p>
      </dgm:t>
    </dgm:pt>
    <dgm:pt modelId="{C2F4E86F-A6CF-46B6-8983-79D7062F6C03}" type="sibTrans" cxnId="{64B7EDE4-C606-4351-847B-284ADD7123BE}">
      <dgm:prSet/>
      <dgm:spPr/>
      <dgm:t>
        <a:bodyPr/>
        <a:lstStyle/>
        <a:p>
          <a:endParaRPr lang="pt-BR"/>
        </a:p>
      </dgm:t>
    </dgm:pt>
    <dgm:pt modelId="{BC9110F4-3FF7-4D48-9FC7-C13BC338E7B9}">
      <dgm:prSet phldrT="[Texto]"/>
      <dgm:spPr/>
      <dgm:t>
        <a:bodyPr/>
        <a:lstStyle/>
        <a:p>
          <a:r>
            <a:rPr lang="pt-BR" dirty="0" smtClean="0"/>
            <a:t>Seleção de Funcionários</a:t>
          </a:r>
          <a:endParaRPr lang="pt-BR" dirty="0"/>
        </a:p>
      </dgm:t>
    </dgm:pt>
    <dgm:pt modelId="{89CCF88E-F955-419C-B78A-81BCC0BBBDA1}" type="parTrans" cxnId="{1C2480A8-6BA0-4C3D-A920-28731F234915}">
      <dgm:prSet/>
      <dgm:spPr/>
      <dgm:t>
        <a:bodyPr/>
        <a:lstStyle/>
        <a:p>
          <a:endParaRPr lang="pt-BR"/>
        </a:p>
      </dgm:t>
    </dgm:pt>
    <dgm:pt modelId="{32C66A10-F7AA-46C9-B074-14C498BFA64D}" type="sibTrans" cxnId="{1C2480A8-6BA0-4C3D-A920-28731F234915}">
      <dgm:prSet/>
      <dgm:spPr/>
      <dgm:t>
        <a:bodyPr/>
        <a:lstStyle/>
        <a:p>
          <a:endParaRPr lang="pt-BR"/>
        </a:p>
      </dgm:t>
    </dgm:pt>
    <dgm:pt modelId="{7A8E09CB-BAEF-4929-94EB-C9F349595803}">
      <dgm:prSet phldrT="[Texto]"/>
      <dgm:spPr/>
      <dgm:t>
        <a:bodyPr/>
        <a:lstStyle/>
        <a:p>
          <a:r>
            <a:rPr lang="pt-BR" dirty="0" smtClean="0"/>
            <a:t>Bolsa pela Fundação</a:t>
          </a:r>
          <a:endParaRPr lang="pt-BR" dirty="0"/>
        </a:p>
      </dgm:t>
    </dgm:pt>
    <dgm:pt modelId="{5A18ADE1-90F6-4342-B83D-67EDFACE4C1C}" type="parTrans" cxnId="{6C27B5FF-E343-45DA-9AD9-7A7516716C8C}">
      <dgm:prSet/>
      <dgm:spPr/>
      <dgm:t>
        <a:bodyPr/>
        <a:lstStyle/>
        <a:p>
          <a:endParaRPr lang="pt-BR"/>
        </a:p>
      </dgm:t>
    </dgm:pt>
    <dgm:pt modelId="{4089A850-023E-4015-88F5-AF2009C7E610}" type="sibTrans" cxnId="{6C27B5FF-E343-45DA-9AD9-7A7516716C8C}">
      <dgm:prSet/>
      <dgm:spPr/>
      <dgm:t>
        <a:bodyPr/>
        <a:lstStyle/>
        <a:p>
          <a:endParaRPr lang="pt-BR"/>
        </a:p>
      </dgm:t>
    </dgm:pt>
    <dgm:pt modelId="{5B12237D-3B6A-4940-A80D-D6820FD044DA}">
      <dgm:prSet phldrT="[Texto]"/>
      <dgm:spPr/>
      <dgm:t>
        <a:bodyPr/>
        <a:lstStyle/>
        <a:p>
          <a:r>
            <a:rPr lang="pt-BR" dirty="0" smtClean="0"/>
            <a:t>Otimização de RH da Empresa</a:t>
          </a:r>
          <a:endParaRPr lang="pt-BR" dirty="0"/>
        </a:p>
      </dgm:t>
    </dgm:pt>
    <dgm:pt modelId="{35EC9722-29FC-4CEF-B015-3BB2029573C8}" type="parTrans" cxnId="{73136E65-2751-4411-BDB7-DE168EA71C1F}">
      <dgm:prSet/>
      <dgm:spPr/>
      <dgm:t>
        <a:bodyPr/>
        <a:lstStyle/>
        <a:p>
          <a:endParaRPr lang="pt-BR"/>
        </a:p>
      </dgm:t>
    </dgm:pt>
    <dgm:pt modelId="{B49E8B2E-F064-440C-81B7-9D6F7DF7D7D1}" type="sibTrans" cxnId="{73136E65-2751-4411-BDB7-DE168EA71C1F}">
      <dgm:prSet/>
      <dgm:spPr/>
      <dgm:t>
        <a:bodyPr/>
        <a:lstStyle/>
        <a:p>
          <a:endParaRPr lang="pt-BR"/>
        </a:p>
      </dgm:t>
    </dgm:pt>
    <dgm:pt modelId="{378264A1-1768-40CF-A09F-5E857D7BAFAF}">
      <dgm:prSet phldrT="[Texto]"/>
      <dgm:spPr/>
      <dgm:t>
        <a:bodyPr/>
        <a:lstStyle/>
        <a:p>
          <a:r>
            <a:rPr lang="pt-BR" dirty="0" smtClean="0"/>
            <a:t>Avaliações</a:t>
          </a:r>
          <a:endParaRPr lang="pt-BR" dirty="0"/>
        </a:p>
      </dgm:t>
    </dgm:pt>
    <dgm:pt modelId="{7308DCFC-DBC7-4462-B940-AD625A6568EA}" type="parTrans" cxnId="{FFE7A5D8-7AF0-4852-AC20-5C9116BA2C84}">
      <dgm:prSet/>
      <dgm:spPr/>
      <dgm:t>
        <a:bodyPr/>
        <a:lstStyle/>
        <a:p>
          <a:endParaRPr lang="pt-BR"/>
        </a:p>
      </dgm:t>
    </dgm:pt>
    <dgm:pt modelId="{ED62D054-68C2-4DE1-A127-E5D6572BB7AD}" type="sibTrans" cxnId="{FFE7A5D8-7AF0-4852-AC20-5C9116BA2C84}">
      <dgm:prSet/>
      <dgm:spPr/>
      <dgm:t>
        <a:bodyPr/>
        <a:lstStyle/>
        <a:p>
          <a:endParaRPr lang="pt-BR"/>
        </a:p>
      </dgm:t>
    </dgm:pt>
    <dgm:pt modelId="{57F7066F-08F2-4011-8F83-8E87F65492E8}">
      <dgm:prSet phldrT="[Texto]"/>
      <dgm:spPr/>
      <dgm:t>
        <a:bodyPr/>
        <a:lstStyle/>
        <a:p>
          <a:r>
            <a:rPr lang="pt-BR" dirty="0" smtClean="0"/>
            <a:t>Contínua</a:t>
          </a:r>
          <a:endParaRPr lang="pt-BR" dirty="0"/>
        </a:p>
      </dgm:t>
    </dgm:pt>
    <dgm:pt modelId="{CCF8964A-9622-4250-81E9-A0A90FF3EA3A}" type="parTrans" cxnId="{0EAD377D-FF74-4E5E-ADCC-48DB2E58AA0D}">
      <dgm:prSet/>
      <dgm:spPr/>
      <dgm:t>
        <a:bodyPr/>
        <a:lstStyle/>
        <a:p>
          <a:endParaRPr lang="pt-BR"/>
        </a:p>
      </dgm:t>
    </dgm:pt>
    <dgm:pt modelId="{E4AEF839-C9A1-46BE-91AF-54484758BAEB}" type="sibTrans" cxnId="{0EAD377D-FF74-4E5E-ADCC-48DB2E58AA0D}">
      <dgm:prSet/>
      <dgm:spPr/>
      <dgm:t>
        <a:bodyPr/>
        <a:lstStyle/>
        <a:p>
          <a:endParaRPr lang="pt-BR"/>
        </a:p>
      </dgm:t>
    </dgm:pt>
    <dgm:pt modelId="{1D6ADF2F-035C-466C-B125-1373B99F8E8E}">
      <dgm:prSet phldrT="[Texto]"/>
      <dgm:spPr/>
      <dgm:t>
        <a:bodyPr/>
        <a:lstStyle/>
        <a:p>
          <a:r>
            <a:rPr lang="pt-BR" dirty="0" smtClean="0"/>
            <a:t>TCC</a:t>
          </a:r>
          <a:endParaRPr lang="pt-BR" dirty="0"/>
        </a:p>
      </dgm:t>
    </dgm:pt>
    <dgm:pt modelId="{373B8883-EA80-42F5-AD67-12B5F4348248}" type="parTrans" cxnId="{29AAB754-A3D8-40C8-A75A-81DBCC536644}">
      <dgm:prSet/>
      <dgm:spPr/>
      <dgm:t>
        <a:bodyPr/>
        <a:lstStyle/>
        <a:p>
          <a:endParaRPr lang="pt-BR"/>
        </a:p>
      </dgm:t>
    </dgm:pt>
    <dgm:pt modelId="{103DFABA-7C90-42B2-8DCD-6DD4EEE551F0}" type="sibTrans" cxnId="{29AAB754-A3D8-40C8-A75A-81DBCC536644}">
      <dgm:prSet/>
      <dgm:spPr/>
      <dgm:t>
        <a:bodyPr/>
        <a:lstStyle/>
        <a:p>
          <a:endParaRPr lang="pt-BR"/>
        </a:p>
      </dgm:t>
    </dgm:pt>
    <dgm:pt modelId="{BA1A4523-C37A-4133-9946-AB7BE4ABB8D9}">
      <dgm:prSet phldrT="[Texto]"/>
      <dgm:spPr/>
      <dgm:t>
        <a:bodyPr/>
        <a:lstStyle/>
        <a:p>
          <a:r>
            <a:rPr lang="pt-BR" dirty="0" smtClean="0"/>
            <a:t>Provas</a:t>
          </a:r>
          <a:endParaRPr lang="pt-BR" dirty="0"/>
        </a:p>
      </dgm:t>
    </dgm:pt>
    <dgm:pt modelId="{C2802D96-20CE-4546-9C5C-A81EB95AD0CA}" type="parTrans" cxnId="{3119EEFF-4746-4D7C-9151-70B0B57F6B0A}">
      <dgm:prSet/>
      <dgm:spPr/>
      <dgm:t>
        <a:bodyPr/>
        <a:lstStyle/>
        <a:p>
          <a:endParaRPr lang="pt-BR"/>
        </a:p>
      </dgm:t>
    </dgm:pt>
    <dgm:pt modelId="{B3B8530F-9F48-413E-9C71-72EF32BEDB95}" type="sibTrans" cxnId="{3119EEFF-4746-4D7C-9151-70B0B57F6B0A}">
      <dgm:prSet/>
      <dgm:spPr/>
      <dgm:t>
        <a:bodyPr/>
        <a:lstStyle/>
        <a:p>
          <a:endParaRPr lang="pt-BR"/>
        </a:p>
      </dgm:t>
    </dgm:pt>
    <dgm:pt modelId="{9C51ACDF-C3BB-4B28-84DE-168B2125635D}">
      <dgm:prSet phldrT="[Texto]"/>
      <dgm:spPr/>
      <dgm:t>
        <a:bodyPr/>
        <a:lstStyle/>
        <a:p>
          <a:r>
            <a:rPr lang="pt-BR" dirty="0" smtClean="0"/>
            <a:t>Desafios</a:t>
          </a:r>
          <a:endParaRPr lang="pt-BR" dirty="0"/>
        </a:p>
      </dgm:t>
    </dgm:pt>
    <dgm:pt modelId="{5417E9CF-7835-462E-B159-BF6E6E2B6F6E}" type="parTrans" cxnId="{CD674CD4-847A-44A2-BE88-3EA0F6E167EA}">
      <dgm:prSet/>
      <dgm:spPr/>
      <dgm:t>
        <a:bodyPr/>
        <a:lstStyle/>
        <a:p>
          <a:endParaRPr lang="pt-BR"/>
        </a:p>
      </dgm:t>
    </dgm:pt>
    <dgm:pt modelId="{5D4AAE3F-F57D-4CCF-8867-F7C24484224C}" type="sibTrans" cxnId="{CD674CD4-847A-44A2-BE88-3EA0F6E167EA}">
      <dgm:prSet/>
      <dgm:spPr/>
      <dgm:t>
        <a:bodyPr/>
        <a:lstStyle/>
        <a:p>
          <a:endParaRPr lang="pt-BR"/>
        </a:p>
      </dgm:t>
    </dgm:pt>
    <dgm:pt modelId="{2C6A67D7-0584-4869-ACF2-65967BE7230A}">
      <dgm:prSet phldrT="[Texto]"/>
      <dgm:spPr/>
      <dgm:t>
        <a:bodyPr/>
        <a:lstStyle/>
        <a:p>
          <a:r>
            <a:rPr lang="pt-BR" dirty="0" smtClean="0"/>
            <a:t>Exercícios</a:t>
          </a:r>
          <a:endParaRPr lang="pt-BR" dirty="0"/>
        </a:p>
      </dgm:t>
    </dgm:pt>
    <dgm:pt modelId="{7DF02E83-6A82-43C6-938B-7689FC4D855F}" type="parTrans" cxnId="{D237D9DD-821A-4DB8-8994-7956EA747C1D}">
      <dgm:prSet/>
      <dgm:spPr/>
      <dgm:t>
        <a:bodyPr/>
        <a:lstStyle/>
        <a:p>
          <a:endParaRPr lang="pt-BR"/>
        </a:p>
      </dgm:t>
    </dgm:pt>
    <dgm:pt modelId="{EC816F90-F811-4031-8C49-4ABC00893DB3}" type="sibTrans" cxnId="{D237D9DD-821A-4DB8-8994-7956EA747C1D}">
      <dgm:prSet/>
      <dgm:spPr/>
      <dgm:t>
        <a:bodyPr/>
        <a:lstStyle/>
        <a:p>
          <a:endParaRPr lang="pt-BR"/>
        </a:p>
      </dgm:t>
    </dgm:pt>
    <dgm:pt modelId="{6868D4B6-ECF7-4872-99B1-6075B4B76921}" type="pres">
      <dgm:prSet presAssocID="{3FB5DDAD-127C-4AFB-846D-FD4FFC10C1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89E451-7D39-42BC-9088-35EA9FB2AA05}" type="pres">
      <dgm:prSet presAssocID="{1FA34673-BC46-411E-8C3F-662F365C5C0C}" presName="composite" presStyleCnt="0"/>
      <dgm:spPr/>
    </dgm:pt>
    <dgm:pt modelId="{4F472891-544D-4CD5-9630-CE06C4DF69B3}" type="pres">
      <dgm:prSet presAssocID="{1FA34673-BC46-411E-8C3F-662F365C5C0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429448-1631-49BA-AC5A-F3BC906531A8}" type="pres">
      <dgm:prSet presAssocID="{1FA34673-BC46-411E-8C3F-662F365C5C0C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13CB20-6A56-4B12-9643-27358EFAC252}" type="pres">
      <dgm:prSet presAssocID="{9FC66949-D1B5-4696-89DA-4530553F49D0}" presName="space" presStyleCnt="0"/>
      <dgm:spPr/>
    </dgm:pt>
    <dgm:pt modelId="{92CAA917-31E3-4958-84CE-D4BD1F690E96}" type="pres">
      <dgm:prSet presAssocID="{62A44DAC-94DB-4CBD-A32A-D22EE9AF38BD}" presName="composite" presStyleCnt="0"/>
      <dgm:spPr/>
    </dgm:pt>
    <dgm:pt modelId="{35322F88-4802-494D-814B-DA8BBDC65023}" type="pres">
      <dgm:prSet presAssocID="{62A44DAC-94DB-4CBD-A32A-D22EE9AF38B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AEF2B5-3103-49A2-9B56-A76A72B65B1B}" type="pres">
      <dgm:prSet presAssocID="{62A44DAC-94DB-4CBD-A32A-D22EE9AF38B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65DA9E-55CD-4198-B061-606055B36F52}" type="pres">
      <dgm:prSet presAssocID="{D7F340B6-F2AD-482C-B07D-93312F321DE4}" presName="space" presStyleCnt="0"/>
      <dgm:spPr/>
    </dgm:pt>
    <dgm:pt modelId="{8D429961-5FDB-494D-825E-ED7E112B0C90}" type="pres">
      <dgm:prSet presAssocID="{85A5D9BD-B817-49B8-8D3B-BD8A10CED8C7}" presName="composite" presStyleCnt="0"/>
      <dgm:spPr/>
    </dgm:pt>
    <dgm:pt modelId="{83B2B373-CB77-4D29-9B0F-D4A1D02C612A}" type="pres">
      <dgm:prSet presAssocID="{85A5D9BD-B817-49B8-8D3B-BD8A10CED8C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67F288-EB40-40DD-9100-8CC639D268BA}" type="pres">
      <dgm:prSet presAssocID="{85A5D9BD-B817-49B8-8D3B-BD8A10CED8C7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A94A94-A1DC-46E6-BDC5-06F1E32920CF}" type="pres">
      <dgm:prSet presAssocID="{A3EC4342-C2CD-4261-B598-BA582F2C8AFF}" presName="space" presStyleCnt="0"/>
      <dgm:spPr/>
    </dgm:pt>
    <dgm:pt modelId="{5644C578-945C-4F03-9A6A-4D72601B3BAB}" type="pres">
      <dgm:prSet presAssocID="{378264A1-1768-40CF-A09F-5E857D7BAFAF}" presName="composite" presStyleCnt="0"/>
      <dgm:spPr/>
    </dgm:pt>
    <dgm:pt modelId="{C0F3CEF3-F3B0-4781-BA82-65516FB84F0D}" type="pres">
      <dgm:prSet presAssocID="{378264A1-1768-40CF-A09F-5E857D7BAFA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6633E3-70F8-4430-B987-04B399D511D1}" type="pres">
      <dgm:prSet presAssocID="{378264A1-1768-40CF-A09F-5E857D7BAFA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10CF53-C4F7-4048-B427-87299E3563FD}" type="pres">
      <dgm:prSet presAssocID="{ED62D054-68C2-4DE1-A127-E5D6572BB7AD}" presName="space" presStyleCnt="0"/>
      <dgm:spPr/>
    </dgm:pt>
    <dgm:pt modelId="{98667315-3246-4253-B946-956BEE848400}" type="pres">
      <dgm:prSet presAssocID="{BC9110F4-3FF7-4D48-9FC7-C13BC338E7B9}" presName="composite" presStyleCnt="0"/>
      <dgm:spPr/>
    </dgm:pt>
    <dgm:pt modelId="{F72FD47D-ED7F-401B-AE77-501A80093648}" type="pres">
      <dgm:prSet presAssocID="{BC9110F4-3FF7-4D48-9FC7-C13BC338E7B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65E71F-F490-4F29-B0C8-CEE1E841E002}" type="pres">
      <dgm:prSet presAssocID="{BC9110F4-3FF7-4D48-9FC7-C13BC338E7B9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6F76BCC-EC4F-412E-A1F7-8A8DDC5BC614}" srcId="{85A5D9BD-B817-49B8-8D3B-BD8A10CED8C7}" destId="{13B39FC8-D5F4-426E-8CA0-37ABA4123178}" srcOrd="0" destOrd="0" parTransId="{4B2448A7-12BA-4E24-ABB6-86A37B6F4072}" sibTransId="{21F266AA-E5B8-4AFC-B9C9-B217B714B877}"/>
    <dgm:cxn modelId="{14EB3E55-DE0D-44EB-9198-FBED90D725E4}" type="presOf" srcId="{1A0A5215-F7FC-44BF-9AD2-54953E791451}" destId="{FD429448-1631-49BA-AC5A-F3BC906531A8}" srcOrd="0" destOrd="0" presId="urn:microsoft.com/office/officeart/2005/8/layout/hList1"/>
    <dgm:cxn modelId="{FFE7A5D8-7AF0-4852-AC20-5C9116BA2C84}" srcId="{3FB5DDAD-127C-4AFB-846D-FD4FFC10C1CA}" destId="{378264A1-1768-40CF-A09F-5E857D7BAFAF}" srcOrd="3" destOrd="0" parTransId="{7308DCFC-DBC7-4462-B940-AD625A6568EA}" sibTransId="{ED62D054-68C2-4DE1-A127-E5D6572BB7AD}"/>
    <dgm:cxn modelId="{26958A0A-DF3A-4C8F-AD8B-8B05C8227689}" type="presOf" srcId="{3FCA20ED-30D8-4D53-9E1B-D2FAABB7A63B}" destId="{FD429448-1631-49BA-AC5A-F3BC906531A8}" srcOrd="0" destOrd="1" presId="urn:microsoft.com/office/officeart/2005/8/layout/hList1"/>
    <dgm:cxn modelId="{6C27B5FF-E343-45DA-9AD9-7A7516716C8C}" srcId="{1FA34673-BC46-411E-8C3F-662F365C5C0C}" destId="{7A8E09CB-BAEF-4929-94EB-C9F349595803}" srcOrd="2" destOrd="0" parTransId="{5A18ADE1-90F6-4342-B83D-67EDFACE4C1C}" sibTransId="{4089A850-023E-4015-88F5-AF2009C7E610}"/>
    <dgm:cxn modelId="{4F3A818C-0E5C-43F3-BA1B-D7ABB8F86BD9}" srcId="{1FA34673-BC46-411E-8C3F-662F365C5C0C}" destId="{3FCA20ED-30D8-4D53-9E1B-D2FAABB7A63B}" srcOrd="1" destOrd="0" parTransId="{DADF6130-3F93-4C37-9FC1-C5445C506DB3}" sibTransId="{3AB13286-47C9-4B92-9A3E-8950BC2C452E}"/>
    <dgm:cxn modelId="{9CAB6792-1949-4AD9-B51F-407038602CA6}" srcId="{62A44DAC-94DB-4CBD-A32A-D22EE9AF38BD}" destId="{12134ACF-4546-4438-AFF8-3840146C6036}" srcOrd="0" destOrd="0" parTransId="{3783067B-A99F-4FBD-8266-27665DB12BE5}" sibTransId="{A66E3C87-0C50-442D-941E-C5C71B16593F}"/>
    <dgm:cxn modelId="{49E64239-DF5D-48FB-B00F-8A5116DA44BF}" type="presOf" srcId="{BA1A4523-C37A-4133-9946-AB7BE4ABB8D9}" destId="{ED6633E3-70F8-4430-B987-04B399D511D1}" srcOrd="0" destOrd="1" presId="urn:microsoft.com/office/officeart/2005/8/layout/hList1"/>
    <dgm:cxn modelId="{D73A2DC8-27D5-4B85-9258-D78CBA700C83}" type="presOf" srcId="{378264A1-1768-40CF-A09F-5E857D7BAFAF}" destId="{C0F3CEF3-F3B0-4781-BA82-65516FB84F0D}" srcOrd="0" destOrd="0" presId="urn:microsoft.com/office/officeart/2005/8/layout/hList1"/>
    <dgm:cxn modelId="{64B7EDE4-C606-4351-847B-284ADD7123BE}" srcId="{85A5D9BD-B817-49B8-8D3B-BD8A10CED8C7}" destId="{E9F32F5C-5BEA-44B7-A452-6C7E6DA1B533}" srcOrd="1" destOrd="0" parTransId="{98867B89-2F46-4BC1-A63F-26EA39B90B1B}" sibTransId="{C2F4E86F-A6CF-46B6-8983-79D7062F6C03}"/>
    <dgm:cxn modelId="{1C2480A8-6BA0-4C3D-A920-28731F234915}" srcId="{3FB5DDAD-127C-4AFB-846D-FD4FFC10C1CA}" destId="{BC9110F4-3FF7-4D48-9FC7-C13BC338E7B9}" srcOrd="4" destOrd="0" parTransId="{89CCF88E-F955-419C-B78A-81BCC0BBBDA1}" sibTransId="{32C66A10-F7AA-46C9-B074-14C498BFA64D}"/>
    <dgm:cxn modelId="{950E716D-73E0-4B28-9FD7-7560CBA1737A}" type="presOf" srcId="{5B12237D-3B6A-4940-A80D-D6820FD044DA}" destId="{FA65E71F-F490-4F29-B0C8-CEE1E841E002}" srcOrd="0" destOrd="0" presId="urn:microsoft.com/office/officeart/2005/8/layout/hList1"/>
    <dgm:cxn modelId="{5E855A64-AFA9-4954-BB1D-808F0C8E168D}" srcId="{3FB5DDAD-127C-4AFB-846D-FD4FFC10C1CA}" destId="{85A5D9BD-B817-49B8-8D3B-BD8A10CED8C7}" srcOrd="2" destOrd="0" parTransId="{0E83BD70-0575-4B41-8C0F-E4038D6E3766}" sibTransId="{A3EC4342-C2CD-4261-B598-BA582F2C8AFF}"/>
    <dgm:cxn modelId="{A47759AD-C4F9-48FE-B9B5-CDC4268DC382}" type="presOf" srcId="{BC9110F4-3FF7-4D48-9FC7-C13BC338E7B9}" destId="{F72FD47D-ED7F-401B-AE77-501A80093648}" srcOrd="0" destOrd="0" presId="urn:microsoft.com/office/officeart/2005/8/layout/hList1"/>
    <dgm:cxn modelId="{CE41E573-6DF3-4C1C-8860-4966DA8DE47B}" type="presOf" srcId="{12134ACF-4546-4438-AFF8-3840146C6036}" destId="{ABAEF2B5-3103-49A2-9B56-A76A72B65B1B}" srcOrd="0" destOrd="0" presId="urn:microsoft.com/office/officeart/2005/8/layout/hList1"/>
    <dgm:cxn modelId="{073D8CA2-78EF-4533-A910-2A31FBFB774F}" type="presOf" srcId="{2C6A67D7-0584-4869-ACF2-65967BE7230A}" destId="{ED6633E3-70F8-4430-B987-04B399D511D1}" srcOrd="0" destOrd="2" presId="urn:microsoft.com/office/officeart/2005/8/layout/hList1"/>
    <dgm:cxn modelId="{D7916330-3CD6-4B60-909E-17681063FD46}" type="presOf" srcId="{1FA34673-BC46-411E-8C3F-662F365C5C0C}" destId="{4F472891-544D-4CD5-9630-CE06C4DF69B3}" srcOrd="0" destOrd="0" presId="urn:microsoft.com/office/officeart/2005/8/layout/hList1"/>
    <dgm:cxn modelId="{D237D9DD-821A-4DB8-8994-7956EA747C1D}" srcId="{57F7066F-08F2-4011-8F83-8E87F65492E8}" destId="{2C6A67D7-0584-4869-ACF2-65967BE7230A}" srcOrd="1" destOrd="0" parTransId="{7DF02E83-6A82-43C6-938B-7689FC4D855F}" sibTransId="{EC816F90-F811-4031-8C49-4ABC00893DB3}"/>
    <dgm:cxn modelId="{CF4E3F3F-9F82-4F5E-BAA3-96809924C562}" type="presOf" srcId="{D8A9BA91-5178-4259-88C5-A5B1CBD0B9E6}" destId="{ABAEF2B5-3103-49A2-9B56-A76A72B65B1B}" srcOrd="0" destOrd="1" presId="urn:microsoft.com/office/officeart/2005/8/layout/hList1"/>
    <dgm:cxn modelId="{FD766383-C4C1-4FF8-A74B-60CB9B57B156}" srcId="{1FA34673-BC46-411E-8C3F-662F365C5C0C}" destId="{1A0A5215-F7FC-44BF-9AD2-54953E791451}" srcOrd="0" destOrd="0" parTransId="{1AA5A79E-1C1D-4924-BED4-DE7A37AA1A51}" sibTransId="{21231149-3C1E-4EB4-8AF3-1FCAE3837BA7}"/>
    <dgm:cxn modelId="{527AD797-4407-412A-AB22-24CE2D411B92}" srcId="{62A44DAC-94DB-4CBD-A32A-D22EE9AF38BD}" destId="{D8A9BA91-5178-4259-88C5-A5B1CBD0B9E6}" srcOrd="1" destOrd="0" parTransId="{3A6D6A7A-D2BD-4091-8D92-785699201F67}" sibTransId="{BB2A36A9-E5A6-4191-A1A7-208FE156FA34}"/>
    <dgm:cxn modelId="{728891C8-98D0-49B3-BC44-8BC05D7C83D4}" type="presOf" srcId="{0AF24AF1-7FE9-4C82-897B-F52C2EFD5D5A}" destId="{CA67F288-EB40-40DD-9100-8CC639D268BA}" srcOrd="0" destOrd="2" presId="urn:microsoft.com/office/officeart/2005/8/layout/hList1"/>
    <dgm:cxn modelId="{380C845F-9467-4F3C-B206-24372133AF2B}" type="presOf" srcId="{85A5D9BD-B817-49B8-8D3B-BD8A10CED8C7}" destId="{83B2B373-CB77-4D29-9B0F-D4A1D02C612A}" srcOrd="0" destOrd="0" presId="urn:microsoft.com/office/officeart/2005/8/layout/hList1"/>
    <dgm:cxn modelId="{A0BA27A9-AA99-46EE-B70D-CA7C300D0C43}" srcId="{3FB5DDAD-127C-4AFB-846D-FD4FFC10C1CA}" destId="{1FA34673-BC46-411E-8C3F-662F365C5C0C}" srcOrd="0" destOrd="0" parTransId="{2D0CAAD3-F28C-466F-BAF7-30DF7EE96613}" sibTransId="{9FC66949-D1B5-4696-89DA-4530553F49D0}"/>
    <dgm:cxn modelId="{1DFA522F-AE50-4787-B281-3374760240C0}" type="presOf" srcId="{62A44DAC-94DB-4CBD-A32A-D22EE9AF38BD}" destId="{35322F88-4802-494D-814B-DA8BBDC65023}" srcOrd="0" destOrd="0" presId="urn:microsoft.com/office/officeart/2005/8/layout/hList1"/>
    <dgm:cxn modelId="{EBC54219-96E1-4FE2-8271-8EDC4007085B}" type="presOf" srcId="{13B39FC8-D5F4-426E-8CA0-37ABA4123178}" destId="{CA67F288-EB40-40DD-9100-8CC639D268BA}" srcOrd="0" destOrd="0" presId="urn:microsoft.com/office/officeart/2005/8/layout/hList1"/>
    <dgm:cxn modelId="{9E850541-1D6E-48E8-B0EA-65D85E5231CC}" type="presOf" srcId="{7A8E09CB-BAEF-4929-94EB-C9F349595803}" destId="{FD429448-1631-49BA-AC5A-F3BC906531A8}" srcOrd="0" destOrd="2" presId="urn:microsoft.com/office/officeart/2005/8/layout/hList1"/>
    <dgm:cxn modelId="{79F1A76B-E745-47E8-AE9E-C86AB7A8EFBD}" type="presOf" srcId="{9C51ACDF-C3BB-4B28-84DE-168B2125635D}" destId="{ED6633E3-70F8-4430-B987-04B399D511D1}" srcOrd="0" destOrd="3" presId="urn:microsoft.com/office/officeart/2005/8/layout/hList1"/>
    <dgm:cxn modelId="{29AAB754-A3D8-40C8-A75A-81DBCC536644}" srcId="{378264A1-1768-40CF-A09F-5E857D7BAFAF}" destId="{1D6ADF2F-035C-466C-B125-1373B99F8E8E}" srcOrd="1" destOrd="0" parTransId="{373B8883-EA80-42F5-AD67-12B5F4348248}" sibTransId="{103DFABA-7C90-42B2-8DCD-6DD4EEE551F0}"/>
    <dgm:cxn modelId="{62422F64-92FF-49C5-99CD-E83CD124A8F6}" type="presOf" srcId="{3FB5DDAD-127C-4AFB-846D-FD4FFC10C1CA}" destId="{6868D4B6-ECF7-4872-99B1-6075B4B76921}" srcOrd="0" destOrd="0" presId="urn:microsoft.com/office/officeart/2005/8/layout/hList1"/>
    <dgm:cxn modelId="{783CCB0F-32D3-4D45-9233-12BF23AE5F50}" type="presOf" srcId="{E9F32F5C-5BEA-44B7-A452-6C7E6DA1B533}" destId="{CA67F288-EB40-40DD-9100-8CC639D268BA}" srcOrd="0" destOrd="1" presId="urn:microsoft.com/office/officeart/2005/8/layout/hList1"/>
    <dgm:cxn modelId="{DA8385FD-E46D-4435-9A4C-FB37886D98E3}" type="presOf" srcId="{57F7066F-08F2-4011-8F83-8E87F65492E8}" destId="{ED6633E3-70F8-4430-B987-04B399D511D1}" srcOrd="0" destOrd="0" presId="urn:microsoft.com/office/officeart/2005/8/layout/hList1"/>
    <dgm:cxn modelId="{AF445259-CB76-4659-8B97-CF19A2B8B0BF}" srcId="{3FB5DDAD-127C-4AFB-846D-FD4FFC10C1CA}" destId="{62A44DAC-94DB-4CBD-A32A-D22EE9AF38BD}" srcOrd="1" destOrd="0" parTransId="{6F451DF7-89C9-4D6C-8746-2DB1C9F68913}" sibTransId="{D7F340B6-F2AD-482C-B07D-93312F321DE4}"/>
    <dgm:cxn modelId="{61172742-948B-4C41-B7C4-89AC08A2A941}" srcId="{62A44DAC-94DB-4CBD-A32A-D22EE9AF38BD}" destId="{8F9579D7-DDE2-4EF9-A887-A7E5EA47A9CF}" srcOrd="2" destOrd="0" parTransId="{951CBAC1-DCB3-4E45-8D67-CD5132E751DD}" sibTransId="{1A545E7E-0B54-4370-8710-76E53839EEF2}"/>
    <dgm:cxn modelId="{73136E65-2751-4411-BDB7-DE168EA71C1F}" srcId="{BC9110F4-3FF7-4D48-9FC7-C13BC338E7B9}" destId="{5B12237D-3B6A-4940-A80D-D6820FD044DA}" srcOrd="0" destOrd="0" parTransId="{35EC9722-29FC-4CEF-B015-3BB2029573C8}" sibTransId="{B49E8B2E-F064-440C-81B7-9D6F7DF7D7D1}"/>
    <dgm:cxn modelId="{3119EEFF-4746-4D7C-9151-70B0B57F6B0A}" srcId="{57F7066F-08F2-4011-8F83-8E87F65492E8}" destId="{BA1A4523-C37A-4133-9946-AB7BE4ABB8D9}" srcOrd="0" destOrd="0" parTransId="{C2802D96-20CE-4546-9C5C-A81EB95AD0CA}" sibTransId="{B3B8530F-9F48-413E-9C71-72EF32BEDB95}"/>
    <dgm:cxn modelId="{0EAD377D-FF74-4E5E-ADCC-48DB2E58AA0D}" srcId="{378264A1-1768-40CF-A09F-5E857D7BAFAF}" destId="{57F7066F-08F2-4011-8F83-8E87F65492E8}" srcOrd="0" destOrd="0" parTransId="{CCF8964A-9622-4250-81E9-A0A90FF3EA3A}" sibTransId="{E4AEF839-C9A1-46BE-91AF-54484758BAEB}"/>
    <dgm:cxn modelId="{CD674CD4-847A-44A2-BE88-3EA0F6E167EA}" srcId="{57F7066F-08F2-4011-8F83-8E87F65492E8}" destId="{9C51ACDF-C3BB-4B28-84DE-168B2125635D}" srcOrd="2" destOrd="0" parTransId="{5417E9CF-7835-462E-B159-BF6E6E2B6F6E}" sibTransId="{5D4AAE3F-F57D-4CCF-8867-F7C24484224C}"/>
    <dgm:cxn modelId="{66D4DA26-4963-4114-8B97-DEDE26F01294}" srcId="{85A5D9BD-B817-49B8-8D3B-BD8A10CED8C7}" destId="{0AF24AF1-7FE9-4C82-897B-F52C2EFD5D5A}" srcOrd="2" destOrd="0" parTransId="{6450911D-E0DA-4A2C-894E-20905A13FDAD}" sibTransId="{F91D416C-9528-440D-BF09-9E5C434DEFB7}"/>
    <dgm:cxn modelId="{5B914FFB-279B-41FA-BEE0-341D22879F17}" type="presOf" srcId="{1D6ADF2F-035C-466C-B125-1373B99F8E8E}" destId="{ED6633E3-70F8-4430-B987-04B399D511D1}" srcOrd="0" destOrd="4" presId="urn:microsoft.com/office/officeart/2005/8/layout/hList1"/>
    <dgm:cxn modelId="{D7D359FA-1B40-41C3-8AF0-B5AB87FDF262}" type="presOf" srcId="{8F9579D7-DDE2-4EF9-A887-A7E5EA47A9CF}" destId="{ABAEF2B5-3103-49A2-9B56-A76A72B65B1B}" srcOrd="0" destOrd="2" presId="urn:microsoft.com/office/officeart/2005/8/layout/hList1"/>
    <dgm:cxn modelId="{A9A187AA-0211-4E51-B058-B240A165375F}" type="presParOf" srcId="{6868D4B6-ECF7-4872-99B1-6075B4B76921}" destId="{BA89E451-7D39-42BC-9088-35EA9FB2AA05}" srcOrd="0" destOrd="0" presId="urn:microsoft.com/office/officeart/2005/8/layout/hList1"/>
    <dgm:cxn modelId="{A23CA74C-B74E-44C3-957C-FA4426A5EABF}" type="presParOf" srcId="{BA89E451-7D39-42BC-9088-35EA9FB2AA05}" destId="{4F472891-544D-4CD5-9630-CE06C4DF69B3}" srcOrd="0" destOrd="0" presId="urn:microsoft.com/office/officeart/2005/8/layout/hList1"/>
    <dgm:cxn modelId="{FED1AD5D-3588-4348-B735-F6DDD8D88FE1}" type="presParOf" srcId="{BA89E451-7D39-42BC-9088-35EA9FB2AA05}" destId="{FD429448-1631-49BA-AC5A-F3BC906531A8}" srcOrd="1" destOrd="0" presId="urn:microsoft.com/office/officeart/2005/8/layout/hList1"/>
    <dgm:cxn modelId="{6CADAF4C-4707-4B5A-A18C-39AA037F7878}" type="presParOf" srcId="{6868D4B6-ECF7-4872-99B1-6075B4B76921}" destId="{3A13CB20-6A56-4B12-9643-27358EFAC252}" srcOrd="1" destOrd="0" presId="urn:microsoft.com/office/officeart/2005/8/layout/hList1"/>
    <dgm:cxn modelId="{439BE211-4591-4C84-9FF9-689608B59660}" type="presParOf" srcId="{6868D4B6-ECF7-4872-99B1-6075B4B76921}" destId="{92CAA917-31E3-4958-84CE-D4BD1F690E96}" srcOrd="2" destOrd="0" presId="urn:microsoft.com/office/officeart/2005/8/layout/hList1"/>
    <dgm:cxn modelId="{D7DF6D4C-1DA0-4266-B415-995473A5202D}" type="presParOf" srcId="{92CAA917-31E3-4958-84CE-D4BD1F690E96}" destId="{35322F88-4802-494D-814B-DA8BBDC65023}" srcOrd="0" destOrd="0" presId="urn:microsoft.com/office/officeart/2005/8/layout/hList1"/>
    <dgm:cxn modelId="{B5BB016F-827F-4419-BD30-FFC5D0E173E2}" type="presParOf" srcId="{92CAA917-31E3-4958-84CE-D4BD1F690E96}" destId="{ABAEF2B5-3103-49A2-9B56-A76A72B65B1B}" srcOrd="1" destOrd="0" presId="urn:microsoft.com/office/officeart/2005/8/layout/hList1"/>
    <dgm:cxn modelId="{49D455DC-D87E-4AFD-9B5E-18E4F119F240}" type="presParOf" srcId="{6868D4B6-ECF7-4872-99B1-6075B4B76921}" destId="{4C65DA9E-55CD-4198-B061-606055B36F52}" srcOrd="3" destOrd="0" presId="urn:microsoft.com/office/officeart/2005/8/layout/hList1"/>
    <dgm:cxn modelId="{26E24B73-D305-4244-BC86-A8C21FC35EE7}" type="presParOf" srcId="{6868D4B6-ECF7-4872-99B1-6075B4B76921}" destId="{8D429961-5FDB-494D-825E-ED7E112B0C90}" srcOrd="4" destOrd="0" presId="urn:microsoft.com/office/officeart/2005/8/layout/hList1"/>
    <dgm:cxn modelId="{3F73C29B-B479-4D2B-82A9-5992637A54EE}" type="presParOf" srcId="{8D429961-5FDB-494D-825E-ED7E112B0C90}" destId="{83B2B373-CB77-4D29-9B0F-D4A1D02C612A}" srcOrd="0" destOrd="0" presId="urn:microsoft.com/office/officeart/2005/8/layout/hList1"/>
    <dgm:cxn modelId="{8AEF16CA-EA33-45A8-8A7E-A9F38520F74E}" type="presParOf" srcId="{8D429961-5FDB-494D-825E-ED7E112B0C90}" destId="{CA67F288-EB40-40DD-9100-8CC639D268BA}" srcOrd="1" destOrd="0" presId="urn:microsoft.com/office/officeart/2005/8/layout/hList1"/>
    <dgm:cxn modelId="{31008749-B147-4B4E-A760-CD2EEE75F871}" type="presParOf" srcId="{6868D4B6-ECF7-4872-99B1-6075B4B76921}" destId="{FFA94A94-A1DC-46E6-BDC5-06F1E32920CF}" srcOrd="5" destOrd="0" presId="urn:microsoft.com/office/officeart/2005/8/layout/hList1"/>
    <dgm:cxn modelId="{1C8177BB-AF3D-4F97-A5B2-7532DF029A44}" type="presParOf" srcId="{6868D4B6-ECF7-4872-99B1-6075B4B76921}" destId="{5644C578-945C-4F03-9A6A-4D72601B3BAB}" srcOrd="6" destOrd="0" presId="urn:microsoft.com/office/officeart/2005/8/layout/hList1"/>
    <dgm:cxn modelId="{9847D6A7-8B2E-40E9-B381-4D7C967B4D14}" type="presParOf" srcId="{5644C578-945C-4F03-9A6A-4D72601B3BAB}" destId="{C0F3CEF3-F3B0-4781-BA82-65516FB84F0D}" srcOrd="0" destOrd="0" presId="urn:microsoft.com/office/officeart/2005/8/layout/hList1"/>
    <dgm:cxn modelId="{0921817E-1932-4B09-943E-F746A1AF250A}" type="presParOf" srcId="{5644C578-945C-4F03-9A6A-4D72601B3BAB}" destId="{ED6633E3-70F8-4430-B987-04B399D511D1}" srcOrd="1" destOrd="0" presId="urn:microsoft.com/office/officeart/2005/8/layout/hList1"/>
    <dgm:cxn modelId="{0364AFAC-A529-42D4-AA24-22AC59C0B127}" type="presParOf" srcId="{6868D4B6-ECF7-4872-99B1-6075B4B76921}" destId="{3710CF53-C4F7-4048-B427-87299E3563FD}" srcOrd="7" destOrd="0" presId="urn:microsoft.com/office/officeart/2005/8/layout/hList1"/>
    <dgm:cxn modelId="{4E8E5EC0-42E2-4F1B-8AEB-CF33D141E23A}" type="presParOf" srcId="{6868D4B6-ECF7-4872-99B1-6075B4B76921}" destId="{98667315-3246-4253-B946-956BEE848400}" srcOrd="8" destOrd="0" presId="urn:microsoft.com/office/officeart/2005/8/layout/hList1"/>
    <dgm:cxn modelId="{D644A6F6-4C24-4AF6-9043-1FA29CEFAB8A}" type="presParOf" srcId="{98667315-3246-4253-B946-956BEE848400}" destId="{F72FD47D-ED7F-401B-AE77-501A80093648}" srcOrd="0" destOrd="0" presId="urn:microsoft.com/office/officeart/2005/8/layout/hList1"/>
    <dgm:cxn modelId="{04E7E719-3051-431F-B2A8-A0C627BF828B}" type="presParOf" srcId="{98667315-3246-4253-B946-956BEE848400}" destId="{FA65E71F-F490-4F29-B0C8-CEE1E841E0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72891-544D-4CD5-9630-CE06C4DF69B3}">
      <dsp:nvSpPr>
        <dsp:cNvPr id="0" name=""/>
        <dsp:cNvSpPr/>
      </dsp:nvSpPr>
      <dsp:spPr>
        <a:xfrm>
          <a:off x="3623" y="621801"/>
          <a:ext cx="1388827" cy="51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Seleção de bolsistas</a:t>
          </a:r>
          <a:endParaRPr lang="pt-BR" sz="1500" kern="1200" dirty="0"/>
        </a:p>
      </dsp:txBody>
      <dsp:txXfrm>
        <a:off x="3623" y="621801"/>
        <a:ext cx="1388827" cy="516927"/>
      </dsp:txXfrm>
    </dsp:sp>
    <dsp:sp modelId="{FD429448-1631-49BA-AC5A-F3BC906531A8}">
      <dsp:nvSpPr>
        <dsp:cNvPr id="0" name=""/>
        <dsp:cNvSpPr/>
      </dsp:nvSpPr>
      <dsp:spPr>
        <a:xfrm>
          <a:off x="3623" y="1138728"/>
          <a:ext cx="1388827" cy="1472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Prova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Entrevista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Bolsa pela Fundação</a:t>
          </a:r>
          <a:endParaRPr lang="pt-BR" sz="1500" kern="1200" dirty="0"/>
        </a:p>
      </dsp:txBody>
      <dsp:txXfrm>
        <a:off x="3623" y="1138728"/>
        <a:ext cx="1388827" cy="1472006"/>
      </dsp:txXfrm>
    </dsp:sp>
    <dsp:sp modelId="{35322F88-4802-494D-814B-DA8BBDC65023}">
      <dsp:nvSpPr>
        <dsp:cNvPr id="0" name=""/>
        <dsp:cNvSpPr/>
      </dsp:nvSpPr>
      <dsp:spPr>
        <a:xfrm>
          <a:off x="1586885" y="621801"/>
          <a:ext cx="1388827" cy="51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Aulas </a:t>
          </a:r>
          <a:endParaRPr lang="pt-BR" sz="1500" kern="1200" dirty="0"/>
        </a:p>
      </dsp:txBody>
      <dsp:txXfrm>
        <a:off x="1586885" y="621801"/>
        <a:ext cx="1388827" cy="516927"/>
      </dsp:txXfrm>
    </dsp:sp>
    <dsp:sp modelId="{ABAEF2B5-3103-49A2-9B56-A76A72B65B1B}">
      <dsp:nvSpPr>
        <dsp:cNvPr id="0" name=""/>
        <dsp:cNvSpPr/>
      </dsp:nvSpPr>
      <dsp:spPr>
        <a:xfrm>
          <a:off x="1586885" y="1138728"/>
          <a:ext cx="1388827" cy="1472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err="1" smtClean="0"/>
            <a:t>Profs</a:t>
          </a:r>
          <a:r>
            <a:rPr lang="pt-BR" sz="1500" kern="1200" dirty="0" smtClean="0"/>
            <a:t> do ITA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Convidados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Profissionais da Empresa</a:t>
          </a:r>
          <a:endParaRPr lang="pt-BR" sz="1500" kern="1200" dirty="0"/>
        </a:p>
      </dsp:txBody>
      <dsp:txXfrm>
        <a:off x="1586885" y="1138728"/>
        <a:ext cx="1388827" cy="1472006"/>
      </dsp:txXfrm>
    </dsp:sp>
    <dsp:sp modelId="{83B2B373-CB77-4D29-9B0F-D4A1D02C612A}">
      <dsp:nvSpPr>
        <dsp:cNvPr id="0" name=""/>
        <dsp:cNvSpPr/>
      </dsp:nvSpPr>
      <dsp:spPr>
        <a:xfrm>
          <a:off x="3170148" y="621801"/>
          <a:ext cx="1388827" cy="51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Supervisão</a:t>
          </a:r>
          <a:endParaRPr lang="pt-BR" sz="1500" kern="1200" dirty="0"/>
        </a:p>
      </dsp:txBody>
      <dsp:txXfrm>
        <a:off x="3170148" y="621801"/>
        <a:ext cx="1388827" cy="516927"/>
      </dsp:txXfrm>
    </dsp:sp>
    <dsp:sp modelId="{CA67F288-EB40-40DD-9100-8CC639D268BA}">
      <dsp:nvSpPr>
        <dsp:cNvPr id="0" name=""/>
        <dsp:cNvSpPr/>
      </dsp:nvSpPr>
      <dsp:spPr>
        <a:xfrm>
          <a:off x="3170148" y="1138728"/>
          <a:ext cx="1388827" cy="1472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Cross </a:t>
          </a:r>
          <a:r>
            <a:rPr lang="pt-BR" sz="1500" kern="1200" dirty="0" err="1" smtClean="0"/>
            <a:t>learnig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Pesquisa </a:t>
          </a:r>
          <a:r>
            <a:rPr lang="pt-BR" sz="1500" kern="1200" dirty="0" smtClean="0"/>
            <a:t>Aplicada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Integração na Empresa</a:t>
          </a:r>
          <a:endParaRPr lang="pt-BR" sz="1500" kern="1200" dirty="0"/>
        </a:p>
      </dsp:txBody>
      <dsp:txXfrm>
        <a:off x="3170148" y="1138728"/>
        <a:ext cx="1388827" cy="1472006"/>
      </dsp:txXfrm>
    </dsp:sp>
    <dsp:sp modelId="{C0F3CEF3-F3B0-4781-BA82-65516FB84F0D}">
      <dsp:nvSpPr>
        <dsp:cNvPr id="0" name=""/>
        <dsp:cNvSpPr/>
      </dsp:nvSpPr>
      <dsp:spPr>
        <a:xfrm>
          <a:off x="4753411" y="621801"/>
          <a:ext cx="1388827" cy="51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Avaliações</a:t>
          </a:r>
          <a:endParaRPr lang="pt-BR" sz="1500" kern="1200" dirty="0"/>
        </a:p>
      </dsp:txBody>
      <dsp:txXfrm>
        <a:off x="4753411" y="621801"/>
        <a:ext cx="1388827" cy="516927"/>
      </dsp:txXfrm>
    </dsp:sp>
    <dsp:sp modelId="{ED6633E3-70F8-4430-B987-04B399D511D1}">
      <dsp:nvSpPr>
        <dsp:cNvPr id="0" name=""/>
        <dsp:cNvSpPr/>
      </dsp:nvSpPr>
      <dsp:spPr>
        <a:xfrm>
          <a:off x="4753411" y="1138728"/>
          <a:ext cx="1388827" cy="1472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Contínua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Provas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Exercícios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Desafios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TCC</a:t>
          </a:r>
          <a:endParaRPr lang="pt-BR" sz="1500" kern="1200" dirty="0"/>
        </a:p>
      </dsp:txBody>
      <dsp:txXfrm>
        <a:off x="4753411" y="1138728"/>
        <a:ext cx="1388827" cy="1472006"/>
      </dsp:txXfrm>
    </dsp:sp>
    <dsp:sp modelId="{F72FD47D-ED7F-401B-AE77-501A80093648}">
      <dsp:nvSpPr>
        <dsp:cNvPr id="0" name=""/>
        <dsp:cNvSpPr/>
      </dsp:nvSpPr>
      <dsp:spPr>
        <a:xfrm>
          <a:off x="6336674" y="621801"/>
          <a:ext cx="1388827" cy="51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Seleção de Funcionários</a:t>
          </a:r>
          <a:endParaRPr lang="pt-BR" sz="1500" kern="1200" dirty="0"/>
        </a:p>
      </dsp:txBody>
      <dsp:txXfrm>
        <a:off x="6336674" y="621801"/>
        <a:ext cx="1388827" cy="516927"/>
      </dsp:txXfrm>
    </dsp:sp>
    <dsp:sp modelId="{FA65E71F-F490-4F29-B0C8-CEE1E841E002}">
      <dsp:nvSpPr>
        <dsp:cNvPr id="0" name=""/>
        <dsp:cNvSpPr/>
      </dsp:nvSpPr>
      <dsp:spPr>
        <a:xfrm>
          <a:off x="6336674" y="1138728"/>
          <a:ext cx="1388827" cy="1472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Otimização de RH da Empresa</a:t>
          </a:r>
          <a:endParaRPr lang="pt-BR" sz="1500" kern="1200" dirty="0"/>
        </a:p>
      </dsp:txBody>
      <dsp:txXfrm>
        <a:off x="6336674" y="1138728"/>
        <a:ext cx="1388827" cy="1472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t" anchorCtr="0" compatLnSpc="1">
            <a:prstTxWarp prst="textNoShape">
              <a:avLst/>
            </a:prstTxWarp>
          </a:bodyPr>
          <a:lstStyle>
            <a:lvl1pPr defTabSz="948322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867" y="0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t" anchorCtr="0" compatLnSpc="1">
            <a:prstTxWarp prst="textNoShape">
              <a:avLst/>
            </a:prstTxWarp>
          </a:bodyPr>
          <a:lstStyle>
            <a:lvl1pPr algn="r" defTabSz="948322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09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b" anchorCtr="0" compatLnSpc="1">
            <a:prstTxWarp prst="textNoShape">
              <a:avLst/>
            </a:prstTxWarp>
          </a:bodyPr>
          <a:lstStyle>
            <a:lvl1pPr defTabSz="948322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867" y="9429909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b" anchorCtr="0" compatLnSpc="1">
            <a:prstTxWarp prst="textNoShape">
              <a:avLst/>
            </a:prstTxWarp>
          </a:bodyPr>
          <a:lstStyle>
            <a:lvl1pPr algn="r" defTabSz="948322">
              <a:defRPr sz="1300"/>
            </a:lvl1pPr>
          </a:lstStyle>
          <a:p>
            <a:pPr>
              <a:defRPr/>
            </a:pPr>
            <a:fld id="{54883FF3-ED0E-4B19-AFC4-6F427EB3DA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070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t" anchorCtr="0" compatLnSpc="1">
            <a:prstTxWarp prst="textNoShape">
              <a:avLst/>
            </a:prstTxWarp>
          </a:bodyPr>
          <a:lstStyle>
            <a:lvl1pPr defTabSz="94832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867" y="0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t" anchorCtr="0" compatLnSpc="1">
            <a:prstTxWarp prst="textNoShape">
              <a:avLst/>
            </a:prstTxWarp>
          </a:bodyPr>
          <a:lstStyle>
            <a:lvl1pPr algn="r" defTabSz="94832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8" y="4714956"/>
            <a:ext cx="5335894" cy="44657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09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b" anchorCtr="0" compatLnSpc="1">
            <a:prstTxWarp prst="textNoShape">
              <a:avLst/>
            </a:prstTxWarp>
          </a:bodyPr>
          <a:lstStyle>
            <a:lvl1pPr defTabSz="94832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867" y="9429909"/>
            <a:ext cx="2890665" cy="4951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21" tIns="47411" rIns="94821" bIns="47411" numCol="1" anchor="b" anchorCtr="0" compatLnSpc="1">
            <a:prstTxWarp prst="textNoShape">
              <a:avLst/>
            </a:prstTxWarp>
          </a:bodyPr>
          <a:lstStyle>
            <a:lvl1pPr algn="r" defTabSz="948322">
              <a:defRPr sz="1300"/>
            </a:lvl1pPr>
          </a:lstStyle>
          <a:p>
            <a:pPr>
              <a:defRPr/>
            </a:pPr>
            <a:fld id="{F1B8CDAA-8F0B-4614-97F5-175C51C932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8070"/>
            <a:fld id="{75600E00-04F6-46D3-B7D4-D93289A28142}" type="slidenum">
              <a:rPr lang="en-US" smtClean="0"/>
              <a:pPr defTabSz="948070"/>
              <a:t>1</a:t>
            </a:fld>
            <a:endParaRPr lang="en-US" smtClean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2463" y="749300"/>
            <a:ext cx="5359400" cy="3711575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873" y="4714955"/>
            <a:ext cx="4885785" cy="4468970"/>
          </a:xfrm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837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B8CDAA-8F0B-4614-97F5-175C51C932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3" y="2451100"/>
            <a:ext cx="594518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lnSpc>
                <a:spcPct val="90000"/>
              </a:lnSpc>
              <a:defRPr/>
            </a:pPr>
            <a:endParaRPr lang="pt-BR" sz="2000" i="1">
              <a:latin typeface="Trebuchet MS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3088" y="6669088"/>
            <a:ext cx="4198937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900" i="1" dirty="0" smtClean="0">
                <a:solidFill>
                  <a:srgbClr val="265787"/>
                </a:solidFill>
              </a:rPr>
              <a:t>Confidencial para</a:t>
            </a:r>
            <a:r>
              <a:rPr lang="pt-BR" sz="900" i="1" baseline="0" dirty="0" smtClean="0">
                <a:solidFill>
                  <a:srgbClr val="265787"/>
                </a:solidFill>
              </a:rPr>
              <a:t> uso exclusivo de pessoas autorizadas pelo ITAÚ</a:t>
            </a:r>
            <a:endParaRPr lang="pt-BR" sz="900" i="1" dirty="0">
              <a:solidFill>
                <a:srgbClr val="265787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6532563" y="1557338"/>
            <a:ext cx="20637" cy="4661972"/>
          </a:xfrm>
          <a:prstGeom prst="line">
            <a:avLst/>
          </a:prstGeom>
          <a:noFill/>
          <a:ln w="57150">
            <a:solidFill>
              <a:srgbClr val="26578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7013" y="1557338"/>
            <a:ext cx="5938837" cy="576262"/>
          </a:xfrm>
          <a:extLst/>
        </p:spPr>
        <p:txBody>
          <a:bodyPr lIns="0" tIns="0" rIns="0" bIns="0" anchor="ctr"/>
          <a:lstStyle>
            <a:lvl1pPr marL="0" indent="0" algn="r" eaLnBrk="0" hangingPunct="0">
              <a:lnSpc>
                <a:spcPct val="90000"/>
              </a:lnSpc>
              <a:spcBef>
                <a:spcPct val="0"/>
              </a:spcBef>
              <a:buFontTx/>
              <a:buNone/>
              <a:defRPr sz="1800" b="1" i="1">
                <a:latin typeface="Trebuchet MS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7013" y="2428875"/>
            <a:ext cx="5938837" cy="909638"/>
          </a:xfrm>
          <a:extLst/>
        </p:spPr>
        <p:txBody>
          <a:bodyPr anchor="ctr"/>
          <a:lstStyle>
            <a:lvl1pPr algn="r" eaLnBrk="0" hangingPunct="0">
              <a:lnSpc>
                <a:spcPct val="90000"/>
              </a:lnSpc>
              <a:defRPr sz="2000" i="1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550" y="143635"/>
            <a:ext cx="9212263" cy="4050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89" y="818710"/>
            <a:ext cx="9194800" cy="5265585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128A-8203-415B-A18C-AEC0A9D378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2500" y="6264315"/>
            <a:ext cx="922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 userDrawn="1"/>
        </p:nvCxnSpPr>
        <p:spPr>
          <a:xfrm>
            <a:off x="452500" y="638690"/>
            <a:ext cx="9181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4763-2C8E-4725-A1E0-1241C573E5FC}" type="datetime1">
              <a:rPr lang="pt-BR"/>
              <a:pPr>
                <a:defRPr/>
              </a:pPr>
              <a:t>18/06/2018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35A94-9A43-41BC-9E18-1377CB7A0BC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399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43635"/>
            <a:ext cx="9212263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Headline: (</a:t>
            </a:r>
            <a:r>
              <a:rPr lang="en-US" smtClean="0"/>
              <a:t>24</a:t>
            </a:r>
            <a:r>
              <a:rPr lang="pt-BR" smtClean="0"/>
              <a:t> pt.) Arial bold</a:t>
            </a:r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889" y="1043735"/>
            <a:ext cx="9194800" cy="5040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3440113" y="6584950"/>
            <a:ext cx="3032125" cy="1046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800" b="1" dirty="0" smtClean="0">
                <a:solidFill>
                  <a:schemeClr val="folHlink"/>
                </a:solidFill>
                <a:cs typeface="Arial" charset="0"/>
              </a:rPr>
              <a:t>© </a:t>
            </a:r>
            <a:r>
              <a:rPr lang="pt-BR" sz="800" b="1" dirty="0" smtClean="0">
                <a:solidFill>
                  <a:schemeClr val="folHlink"/>
                </a:solidFill>
                <a:cs typeface="+mn-cs"/>
              </a:rPr>
              <a:t>Confidencial</a:t>
            </a:r>
            <a:endParaRPr lang="pt-BR" sz="800" b="1" dirty="0" smtClean="0">
              <a:solidFill>
                <a:schemeClr val="folHlink"/>
              </a:solidFill>
            </a:endParaRPr>
          </a:p>
        </p:txBody>
      </p:sp>
      <p:sp>
        <p:nvSpPr>
          <p:cNvPr id="6942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31300" y="6451600"/>
            <a:ext cx="539750" cy="19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D6BBAC-D351-4CFC-95F8-C6ABA3ED45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43" y="6167163"/>
            <a:ext cx="1530170" cy="6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75" y="6310064"/>
            <a:ext cx="495055" cy="495055"/>
          </a:xfrm>
          <a:prstGeom prst="rect">
            <a:avLst/>
          </a:prstGeom>
        </p:spPr>
      </p:pic>
      <p:graphicFrame>
        <p:nvGraphicFramePr>
          <p:cNvPr id="9" name="Object 1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31664053"/>
              </p:ext>
            </p:extLst>
          </p:nvPr>
        </p:nvGraphicFramePr>
        <p:xfrm>
          <a:off x="617317" y="6264314"/>
          <a:ext cx="1347644" cy="51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Foto do Photo Editor" r:id="rId8" imgW="5695238" imgH="2190476" progId="MSPhotoEd.3">
                  <p:embed/>
                </p:oleObj>
              </mc:Choice>
              <mc:Fallback>
                <p:oleObj name="Foto do Photo Editor" r:id="rId8" imgW="5695238" imgH="2190476" progId="MSPhotoEd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17" y="6264314"/>
                        <a:ext cx="1347644" cy="518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—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BGMkAJCjaof7Nb6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/>
          <p:cNvSpPr>
            <a:spLocks noChangeArrowheads="1"/>
          </p:cNvSpPr>
          <p:nvPr/>
        </p:nvSpPr>
        <p:spPr bwMode="auto">
          <a:xfrm>
            <a:off x="6671789" y="5412311"/>
            <a:ext cx="26495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sz="1400" i="1" dirty="0">
                <a:latin typeface="Trebuchet MS" pitchFamily="34" charset="0"/>
              </a:rPr>
              <a:t>São Paulo</a:t>
            </a:r>
          </a:p>
          <a:p>
            <a:pPr eaLnBrk="0" hangingPunct="0"/>
            <a:r>
              <a:rPr lang="pt-BR" sz="1400" i="1" dirty="0" smtClean="0">
                <a:latin typeface="Trebuchet MS" pitchFamily="34" charset="0"/>
              </a:rPr>
              <a:t>13 de junho de 2018</a:t>
            </a:r>
            <a:endParaRPr lang="pt-BR" sz="1400" i="1" dirty="0">
              <a:latin typeface="Trebuchet MS" pitchFamily="34" charset="0"/>
            </a:endParaRPr>
          </a:p>
        </p:txBody>
      </p:sp>
      <p:sp>
        <p:nvSpPr>
          <p:cNvPr id="192515" name="Rectangle 6"/>
          <p:cNvSpPr>
            <a:spLocks noChangeArrowheads="1"/>
          </p:cNvSpPr>
          <p:nvPr/>
        </p:nvSpPr>
        <p:spPr bwMode="auto">
          <a:xfrm>
            <a:off x="718003" y="3924056"/>
            <a:ext cx="5225107" cy="18001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0" hangingPunct="0">
              <a:lnSpc>
                <a:spcPct val="150000"/>
              </a:lnSpc>
            </a:pPr>
            <a:r>
              <a:rPr lang="pt-BR" sz="2000" b="1" i="1" dirty="0" smtClean="0">
                <a:solidFill>
                  <a:srgbClr val="CC3300"/>
                </a:solidFill>
                <a:latin typeface="Trebuchet MS" pitchFamily="34" charset="0"/>
              </a:rPr>
              <a:t>PEDS </a:t>
            </a:r>
          </a:p>
          <a:p>
            <a:pPr algn="ctr" eaLnBrk="0" hangingPunct="0">
              <a:lnSpc>
                <a:spcPct val="150000"/>
              </a:lnSpc>
            </a:pPr>
            <a:r>
              <a:rPr lang="pt-BR" sz="2000" b="1" i="1" dirty="0" smtClean="0">
                <a:solidFill>
                  <a:srgbClr val="CC3300"/>
                </a:solidFill>
                <a:latin typeface="Trebuchet MS" pitchFamily="34" charset="0"/>
              </a:rPr>
              <a:t>Programa de Excelência em Data Science </a:t>
            </a:r>
          </a:p>
          <a:p>
            <a:pPr algn="ctr" eaLnBrk="0" hangingPunct="0">
              <a:lnSpc>
                <a:spcPct val="150000"/>
              </a:lnSpc>
            </a:pPr>
            <a:r>
              <a:rPr lang="pt-BR" sz="2000" b="1" i="1" dirty="0" smtClean="0">
                <a:solidFill>
                  <a:srgbClr val="CC3300"/>
                </a:solidFill>
                <a:latin typeface="Trebuchet MS" pitchFamily="34" charset="0"/>
              </a:rPr>
              <a:t>ITA+ITAÚ</a:t>
            </a:r>
          </a:p>
        </p:txBody>
      </p:sp>
      <p:sp>
        <p:nvSpPr>
          <p:cNvPr id="2" name="Retângulo 1"/>
          <p:cNvSpPr/>
          <p:nvPr/>
        </p:nvSpPr>
        <p:spPr>
          <a:xfrm>
            <a:off x="6682391" y="2258870"/>
            <a:ext cx="3107795" cy="25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endParaRPr lang="en-US" sz="1300" i="1" dirty="0" smtClean="0">
              <a:latin typeface="Trebuchet MS" pitchFamily="34" charset="0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91" y="166614"/>
            <a:ext cx="3737091" cy="16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8003" y="3383996"/>
            <a:ext cx="5225107" cy="5400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0" hangingPunct="0">
              <a:lnSpc>
                <a:spcPct val="150000"/>
              </a:lnSpc>
            </a:pPr>
            <a:r>
              <a:rPr lang="pt-BR" sz="2000" b="1" i="1" dirty="0" smtClean="0">
                <a:solidFill>
                  <a:schemeClr val="tx1"/>
                </a:solidFill>
                <a:latin typeface="Trebuchet MS" pitchFamily="34" charset="0"/>
              </a:rPr>
              <a:t>Projeto Pedagógico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736850" cy="2736850"/>
          </a:xfrm>
          <a:prstGeom prst="rect">
            <a:avLst/>
          </a:prstGeom>
          <a:noFill/>
          <a:ln>
            <a:noFill/>
          </a:ln>
          <a:effectLst>
            <a:outerShdw blurRad="50800" dist="38100" algn="ctr" rotWithShape="0">
              <a:srgbClr val="000000">
                <a:alpha val="7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Resultado de imagem para itaú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taú"/>
          <p:cNvSpPr>
            <a:spLocks noChangeAspect="1" noChangeArrowheads="1"/>
          </p:cNvSpPr>
          <p:nvPr/>
        </p:nvSpPr>
        <p:spPr bwMode="auto">
          <a:xfrm>
            <a:off x="307975" y="-533400"/>
            <a:ext cx="1438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15" y="219578"/>
            <a:ext cx="1828344" cy="18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Fundamentos B</a:t>
            </a: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Módulo trabalha os conceitos de vetores e de matrizes. Mostra interpretações geométricas, especialmente para ortogonalidade e projeção ortogonal.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Apresenta as mais frequentes operações envolvendo vetores e matrizes e pratica com os estudantes as formas de realizar essas operações através de geometria, cálculo manual e com auxílio de algoritmo codificado pelo estudante e com uso de algumas bibliotecas de funções do sistema R e Python.</a:t>
            </a: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63567"/>
              </p:ext>
            </p:extLst>
          </p:nvPr>
        </p:nvGraphicFramePr>
        <p:xfrm>
          <a:off x="4270298" y="818710"/>
          <a:ext cx="5397500" cy="7486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Álgebra Linear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Espaços Vetoriais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Operações com Matrizes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11095"/>
              </p:ext>
            </p:extLst>
          </p:nvPr>
        </p:nvGraphicFramePr>
        <p:xfrm>
          <a:off x="5069681" y="2529685"/>
          <a:ext cx="4728046" cy="277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Marcelo </a:t>
                      </a:r>
                      <a:r>
                        <a:rPr lang="pt-BR" sz="1600" b="1" u="sng" baseline="0" dirty="0" smtClean="0">
                          <a:solidFill>
                            <a:schemeClr val="tx1"/>
                          </a:solidFill>
                        </a:rPr>
                        <a:t>Guterres</a:t>
                      </a: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Modelagem Computacional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Possui graduação em Engenharia Civil pela Universidade Católica de Pelotas (1999), mestrado em Engenharia de Infraestrutura Aeronáutica pelo ITA (2002) e doutorado em Modelagem Computacional pela Universidade do Estado do Rio de Janeiro (2013). Atualmente é Professor Adjunto III do ITA.</a:t>
                      </a:r>
                    </a:p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Interesse: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Pesquisa Operacional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Simulação Computacional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Modelos Econométricos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Controle Estatístico do Processo.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65913" t="47071" r="18368" b="26226"/>
          <a:stretch/>
        </p:blipFill>
        <p:spPr>
          <a:xfrm>
            <a:off x="4322930" y="1763815"/>
            <a:ext cx="1413687" cy="13501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610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Estatística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Inclui </a:t>
            </a:r>
            <a:r>
              <a:rPr lang="pt-BR" sz="1200" dirty="0">
                <a:solidFill>
                  <a:srgbClr val="0070C0"/>
                </a:solidFill>
              </a:rPr>
              <a:t>o que se chamaria de Probabilidade e Processos Probabilísticos (Estocásticos) além de Estatística propriamente dita.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Não é um curso de análise combinatória ou de “quebra-cabeças” nem mesmo de difíceis cálculos de </a:t>
            </a:r>
            <a:r>
              <a:rPr lang="pt-BR" sz="1200" dirty="0" smtClean="0">
                <a:solidFill>
                  <a:srgbClr val="0070C0"/>
                </a:solidFill>
              </a:rPr>
              <a:t>integrais. </a:t>
            </a:r>
            <a:r>
              <a:rPr lang="pt-BR" sz="1200" dirty="0">
                <a:solidFill>
                  <a:srgbClr val="0070C0"/>
                </a:solidFill>
              </a:rPr>
              <a:t>Tampouco será um curso superficial. Serão desenvolvidos de forma </a:t>
            </a:r>
            <a:r>
              <a:rPr lang="pt-BR" sz="1200" dirty="0" smtClean="0">
                <a:solidFill>
                  <a:srgbClr val="0070C0"/>
                </a:solidFill>
              </a:rPr>
              <a:t>rigorosa, </a:t>
            </a:r>
            <a:r>
              <a:rPr lang="pt-BR" sz="1200" dirty="0">
                <a:solidFill>
                  <a:srgbClr val="0070C0"/>
                </a:solidFill>
              </a:rPr>
              <a:t>mas prática e ilustrada, os principais conceitos da área.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Os alunos certamente gostarão das aulas em que se apresentam os principais “paradoxos aparentes”, as “armadilhas”, as “pegadinhas” que costumam ser encontradas em tratamentos estatísticos mal feitos.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Questões normalmente esquecidas por acadêmicos, como o tratamento de “</a:t>
            </a:r>
            <a:r>
              <a:rPr lang="pt-BR" sz="1200" dirty="0" err="1">
                <a:solidFill>
                  <a:srgbClr val="0070C0"/>
                </a:solidFill>
              </a:rPr>
              <a:t>outliers</a:t>
            </a:r>
            <a:r>
              <a:rPr lang="pt-BR" sz="1200" dirty="0">
                <a:solidFill>
                  <a:srgbClr val="0070C0"/>
                </a:solidFill>
              </a:rPr>
              <a:t>” (que podem ser de grande valor ao analisar uma massa de dados), ficarão bem clarificadas. Também as questões de </a:t>
            </a:r>
            <a:r>
              <a:rPr lang="pt-BR" sz="1200" dirty="0" err="1">
                <a:solidFill>
                  <a:srgbClr val="0070C0"/>
                </a:solidFill>
              </a:rPr>
              <a:t>multicolinearidade</a:t>
            </a:r>
            <a:r>
              <a:rPr lang="pt-BR" sz="1200" dirty="0">
                <a:solidFill>
                  <a:srgbClr val="0070C0"/>
                </a:solidFill>
              </a:rPr>
              <a:t>, vieses e confiabilidade passarão a ser consideradas “tranquilas” pelos estudantes.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Outro diferencial do curso será o cuidadoso tratamento de “design </a:t>
            </a:r>
            <a:r>
              <a:rPr lang="pt-BR" sz="1200" dirty="0" err="1">
                <a:solidFill>
                  <a:srgbClr val="0070C0"/>
                </a:solidFill>
              </a:rPr>
              <a:t>of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200" dirty="0" err="1">
                <a:solidFill>
                  <a:srgbClr val="0070C0"/>
                </a:solidFill>
              </a:rPr>
              <a:t>experiments</a:t>
            </a:r>
            <a:r>
              <a:rPr lang="pt-BR" sz="1200" dirty="0">
                <a:solidFill>
                  <a:srgbClr val="0070C0"/>
                </a:solidFill>
              </a:rPr>
              <a:t>”. </a:t>
            </a:r>
            <a:endParaRPr lang="pt-BR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862991" y="818710"/>
          <a:ext cx="4804806" cy="2082165"/>
        </p:xfrm>
        <a:graphic>
          <a:graphicData uri="http://schemas.openxmlformats.org/drawingml/2006/table">
            <a:tbl>
              <a:tblPr/>
              <a:tblGrid>
                <a:gridCol w="1689437"/>
                <a:gridCol w="2312684"/>
                <a:gridCol w="802685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Processos Probabilísticos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Convergência de Processos Probab.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Cadeias de Markov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Estatística: Leis e Teoremas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 Descritiva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Inferência Estatística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 Bayesiana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de Hipóteses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47427"/>
              </p:ext>
            </p:extLst>
          </p:nvPr>
        </p:nvGraphicFramePr>
        <p:xfrm>
          <a:off x="4939172" y="3344847"/>
          <a:ext cx="4728046" cy="261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u="sng" dirty="0" smtClean="0">
                          <a:solidFill>
                            <a:schemeClr val="tx1"/>
                          </a:solidFill>
                        </a:rPr>
                        <a:t>Juliana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Garcia Cespedes</a:t>
                      </a: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Doutora em Estatística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Graduada em Matemática pela UNESP - Campus São José dos Campos.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Mestre em Estatística e Experimentação Agronômica pela ESALQ - USP (2004)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Doutorado em Estatística e Experimentação Agronômica pela ESALQ - USP (2008). 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Atualmente é professora adjunta da UNIFESP - São José dos Campos.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Probabilidade e Estatística Aplicadas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Inferência Bayesiana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Planejamento de Experimentos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01" y="2611009"/>
            <a:ext cx="1323479" cy="14418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5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1"/>
            <a:ext cx="7890391" cy="153017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Estatística: outros professores</a:t>
            </a:r>
          </a:p>
          <a:p>
            <a:pPr marL="0" indent="0">
              <a:buNone/>
            </a:pPr>
            <a:endParaRPr lang="pt-BR" sz="1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4809"/>
              </p:ext>
            </p:extLst>
          </p:nvPr>
        </p:nvGraphicFramePr>
        <p:xfrm>
          <a:off x="4939172" y="3344847"/>
          <a:ext cx="4728046" cy="277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Denise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B.T.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P.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A. Ferrari</a:t>
                      </a:r>
                      <a:endParaRPr lang="pt-B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Doutora em Estatística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Graduada em Engenharia e Mestre pelo ITA.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Estatística pela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California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Los Angeles (2008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Doutorado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Estatística pela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California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Los Angeles (2010). Atualmente é professora adjunta do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ITA. 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Probabilidade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 Estatística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Aplicadas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Métodos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Quantitativos para Apoio à Decisão, com ênfase em Design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Experiments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Response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Surface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Methods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Statistical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Analysis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Simulation-Based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Optimization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4953000" y="2194411"/>
            <a:ext cx="1218230" cy="1082217"/>
          </a:xfrm>
          <a:prstGeom prst="ellipse">
            <a:avLst/>
          </a:prstGeom>
          <a:blipFill dpi="0" rotWithShape="1">
            <a:blip r:embed="rId2"/>
            <a:srcRect/>
            <a:stretch>
              <a:fillRect b="-30000"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527720" y="14135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pt-BR" altLang="pt-B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78366"/>
              </p:ext>
            </p:extLst>
          </p:nvPr>
        </p:nvGraphicFramePr>
        <p:xfrm>
          <a:off x="272480" y="3314250"/>
          <a:ext cx="4728046" cy="286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u="sng" dirty="0" smtClean="0">
                          <a:solidFill>
                            <a:schemeClr val="tx1"/>
                          </a:solidFill>
                        </a:rPr>
                        <a:t>Mauri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 Aparecido de Oliveira</a:t>
                      </a: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 em Administração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Graduado em Engenharia pela EESC/USP.</a:t>
                      </a:r>
                      <a:endParaRPr lang="pt-BR" sz="1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Mestre em Administração pela FEA/USP (2003).</a:t>
                      </a:r>
                      <a:endParaRPr lang="pt-BR" sz="1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Doutor em Administração pela FEA/USP (2007). </a:t>
                      </a:r>
                      <a:endParaRPr lang="pt-BR" sz="1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Pós-doutorado em Estatística Aplicada pelo IME/USP (2010).</a:t>
                      </a:r>
                      <a:endParaRPr lang="pt-BR" sz="1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Atualmente é professor adjunto da UNIFESP e concursado</a:t>
                      </a:r>
                      <a:r>
                        <a:rPr lang="pt-BR" sz="1050" baseline="0" dirty="0" smtClean="0">
                          <a:effectLst/>
                        </a:rPr>
                        <a:t> do ITA</a:t>
                      </a:r>
                      <a:r>
                        <a:rPr lang="pt-BR" sz="105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Áreas de Interesse:</a:t>
                      </a:r>
                      <a:endParaRPr lang="pt-BR" sz="1000" b="1" dirty="0" smtClean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•</a:t>
                      </a:r>
                      <a:r>
                        <a:rPr lang="pt-BR" sz="500" dirty="0" smtClean="0">
                          <a:effectLst/>
                        </a:rPr>
                        <a:t>       </a:t>
                      </a:r>
                      <a:r>
                        <a:rPr lang="pt-BR" sz="1050" dirty="0" smtClean="0">
                          <a:effectLst/>
                        </a:rPr>
                        <a:t>Métodos Quantitativos para Apoio à Decisão</a:t>
                      </a:r>
                      <a:endParaRPr lang="pt-BR" sz="1000" dirty="0" smtClean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•</a:t>
                      </a:r>
                      <a:r>
                        <a:rPr lang="pt-BR" sz="500" dirty="0" smtClean="0">
                          <a:effectLst/>
                        </a:rPr>
                        <a:t>       </a:t>
                      </a:r>
                      <a:r>
                        <a:rPr lang="pt-BR" sz="1050" dirty="0" smtClean="0">
                          <a:effectLst/>
                        </a:rPr>
                        <a:t>Econometria</a:t>
                      </a:r>
                      <a:endParaRPr lang="pt-BR" sz="1000" dirty="0" smtClean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•</a:t>
                      </a:r>
                      <a:r>
                        <a:rPr lang="pt-BR" sz="500" dirty="0" smtClean="0">
                          <a:effectLst/>
                        </a:rPr>
                        <a:t>       </a:t>
                      </a:r>
                      <a:r>
                        <a:rPr lang="pt-BR" sz="1050" dirty="0" smtClean="0">
                          <a:effectLst/>
                        </a:rPr>
                        <a:t>Probabilidade e Estatística Aplicadas</a:t>
                      </a:r>
                      <a:endParaRPr lang="pt-BR" sz="1000" dirty="0" smtClean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</a:rPr>
                        <a:t>•</a:t>
                      </a:r>
                      <a:r>
                        <a:rPr lang="pt-BR" sz="500" dirty="0" smtClean="0">
                          <a:effectLst/>
                        </a:rPr>
                        <a:t>       </a:t>
                      </a:r>
                      <a:r>
                        <a:rPr lang="pt-BR" sz="1050" dirty="0" smtClean="0">
                          <a:effectLst/>
                        </a:rPr>
                        <a:t>Redes Neurais Artificiais</a:t>
                      </a:r>
                      <a:endParaRPr lang="pt-BR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0" y="2022090"/>
            <a:ext cx="1239550" cy="14268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732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Otimização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Conceitos e técnicas de otimização não linear.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O curso visa preparar o estudante para compreender a inerente dificuldade de garantir a </a:t>
            </a:r>
            <a:r>
              <a:rPr lang="pt-BR" sz="1400" dirty="0" err="1" smtClean="0">
                <a:solidFill>
                  <a:srgbClr val="0070C0"/>
                </a:solidFill>
              </a:rPr>
              <a:t>otimalidade</a:t>
            </a:r>
            <a:r>
              <a:rPr lang="pt-BR" sz="1400" dirty="0" smtClean="0">
                <a:solidFill>
                  <a:srgbClr val="0070C0"/>
                </a:solidFill>
              </a:rPr>
              <a:t> da solução computacional de certos problemas.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A complexidade computacional dos algoritmos, o compromisso entre rapidez e precisão e a consequente eficiência, são aspectos a serem discutidos com os estudantes que deverão tornar-se capazes de escolher um tipo de algoritmo conforme o desafio e conforme o ferramental disponível.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Exemplos de cada técnica será praticada pelos estudantes ao resolver problemas de laboratório.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.</a:t>
            </a: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2463165"/>
        </p:xfrm>
        <a:graphic>
          <a:graphicData uri="http://schemas.openxmlformats.org/drawingml/2006/table">
            <a:tbl>
              <a:tblPr/>
              <a:tblGrid>
                <a:gridCol w="1762822"/>
                <a:gridCol w="3015335"/>
                <a:gridCol w="619343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Otimização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order algorithms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Steepest Descent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Coordinate Descent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Conjugate Gradient Descent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Stochastic Gradient Descent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Stochastic Gradient Descent with variance reduction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Stochastic Gradient Descent with Momentum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Adaptative Stochastic Gradient Descent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Newton method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Quasi-Newton methods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Non Convex Optimization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Elipse 8"/>
          <p:cNvSpPr/>
          <p:nvPr/>
        </p:nvSpPr>
        <p:spPr>
          <a:xfrm>
            <a:off x="4372965" y="3010796"/>
            <a:ext cx="1218230" cy="1082217"/>
          </a:xfrm>
          <a:prstGeom prst="ellipse">
            <a:avLst/>
          </a:prstGeom>
          <a:blipFill dpi="0" rotWithShape="1">
            <a:blip r:embed="rId2"/>
            <a:srcRect/>
            <a:stretch>
              <a:fillRect l="-50000"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531"/>
              </p:ext>
            </p:extLst>
          </p:nvPr>
        </p:nvGraphicFramePr>
        <p:xfrm>
          <a:off x="4982080" y="3718405"/>
          <a:ext cx="4728046" cy="245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Luis Felipe 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C. R. Bueno</a:t>
                      </a: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em Matemática Aplicada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Matemática Aplicada e Computacional pela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(2005), Bacharelado em Matemática pela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(2008), mestrado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 doutorado em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Matemática Aplicada pela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2008 e 2011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).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Fez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estágio de pós-doutorado com o professor Ernesto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Birgin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na Universidade de São Paulo (2012). Atualmente é professor adjunto da Universidade Federal de São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Paulo.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Otimização não linear, 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Métodos numéricos e aplicações.</a:t>
                      </a:r>
                      <a:endParaRPr lang="pt-B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Big Data</a:t>
            </a:r>
          </a:p>
          <a:p>
            <a:pPr marL="0" indent="0">
              <a:buNone/>
            </a:pPr>
            <a:r>
              <a:rPr lang="pt-BR" sz="1100" dirty="0" smtClean="0">
                <a:solidFill>
                  <a:srgbClr val="0070C0"/>
                </a:solidFill>
              </a:rPr>
              <a:t>Este módulo será predominantemente dedicado a empregar “pacotes” (ou linguagens) existentes para problemas de Big Data: Apache, </a:t>
            </a:r>
            <a:r>
              <a:rPr lang="pt-BR" sz="1100" dirty="0" err="1" smtClean="0">
                <a:solidFill>
                  <a:srgbClr val="0070C0"/>
                </a:solidFill>
              </a:rPr>
              <a:t>Hadoop</a:t>
            </a:r>
            <a:r>
              <a:rPr lang="pt-BR" sz="1100" dirty="0" smtClean="0">
                <a:solidFill>
                  <a:srgbClr val="0070C0"/>
                </a:solidFill>
              </a:rPr>
              <a:t>, </a:t>
            </a:r>
            <a:r>
              <a:rPr lang="pt-BR" sz="1100" dirty="0" err="1" smtClean="0">
                <a:solidFill>
                  <a:srgbClr val="0070C0"/>
                </a:solidFill>
              </a:rPr>
              <a:t>Spark</a:t>
            </a:r>
            <a:r>
              <a:rPr lang="pt-BR" sz="1100" dirty="0" smtClean="0">
                <a:solidFill>
                  <a:srgbClr val="0070C0"/>
                </a:solidFill>
              </a:rPr>
              <a:t>, </a:t>
            </a:r>
            <a:r>
              <a:rPr lang="pt-BR" sz="1100" dirty="0" err="1" smtClean="0">
                <a:solidFill>
                  <a:srgbClr val="0070C0"/>
                </a:solidFill>
              </a:rPr>
              <a:t>Impala</a:t>
            </a:r>
            <a:r>
              <a:rPr lang="pt-BR" sz="11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0070C0"/>
                </a:solidFill>
              </a:rPr>
              <a:t>Além da abordagem dita computacional, também será dedicado um tempo para a abordagem estatística onde, com uso de bibliotecas do R </a:t>
            </a:r>
            <a:r>
              <a:rPr lang="pt-BR" sz="1100" dirty="0" smtClean="0">
                <a:solidFill>
                  <a:srgbClr val="0070C0"/>
                </a:solidFill>
              </a:rPr>
              <a:t>alguns </a:t>
            </a:r>
            <a:r>
              <a:rPr lang="pt-BR" sz="1100" dirty="0">
                <a:solidFill>
                  <a:srgbClr val="0070C0"/>
                </a:solidFill>
              </a:rPr>
              <a:t>exemplos são resolvidos de forma muito eficiente. </a:t>
            </a:r>
          </a:p>
          <a:p>
            <a:pPr marL="0" indent="0">
              <a:buNone/>
            </a:pPr>
            <a:r>
              <a:rPr lang="pt-BR" sz="1100" dirty="0" smtClean="0">
                <a:solidFill>
                  <a:srgbClr val="0070C0"/>
                </a:solidFill>
              </a:rPr>
              <a:t>Os professores apresentarão as principais características de cada linguagem, suas exigências, suas vantagens, etc. Apresentarão exemplos em cada caso e mostrarão onde encontrar manuais, exemplos, grupos de ajuda, etc. Mas, principalmente, os professores deverão fomentar o “</a:t>
            </a:r>
            <a:r>
              <a:rPr lang="pt-BR" sz="1100" dirty="0" err="1" smtClean="0">
                <a:solidFill>
                  <a:srgbClr val="0070C0"/>
                </a:solidFill>
              </a:rPr>
              <a:t>cross-learning</a:t>
            </a:r>
            <a:r>
              <a:rPr lang="pt-BR" sz="1100" dirty="0" smtClean="0">
                <a:solidFill>
                  <a:srgbClr val="0070C0"/>
                </a:solidFill>
              </a:rPr>
              <a:t>”, o “</a:t>
            </a:r>
            <a:r>
              <a:rPr lang="pt-BR" sz="1100" dirty="0" err="1" smtClean="0">
                <a:solidFill>
                  <a:srgbClr val="0070C0"/>
                </a:solidFill>
              </a:rPr>
              <a:t>community</a:t>
            </a:r>
            <a:r>
              <a:rPr lang="pt-BR" sz="1100" dirty="0" smtClean="0">
                <a:solidFill>
                  <a:srgbClr val="0070C0"/>
                </a:solidFill>
              </a:rPr>
              <a:t> </a:t>
            </a:r>
            <a:r>
              <a:rPr lang="pt-BR" sz="1100" dirty="0" err="1" smtClean="0">
                <a:solidFill>
                  <a:srgbClr val="0070C0"/>
                </a:solidFill>
              </a:rPr>
              <a:t>learning</a:t>
            </a:r>
            <a:r>
              <a:rPr lang="pt-BR" sz="1100" dirty="0" smtClean="0">
                <a:solidFill>
                  <a:srgbClr val="0070C0"/>
                </a:solidFill>
              </a:rPr>
              <a:t>” onde </a:t>
            </a:r>
            <a:r>
              <a:rPr lang="pt-BR" sz="1100" dirty="0">
                <a:solidFill>
                  <a:srgbClr val="0070C0"/>
                </a:solidFill>
              </a:rPr>
              <a:t>estudantes </a:t>
            </a:r>
            <a:r>
              <a:rPr lang="pt-BR" sz="1100" dirty="0" smtClean="0">
                <a:solidFill>
                  <a:srgbClr val="0070C0"/>
                </a:solidFill>
              </a:rPr>
              <a:t>funcionam como alunos e professores dos colegas. </a:t>
            </a:r>
          </a:p>
          <a:p>
            <a:pPr marL="0" indent="0">
              <a:buNone/>
            </a:pPr>
            <a:r>
              <a:rPr lang="pt-BR" sz="1100" dirty="0" smtClean="0">
                <a:solidFill>
                  <a:srgbClr val="0070C0"/>
                </a:solidFill>
              </a:rPr>
              <a:t>Depoimento de um </a:t>
            </a:r>
            <a:r>
              <a:rPr lang="pt-BR" sz="1100" dirty="0" err="1" smtClean="0">
                <a:solidFill>
                  <a:srgbClr val="0070C0"/>
                </a:solidFill>
              </a:rPr>
              <a:t>ex</a:t>
            </a:r>
            <a:r>
              <a:rPr lang="pt-BR" sz="1100" dirty="0" smtClean="0">
                <a:solidFill>
                  <a:srgbClr val="0070C0"/>
                </a:solidFill>
              </a:rPr>
              <a:t> aluno: “Como </a:t>
            </a:r>
            <a:r>
              <a:rPr lang="pt-BR" sz="1100" dirty="0">
                <a:solidFill>
                  <a:srgbClr val="0070C0"/>
                </a:solidFill>
              </a:rPr>
              <a:t>usuário de banco de </a:t>
            </a:r>
            <a:r>
              <a:rPr lang="pt-BR" sz="1100" dirty="0" smtClean="0">
                <a:solidFill>
                  <a:srgbClr val="0070C0"/>
                </a:solidFill>
              </a:rPr>
              <a:t>dados, </a:t>
            </a:r>
            <a:r>
              <a:rPr lang="pt-BR" sz="1100" dirty="0">
                <a:solidFill>
                  <a:srgbClr val="0070C0"/>
                </a:solidFill>
              </a:rPr>
              <a:t>muitas vezes não estruturados (textos, figuras, fotos, mapas, gráficos, </a:t>
            </a:r>
            <a:r>
              <a:rPr lang="pt-BR" sz="1100" dirty="0" err="1">
                <a:solidFill>
                  <a:srgbClr val="0070C0"/>
                </a:solidFill>
              </a:rPr>
              <a:t>etc</a:t>
            </a:r>
            <a:r>
              <a:rPr lang="pt-BR" sz="1100" dirty="0">
                <a:solidFill>
                  <a:srgbClr val="0070C0"/>
                </a:solidFill>
              </a:rPr>
              <a:t>) fico perdido tentando organizar, armazenar em ordem e principalmente recuperar os dados de meu interesse. Sigo "receitas" que muitas vezes não atendem minhas necessidades. </a:t>
            </a:r>
            <a:r>
              <a:rPr lang="pt-BR" sz="1100" dirty="0" smtClean="0">
                <a:solidFill>
                  <a:srgbClr val="0070C0"/>
                </a:solidFill>
              </a:rPr>
              <a:t>A disciplina </a:t>
            </a:r>
            <a:r>
              <a:rPr lang="pt-BR" sz="1100" dirty="0">
                <a:solidFill>
                  <a:srgbClr val="0070C0"/>
                </a:solidFill>
              </a:rPr>
              <a:t>de </a:t>
            </a:r>
            <a:r>
              <a:rPr lang="pt-BR" sz="1100" dirty="0" smtClean="0">
                <a:solidFill>
                  <a:srgbClr val="0070C0"/>
                </a:solidFill>
              </a:rPr>
              <a:t>big data foi </a:t>
            </a:r>
            <a:r>
              <a:rPr lang="pt-BR" sz="1100" dirty="0">
                <a:solidFill>
                  <a:srgbClr val="0070C0"/>
                </a:solidFill>
              </a:rPr>
              <a:t>exatamente o que </a:t>
            </a:r>
            <a:r>
              <a:rPr lang="pt-BR" sz="1100" dirty="0" smtClean="0">
                <a:solidFill>
                  <a:srgbClr val="0070C0"/>
                </a:solidFill>
              </a:rPr>
              <a:t>eu precisava para </a:t>
            </a:r>
            <a:r>
              <a:rPr lang="pt-BR" sz="1100" dirty="0">
                <a:solidFill>
                  <a:srgbClr val="0070C0"/>
                </a:solidFill>
              </a:rPr>
              <a:t>aprender a lidar com estas quantidades enormes de dados</a:t>
            </a:r>
            <a:r>
              <a:rPr lang="pt-BR" sz="1100" dirty="0" smtClean="0">
                <a:solidFill>
                  <a:srgbClr val="0070C0"/>
                </a:solidFill>
              </a:rPr>
              <a:t>.</a:t>
            </a:r>
            <a:endParaRPr lang="pt-BR" sz="1100" b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1664970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Data: Tratamento Estatístico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Data: Conceitos Computacionais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Hadoop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59025"/>
              </p:ext>
            </p:extLst>
          </p:nvPr>
        </p:nvGraphicFramePr>
        <p:xfrm>
          <a:off x="5067855" y="2663915"/>
          <a:ext cx="4534455" cy="329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4455"/>
              </a:tblGrid>
              <a:tr h="46965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Adilson</a:t>
                      </a:r>
                      <a:r>
                        <a:rPr lang="pt-BR" sz="1600" b="1" baseline="0" dirty="0" smtClean="0"/>
                        <a:t> M. da </a:t>
                      </a:r>
                      <a:r>
                        <a:rPr lang="pt-BR" sz="1600" b="1" u="sng" baseline="0" dirty="0" smtClean="0"/>
                        <a:t>Cunha</a:t>
                      </a:r>
                    </a:p>
                    <a:p>
                      <a:pPr algn="ctr"/>
                      <a:r>
                        <a:rPr lang="pt-BR" sz="1600" b="0" baseline="0" dirty="0" smtClean="0"/>
                        <a:t>Doutor</a:t>
                      </a:r>
                      <a:r>
                        <a:rPr lang="pt-BR" sz="1600" baseline="0" dirty="0" smtClean="0"/>
                        <a:t> em Sistemas de Informação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335935">
                <a:tc>
                  <a:txBody>
                    <a:bodyPr/>
                    <a:lstStyle/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Bacharelado na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A</a:t>
                      </a:r>
                      <a:r>
                        <a:rPr lang="pt-BR" sz="1050" u="none" strike="noStrike" dirty="0" smtClean="0">
                          <a:effectLst/>
                        </a:rPr>
                        <a:t>FA (1970) e em Administração de Empresas pelo Centro de Ensino Unificado de Brasília (1979); </a:t>
                      </a: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Mestrado em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Information</a:t>
                      </a:r>
                      <a:r>
                        <a:rPr lang="pt-BR" sz="1050" u="none" strike="noStrike" dirty="0" smtClean="0">
                          <a:effectLst/>
                        </a:rPr>
                        <a:t> Systems pelo United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States</a:t>
                      </a:r>
                      <a:r>
                        <a:rPr lang="pt-BR" sz="1050" u="none" strike="noStrike" dirty="0" smtClean="0">
                          <a:effectLst/>
                        </a:rPr>
                        <a:t> Air Force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Institute</a:t>
                      </a:r>
                      <a:r>
                        <a:rPr lang="pt-BR" sz="1050" u="none" strike="noStrike" dirty="0" smtClean="0">
                          <a:effectLst/>
                        </a:rPr>
                        <a:t>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of</a:t>
                      </a:r>
                      <a:r>
                        <a:rPr lang="pt-BR" sz="1050" u="none" strike="noStrike" dirty="0" smtClean="0">
                          <a:effectLst/>
                        </a:rPr>
                        <a:t> Technology - AFIT (1984); e Doutorado em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Information</a:t>
                      </a:r>
                      <a:r>
                        <a:rPr lang="pt-BR" sz="1050" u="none" strike="noStrike" dirty="0" smtClean="0">
                          <a:effectLst/>
                        </a:rPr>
                        <a:t> Systems pela United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States</a:t>
                      </a:r>
                      <a:r>
                        <a:rPr lang="pt-BR" sz="1050" u="none" strike="noStrike" dirty="0" smtClean="0">
                          <a:effectLst/>
                        </a:rPr>
                        <a:t> George Washington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University</a:t>
                      </a:r>
                      <a:r>
                        <a:rPr lang="pt-BR" sz="1050" u="none" strike="noStrike" dirty="0" smtClean="0">
                          <a:effectLst/>
                        </a:rPr>
                        <a:t> - GWU (1987). </a:t>
                      </a:r>
                    </a:p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b="1" u="none" strike="noStrike" dirty="0" smtClean="0">
                          <a:effectLst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Engenharia de Software (Sistemas Embarcados de Tempo Real; Qualidade, Confiabilidade e Segurança de Software; Ferramentas I-CASE-E; Teste de Software; 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Engenharia da Informação (Tecnologias da Informação - TI; Projetos de Sistemas de Banco de Dados; e Big Data); e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Engenharia do Conhecimento (Aplicações de Inteligência Artificial - IA).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4359600" y="2304000"/>
            <a:ext cx="1218230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1"/>
            <a:ext cx="6805371" cy="81009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Big Data: outros professores</a:t>
            </a:r>
          </a:p>
          <a:p>
            <a:pPr marL="0" indent="0">
              <a:buNone/>
            </a:pPr>
            <a:endParaRPr lang="pt-BR" sz="1100" b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40986"/>
              </p:ext>
            </p:extLst>
          </p:nvPr>
        </p:nvGraphicFramePr>
        <p:xfrm>
          <a:off x="5067855" y="2663915"/>
          <a:ext cx="4534455" cy="291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4455"/>
              </a:tblGrid>
              <a:tr h="46965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Rene</a:t>
                      </a:r>
                      <a:r>
                        <a:rPr lang="pt-BR" sz="1600" b="1" baseline="0" dirty="0" smtClean="0"/>
                        <a:t> Esteves Maria</a:t>
                      </a:r>
                      <a:endParaRPr lang="pt-BR" sz="1600" b="1" u="sng" baseline="0" dirty="0" smtClean="0"/>
                    </a:p>
                    <a:p>
                      <a:pPr algn="ctr"/>
                      <a:r>
                        <a:rPr lang="pt-BR" sz="1600" b="0" baseline="0" dirty="0" smtClean="0"/>
                        <a:t>Mestre em Ciência da Computação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33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 smtClean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dirty="0" smtClean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Graduado 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em Análise e Desenvolvimento de Sistemas pelo IFSP.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Mestre pelo PG/EEC-I do ITA.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Atualmente é consultor na área de Ciência de Dados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Áreas de Interesse: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      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Engenharia de Software,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      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Métodos Ágeis,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      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Arquitetura </a:t>
                      </a:r>
                      <a:r>
                        <a:rPr lang="pt-BR" sz="1200" dirty="0" err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Hadoop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      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Aprendizado de Máquina.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60" y="1763815"/>
            <a:ext cx="1195988" cy="1241242"/>
          </a:xfrm>
          <a:prstGeom prst="ellipse">
            <a:avLst/>
          </a:prstGeom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28112"/>
              </p:ext>
            </p:extLst>
          </p:nvPr>
        </p:nvGraphicFramePr>
        <p:xfrm>
          <a:off x="522350" y="2663915"/>
          <a:ext cx="4534455" cy="291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4455"/>
              </a:tblGrid>
              <a:tr h="469659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sng" dirty="0" smtClean="0"/>
                        <a:t>Johnny</a:t>
                      </a:r>
                      <a:r>
                        <a:rPr lang="pt-BR" sz="1600" b="1" dirty="0" smtClean="0"/>
                        <a:t> Marques</a:t>
                      </a:r>
                      <a:endParaRPr lang="pt-BR" sz="1600" b="1" u="sng" baseline="0" dirty="0" smtClean="0"/>
                    </a:p>
                    <a:p>
                      <a:pPr algn="ctr"/>
                      <a:r>
                        <a:rPr lang="pt-BR" sz="1600" b="0" baseline="0" dirty="0" smtClean="0"/>
                        <a:t>Doutor em Ciência da Computação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33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 smtClean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dirty="0" smtClean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Graduado 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em Análise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de 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Sistemas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pela UERJ.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Mestre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 Doutor pelo 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PG/EEC-I do ITA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Trabalhou na Embraer em confiabilidade</a:t>
                      </a:r>
                      <a:r>
                        <a:rPr lang="pt-BR" sz="1200" baseline="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de software e big data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Atualmente é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professor de 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Ciência de Dados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Áreas de Interesse: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    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Software embarcado</a:t>
                      </a:r>
                      <a:r>
                        <a:rPr lang="pt-BR" sz="1200" baseline="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e confiabilidade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•</a:t>
                      </a:r>
                      <a:r>
                        <a:rPr lang="pt-BR" sz="7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      </a:t>
                      </a:r>
                      <a:r>
                        <a:rPr lang="pt-BR" sz="12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Métodos </a:t>
                      </a: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Ágeis</a:t>
                      </a:r>
                    </a:p>
                    <a:p>
                      <a:pPr marL="6286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Bancos de dados para big data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8" name="Picture 2" descr="Foto do perfil de Johnny Marques, A imagem pode conter: 1 pessoa, sorrindo, close-up e atividades ao ar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0" y="1763815"/>
            <a:ext cx="1218258" cy="12182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</a:t>
            </a:r>
            <a:r>
              <a:rPr lang="pt-BR" b="1" dirty="0" err="1" smtClean="0">
                <a:solidFill>
                  <a:srgbClr val="0070C0"/>
                </a:solidFill>
              </a:rPr>
              <a:t>Machine</a:t>
            </a:r>
            <a:r>
              <a:rPr lang="pt-BR" b="1" dirty="0" smtClean="0">
                <a:solidFill>
                  <a:srgbClr val="0070C0"/>
                </a:solidFill>
              </a:rPr>
              <a:t> Learning A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Este módulo será coordenado por profissional experiente e dedicado exclusivamente a Machine Learning em sua vida profissional.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Em suas aulas ele aplicará uma abordagem prática, com demonstrações profissionais de uso de ferramentas, códigos comentados etc. para ensinar cada um dos estágios de Machine Learning: carregar dados, limpar, explorar, validar algoritmos e predizer. Incluindo as sub-tarefas de selecionar features, criar features, definir parâmetros, reduzir dimensionalidade, regularizar e normalizar as features.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Professores especialistas em cada item do conteúdo serão designados para ensinar o respectivo item: classificação, regressão e agrupamento.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Professores assistentes ficarão dedicados a “help </a:t>
            </a:r>
            <a:r>
              <a:rPr lang="pt-BR" sz="1200" dirty="0" err="1" smtClean="0">
                <a:solidFill>
                  <a:srgbClr val="0070C0"/>
                </a:solidFill>
              </a:rPr>
              <a:t>desk</a:t>
            </a:r>
            <a:r>
              <a:rPr lang="pt-BR" sz="1200" dirty="0" smtClean="0">
                <a:solidFill>
                  <a:srgbClr val="0070C0"/>
                </a:solidFill>
              </a:rPr>
              <a:t>” para auxiliar os estudantes em seus desafios e lições.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13201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Introdução a ML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Classificação com 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com 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Agrupamento com 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Tópicos Avançados de 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3987371" y="2300672"/>
            <a:ext cx="1100644" cy="10801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923681"/>
              </p:ext>
            </p:extLst>
          </p:nvPr>
        </p:nvGraphicFramePr>
        <p:xfrm>
          <a:off x="4502950" y="2033845"/>
          <a:ext cx="5168100" cy="355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35"/>
                <a:gridCol w="395465"/>
              </a:tblGrid>
              <a:tr h="115498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none" dirty="0" smtClean="0"/>
                        <a:t>Ana Carolina </a:t>
                      </a:r>
                      <a:r>
                        <a:rPr lang="pt-BR" sz="1600" b="1" u="sng" dirty="0" smtClean="0"/>
                        <a:t>Lorena</a:t>
                      </a:r>
                      <a:endParaRPr lang="pt-BR" sz="1600" b="1" baseline="0" dirty="0" smtClean="0"/>
                    </a:p>
                    <a:p>
                      <a:pPr algn="ctr"/>
                      <a:r>
                        <a:rPr lang="pt-BR" sz="1600" b="0" baseline="0" dirty="0" smtClean="0"/>
                        <a:t>Doutora</a:t>
                      </a:r>
                      <a:r>
                        <a:rPr lang="pt-BR" sz="1600" baseline="0" dirty="0" smtClean="0"/>
                        <a:t> em </a:t>
                      </a:r>
                      <a:r>
                        <a:rPr lang="pt-BR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Ciência da Computação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000" b="0" i="0" dirty="0" smtClean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Graduação em Ciência de Computação pela Universidade de São Paulo (2001), doutorado em Ciência da Computação pela Universidade de São Paulo - São Carlos (2006) e pós-doutorado em Ciência da Computação pela Universidade de São Paulo - São Carlos (2007). Foi docente da Universidade Federal do ABC de 2007 a 2012. Atualmente é Professora Associada na Universidade Federal de São Paulo, no campus de São José dos Campos</a:t>
                      </a:r>
                      <a:r>
                        <a:rPr lang="pt-B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dirty="0" smtClean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Mineração de dados;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dirty="0" smtClean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Aprendizado de máquina supervisionado; e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dirty="0" smtClean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Ciência de dados.</a:t>
                      </a:r>
                      <a:endParaRPr 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4505343" y="1887451"/>
            <a:ext cx="1125126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1"/>
            <a:ext cx="9183161" cy="72008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</a:t>
            </a:r>
            <a:r>
              <a:rPr lang="pt-BR" b="1" dirty="0" err="1" smtClean="0">
                <a:solidFill>
                  <a:srgbClr val="0070C0"/>
                </a:solidFill>
              </a:rPr>
              <a:t>Machine</a:t>
            </a:r>
            <a:r>
              <a:rPr lang="pt-BR" b="1" dirty="0" smtClean="0">
                <a:solidFill>
                  <a:srgbClr val="0070C0"/>
                </a:solidFill>
              </a:rPr>
              <a:t> Learning (Outros professores)</a:t>
            </a: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97477"/>
              </p:ext>
            </p:extLst>
          </p:nvPr>
        </p:nvGraphicFramePr>
        <p:xfrm>
          <a:off x="5085494" y="2097601"/>
          <a:ext cx="4728046" cy="357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none" dirty="0" smtClean="0">
                          <a:solidFill>
                            <a:schemeClr val="tx1"/>
                          </a:solidFill>
                        </a:rPr>
                        <a:t>Hitoshi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u="sng" dirty="0" smtClean="0">
                          <a:solidFill>
                            <a:schemeClr val="tx1"/>
                          </a:solidFill>
                        </a:rPr>
                        <a:t>Nagano</a:t>
                      </a:r>
                      <a:endParaRPr lang="pt-BR" sz="160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34988" indent="0"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Eng.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Computação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Engenharia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Eletrônica pelo ITA (1989)</a:t>
                      </a:r>
                    </a:p>
                    <a:p>
                      <a:pPr algn="just" fontAlgn="ctr"/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Ph.D.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Electrical and Computer Engineering</a:t>
                      </a:r>
                      <a:r>
                        <a:rPr lang="en-US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(1996)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Nagoya Institute of Technology.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Consultor em Data Science na empresa 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Drivemode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(EUA).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Visiting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Data 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Scientist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na empresa 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LocalWeb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Atualmente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é professor 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curso</a:t>
                      </a:r>
                      <a:r>
                        <a:rPr lang="en-US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M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achine Learning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do MBA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Executivo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Economia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Gestão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: Business Analytics e Big Data.</a:t>
                      </a:r>
                    </a:p>
                    <a:p>
                      <a:pPr algn="just" fontAlgn="ctr"/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Também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é professor do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curso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Sistemas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Informação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curso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Administração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Empresasa</a:t>
                      </a: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da FGV-EAESP.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Natural Language Processing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Computational Linguistics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Machine Learning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8222"/>
              </p:ext>
            </p:extLst>
          </p:nvPr>
        </p:nvGraphicFramePr>
        <p:xfrm>
          <a:off x="171365" y="2382381"/>
          <a:ext cx="4728046" cy="261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Carlos Henrique Q. </a:t>
                      </a:r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Forster</a:t>
                      </a:r>
                      <a:endParaRPr lang="pt-BR" sz="16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 em Eng. Elétrica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Possui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 em Engenharia de Computação pela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(1997),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mestrado e doutorado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Engenharia Elétrica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também pela 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(1999) e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2004). Realizou período sabático no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MIT na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 de Robótica (2013). Atualmente é Professor Associado do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ITA,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onde está desde 2005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Visão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Robótica,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Sistemas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Inteligentes,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Análise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Padrões em Dados,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Projeto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Interação Homem-máquina e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Visualização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Informações.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Elipse 13"/>
          <p:cNvSpPr/>
          <p:nvPr/>
        </p:nvSpPr>
        <p:spPr>
          <a:xfrm>
            <a:off x="177" y="1853825"/>
            <a:ext cx="1218230" cy="108221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4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</a:t>
            </a:r>
            <a:r>
              <a:rPr lang="pt-BR" b="1" dirty="0" err="1" smtClean="0">
                <a:solidFill>
                  <a:srgbClr val="0070C0"/>
                </a:solidFill>
              </a:rPr>
              <a:t>Deep</a:t>
            </a:r>
            <a:r>
              <a:rPr lang="pt-BR" b="1" dirty="0" smtClean="0">
                <a:solidFill>
                  <a:srgbClr val="0070C0"/>
                </a:solidFill>
              </a:rPr>
              <a:t> Learning</a:t>
            </a:r>
          </a:p>
          <a:p>
            <a:pPr marL="0" indent="0">
              <a:buNone/>
            </a:pPr>
            <a:r>
              <a:rPr lang="pt-BR" sz="1300" dirty="0" smtClean="0">
                <a:solidFill>
                  <a:srgbClr val="0070C0"/>
                </a:solidFill>
              </a:rPr>
              <a:t>A metodologia será apresentada de forma prática: resolvendo exemplos cuidadosamente escolhidos para destacar a importância de ajustes e da forma de automatizar esses ajustes, do método de otimização empregado (de acordo com a situação) etc.</a:t>
            </a:r>
          </a:p>
          <a:p>
            <a:pPr marL="0" indent="0">
              <a:buNone/>
            </a:pPr>
            <a:r>
              <a:rPr lang="pt-BR" sz="1300" dirty="0" smtClean="0">
                <a:solidFill>
                  <a:srgbClr val="0070C0"/>
                </a:solidFill>
              </a:rPr>
              <a:t>Mas os alunos ainda vão consolidar e, eventualmente, expandir esses conhecimentos com os “desafios”: os alunos serão dirigidos a materiais disponíveis na internet para resolver desafios selecionados conforme o estágio do curso e o progresso dos estudantes.</a:t>
            </a:r>
          </a:p>
          <a:p>
            <a:pPr marL="0" indent="0">
              <a:buNone/>
            </a:pPr>
            <a:r>
              <a:rPr lang="pt-BR" sz="1300" dirty="0" smtClean="0">
                <a:solidFill>
                  <a:srgbClr val="0070C0"/>
                </a:solidFill>
              </a:rPr>
              <a:t>A área de </a:t>
            </a:r>
            <a:r>
              <a:rPr lang="pt-BR" sz="1300" dirty="0" err="1" smtClean="0">
                <a:solidFill>
                  <a:srgbClr val="0070C0"/>
                </a:solidFill>
              </a:rPr>
              <a:t>deep</a:t>
            </a:r>
            <a:r>
              <a:rPr lang="pt-BR" sz="1300" dirty="0" smtClean="0">
                <a:solidFill>
                  <a:srgbClr val="0070C0"/>
                </a:solidFill>
              </a:rPr>
              <a:t> </a:t>
            </a:r>
            <a:r>
              <a:rPr lang="pt-BR" sz="1300" dirty="0" err="1" smtClean="0">
                <a:solidFill>
                  <a:srgbClr val="0070C0"/>
                </a:solidFill>
              </a:rPr>
              <a:t>learning</a:t>
            </a:r>
            <a:r>
              <a:rPr lang="pt-BR" sz="1300" dirty="0" smtClean="0">
                <a:solidFill>
                  <a:srgbClr val="0070C0"/>
                </a:solidFill>
              </a:rPr>
              <a:t> envolve conceitos matemáticos (otimização) e avaliação de estratégias computacionais (estruturação de dados, eficiência de algoritmos). Os professores deste módulo terão participado da preparação dos módulos anteriores e, ao estudante, o curso todo mostrar-se-á consistente e coeso e nenhum esforço de aprendizado terá sido em vão.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13201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 Neurais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Aspectos Práticos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e Aspectos Práticos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 Recorrentes e Convolucionais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83587"/>
              </p:ext>
            </p:extLst>
          </p:nvPr>
        </p:nvGraphicFramePr>
        <p:xfrm>
          <a:off x="5069681" y="2861035"/>
          <a:ext cx="472804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none" dirty="0" smtClean="0">
                          <a:solidFill>
                            <a:schemeClr val="tx1"/>
                          </a:solidFill>
                        </a:rPr>
                        <a:t>Fernando José </a:t>
                      </a:r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Von </a:t>
                      </a:r>
                      <a:r>
                        <a:rPr lang="pt-BR" sz="1600" b="1" u="sng" dirty="0" err="1" smtClean="0">
                          <a:solidFill>
                            <a:schemeClr val="tx1"/>
                          </a:solidFill>
                        </a:rPr>
                        <a:t>Zuben</a:t>
                      </a:r>
                      <a:endParaRPr lang="pt-BR" sz="16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u="none" baseline="0" dirty="0" smtClean="0">
                          <a:solidFill>
                            <a:schemeClr val="tx1"/>
                          </a:solidFill>
                        </a:rPr>
                        <a:t>Doutor em Eng. </a:t>
                      </a:r>
                      <a:r>
                        <a:rPr lang="pt-BR" sz="1600" b="0" u="none" baseline="0" dirty="0" err="1" smtClean="0">
                          <a:solidFill>
                            <a:schemeClr val="tx1"/>
                          </a:solidFill>
                        </a:rPr>
                        <a:t>Eletrica</a:t>
                      </a:r>
                      <a:endParaRPr lang="pt-BR" sz="16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Graduação em Engenharia Elétrica pela Unicamp em 1991, Mestrado em 1993 e Doutorado em 1996, ambos em Automação, pelo Programa de Pós-Graduação em Engenharia Elétrica da Unicamp. É Professor Titular (MS-6) da Unicamp desde janeiro de 2015. Ministra disciplinas de graduação nas áreas de Sistemas de Controle e de Engenharia de Computação. Tem experiência nas áreas de Engenharia Elétrica e Engenharia de Computação, coordena o Laboratório de Bioinformática e Computação </a:t>
                      </a: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Bio-inspirada</a:t>
                      </a: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 (</a:t>
                      </a: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LBiC</a:t>
                      </a: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) e desenvolve pesquisa e atividades de extensão em Inteligência Computacional, Computação </a:t>
                      </a: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Bio-inspirada</a:t>
                      </a: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, Robótica Autônoma, Bioinformática, Análise Multivariada de Dados, Aprendizado de Máquina e Otimização em Espaços Contínuos e Discretos.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otham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otham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Áreas de Pesquisa: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Computational</a:t>
                      </a: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 </a:t>
                      </a: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intelligence</a:t>
                      </a:r>
                      <a:endParaRPr kumimoji="0" lang="pt-BR" altLang="pt-B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Gotham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Bio-inspired</a:t>
                      </a:r>
                      <a:r>
                        <a:rPr kumimoji="0" lang="pt-BR" altLang="pt-B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 </a:t>
                      </a:r>
                      <a:r>
                        <a:rPr kumimoji="0" lang="pt-BR" altLang="pt-B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Gotham"/>
                        </a:rPr>
                        <a:t>computing</a:t>
                      </a:r>
                      <a:endParaRPr 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10" y="2513664"/>
            <a:ext cx="1231499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Dados Não-Estruturados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Este </a:t>
            </a:r>
            <a:r>
              <a:rPr lang="pt-BR" sz="1400" dirty="0">
                <a:solidFill>
                  <a:srgbClr val="0070C0"/>
                </a:solidFill>
              </a:rPr>
              <a:t>módulo será apresentado aos estudantes a partir de uma consolidação das experiências do Itaú com instituições de pesquisa que têm investigado esse tema.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70C0"/>
                </a:solidFill>
              </a:rPr>
              <a:t>Nos tópicos a) Mineração de texto e d) Processamento de imagens, os professores do ITA já podem apresentar uma coleção de aplicações muito </a:t>
            </a:r>
            <a:r>
              <a:rPr lang="pt-BR" sz="1400" dirty="0" smtClean="0">
                <a:solidFill>
                  <a:srgbClr val="0070C0"/>
                </a:solidFill>
              </a:rPr>
              <a:t>interessantes e instrutivas.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Na </a:t>
            </a:r>
            <a:r>
              <a:rPr lang="pt-BR" sz="1400" dirty="0">
                <a:solidFill>
                  <a:srgbClr val="0070C0"/>
                </a:solidFill>
              </a:rPr>
              <a:t>área de processamento de som e de linguagem </a:t>
            </a:r>
            <a:r>
              <a:rPr lang="pt-BR" sz="1400" dirty="0" smtClean="0">
                <a:solidFill>
                  <a:srgbClr val="0070C0"/>
                </a:solidFill>
              </a:rPr>
              <a:t>natural</a:t>
            </a:r>
            <a:r>
              <a:rPr lang="pt-BR" sz="1400" dirty="0">
                <a:solidFill>
                  <a:srgbClr val="0070C0"/>
                </a:solidFill>
              </a:rPr>
              <a:t>, </a:t>
            </a:r>
            <a:r>
              <a:rPr lang="pt-BR" sz="1400" dirty="0" smtClean="0">
                <a:solidFill>
                  <a:srgbClr val="0070C0"/>
                </a:solidFill>
              </a:rPr>
              <a:t>parece que devemos aproveitar a experiência do Itaú (e suas parcerias) nessas áreas. Desta forma, os professores do ITA, já experientes nessas áreas, estarão, antes de iniciar o curso, pesquisando </a:t>
            </a:r>
            <a:r>
              <a:rPr lang="pt-BR" sz="1400" dirty="0">
                <a:solidFill>
                  <a:srgbClr val="0070C0"/>
                </a:solidFill>
              </a:rPr>
              <a:t>as aplicações e projetos em andamento no Itaú para depois </a:t>
            </a:r>
            <a:r>
              <a:rPr lang="pt-BR" sz="1400" dirty="0" smtClean="0">
                <a:solidFill>
                  <a:srgbClr val="0070C0"/>
                </a:solidFill>
              </a:rPr>
              <a:t>juntá-las, formatá-las </a:t>
            </a:r>
            <a:r>
              <a:rPr lang="pt-BR" sz="1400" dirty="0">
                <a:solidFill>
                  <a:srgbClr val="0070C0"/>
                </a:solidFill>
              </a:rPr>
              <a:t>e </a:t>
            </a:r>
            <a:r>
              <a:rPr lang="pt-BR" sz="1400" dirty="0" smtClean="0">
                <a:solidFill>
                  <a:srgbClr val="0070C0"/>
                </a:solidFill>
              </a:rPr>
              <a:t>apresentá-las </a:t>
            </a:r>
            <a:r>
              <a:rPr lang="pt-BR" sz="1400" dirty="0">
                <a:solidFill>
                  <a:srgbClr val="0070C0"/>
                </a:solidFill>
              </a:rPr>
              <a:t>aos estudantes. 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1283970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Estruturados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Mineração de Texto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Processamento de Linguagem Natural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Processamento de Som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Processamento de Imagens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92708"/>
              </p:ext>
            </p:extLst>
          </p:nvPr>
        </p:nvGraphicFramePr>
        <p:xfrm>
          <a:off x="4988962" y="2573905"/>
          <a:ext cx="4728046" cy="293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Carlos Henrique Q. </a:t>
                      </a:r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Forster</a:t>
                      </a:r>
                      <a:endParaRPr lang="pt-BR" sz="16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 em Eng. Elétrica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Possui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 em Engenharia de Computação pela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(1997),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mestrado e doutorado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Engenharia Elétrica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também pela UNICAMP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(1999) e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2004). Realizou período sabático no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MIT na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 de Robótica (2013). Atualmente é Professor Associado do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ITA,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onde está desde 2005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Visão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Robótica,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Sistemas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Inteligentes,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Análise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Padrões em Dados,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Projeto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Interação Homem-máquina e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Visualização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Informações.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4359600" y="2304000"/>
            <a:ext cx="1218230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1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1- Motivação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2- O Programa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3- Proposta Acadêmica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4- Benefícios e Compromissos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8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Grafos Probabilísticos</a:t>
            </a: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0070C0"/>
                </a:solidFill>
              </a:rPr>
              <a:t>Este módulo trata de aplicações de técnicas e conceitos vistos nos módulos anteriores mas agora mesclados de forma a produzirem métodos eficientes de tratamento de informações. 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70C0"/>
                </a:solidFill>
              </a:rPr>
              <a:t>Os estudantes ficarão familiarizados com as chamadas “</a:t>
            </a:r>
            <a:r>
              <a:rPr lang="pt-BR" sz="1400" b="1" dirty="0" err="1">
                <a:solidFill>
                  <a:srgbClr val="0070C0"/>
                </a:solidFill>
              </a:rPr>
              <a:t>belief</a:t>
            </a:r>
            <a:r>
              <a:rPr lang="pt-BR" sz="1400" b="1" dirty="0">
                <a:solidFill>
                  <a:srgbClr val="0070C0"/>
                </a:solidFill>
              </a:rPr>
              <a:t> networks” e o tratamento de informações em casos em que estas informações servem para reforço positivo ou negativo da carga de conhecimento que desejamos utilizar para a tomada de decisões.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70C0"/>
                </a:solidFill>
              </a:rPr>
              <a:t>O professor deste módulo é expert nesse assunto e está em contínua atualização, de forma que o módulo deverá ser muito apreciado pelos estudantes</a:t>
            </a:r>
            <a:r>
              <a:rPr lang="pt-BR" sz="1400" b="1" dirty="0" smtClean="0">
                <a:solidFill>
                  <a:srgbClr val="0070C0"/>
                </a:solidFill>
              </a:rPr>
              <a:t>.</a:t>
            </a: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13201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Graphical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 de Markov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 de Prob Estruturadas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 de Bayes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Análise de Decisão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86588"/>
              </p:ext>
            </p:extLst>
          </p:nvPr>
        </p:nvGraphicFramePr>
        <p:xfrm>
          <a:off x="4927939" y="2514150"/>
          <a:ext cx="4728046" cy="357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Paulo André 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Lima de Castro</a:t>
                      </a:r>
                      <a:endParaRPr lang="pt-B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em </a:t>
                      </a:r>
                      <a:r>
                        <a:rPr lang="pt-BR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Eng. Elétrica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</a:t>
                      </a:r>
                      <a:r>
                        <a:rPr lang="pt-B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em E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ngenharia da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Computação pelo Instituto Tecnológico de Aeronáutica (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ITA),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Doutorado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em Engenharia Elétrica pela Escola Politécnica da Universidade de São Paulo (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Poli/USP).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Pós-doutorado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na City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New York (2013).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 fontAlgn="ctr">
                        <a:buFont typeface="Arial" panose="020B0604020202020204" pitchFamily="34" charset="0"/>
                        <a:buNone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Participou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diversos projetos de Pesquisa e Desenvolvimento incluindo desenvolvimento de simuladores, avaliação de segurança da informação em sistemas computacionais e aplicação de técnicas inteligentes em sistemas distribuídos.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Inteligência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Artificial com ênfase em Sistemas 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Multiagentes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Agent-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based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finance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Agentes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autônomos,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Arquiteturas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multiagentes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Aplicações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 técnicas inteligentes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4359600" y="2307600"/>
            <a:ext cx="1218230" cy="1082217"/>
          </a:xfrm>
          <a:prstGeom prst="ellipse">
            <a:avLst/>
          </a:prstGeom>
          <a:blipFill dpi="0" rotWithShape="1">
            <a:blip r:embed="rId2"/>
            <a:srcRect/>
            <a:stretch>
              <a:fillRect l="10000" r="10000"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Aplicações</a:t>
            </a:r>
          </a:p>
          <a:p>
            <a:pPr marL="0" indent="0">
              <a:buNone/>
            </a:pPr>
            <a:endParaRPr lang="pt-BR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De início, professores do programa vão apresentar aos alunos conceitos importantes de engenharia de software tais como “desenvolvimento ágil”, “segurança e teste de software”, etc.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Em continuação, cada aluno, ou pequeno grupo, escolherá um tema para desenvolver um trabalho de aplicação de Data Science.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O conjunto de professores escalados para as aulas também estará disponível para supervisionar e orientar os alunos.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Espera-se que profissionais do Itaú também estejam disponíveis para essas supervisões e orientações. Na verdade, espera-se que os profissionais do Itaú liderem a sugestão de temas de acordo com as agendas do Itaú.</a:t>
            </a: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9228785" y="6271580"/>
            <a:ext cx="539750" cy="196850"/>
          </a:xfrm>
        </p:spPr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/>
          </p:nvPr>
        </p:nvGraphicFramePr>
        <p:xfrm>
          <a:off x="4270298" y="818710"/>
          <a:ext cx="5397500" cy="9391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Aplicações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Supervisão</a:t>
                      </a:r>
                      <a:r>
                        <a:rPr lang="pt-B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trabalhos da turma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82315"/>
              </p:ext>
            </p:extLst>
          </p:nvPr>
        </p:nvGraphicFramePr>
        <p:xfrm>
          <a:off x="4780455" y="1628800"/>
          <a:ext cx="4728046" cy="4085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8046"/>
              </a:tblGrid>
              <a:tr h="115498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Ernesto</a:t>
                      </a:r>
                      <a:r>
                        <a:rPr lang="pt-BR" sz="1600" b="1" baseline="0" dirty="0" smtClean="0"/>
                        <a:t> C. </a:t>
                      </a:r>
                      <a:r>
                        <a:rPr lang="pt-BR" sz="1600" b="1" u="sng" baseline="0" dirty="0" smtClean="0"/>
                        <a:t>Marujo</a:t>
                      </a:r>
                    </a:p>
                    <a:p>
                      <a:pPr algn="ctr"/>
                      <a:r>
                        <a:rPr lang="pt-BR" sz="1600" baseline="0" dirty="0" smtClean="0"/>
                        <a:t>Doutor em Pesquisa Operacional</a:t>
                      </a:r>
                      <a:endParaRPr lang="pt-BR" sz="1600" dirty="0"/>
                    </a:p>
                  </a:txBody>
                  <a:tcPr/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Engenheiro pelo ITA em 1978, Mestre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também pelo </a:t>
                      </a:r>
                      <a:r>
                        <a:rPr lang="pt-BR" sz="1050" u="none" strike="noStrike" dirty="0" smtClean="0">
                          <a:effectLst/>
                        </a:rPr>
                        <a:t>ITA em Pesquisa Operacional. Doutorado em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Operations</a:t>
                      </a:r>
                      <a:r>
                        <a:rPr lang="pt-BR" sz="1050" u="none" strike="noStrike" dirty="0" smtClean="0">
                          <a:effectLst/>
                        </a:rPr>
                        <a:t>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Research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pelo MIT (1988).</a:t>
                      </a:r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Professor </a:t>
                      </a:r>
                      <a:r>
                        <a:rPr lang="pt-BR" sz="1050" u="none" strike="noStrike" dirty="0">
                          <a:effectLst/>
                        </a:rPr>
                        <a:t>adjunto do ITA </a:t>
                      </a:r>
                      <a:r>
                        <a:rPr lang="pt-BR" sz="1050" u="none" strike="noStrike" dirty="0" smtClean="0">
                          <a:effectLst/>
                        </a:rPr>
                        <a:t>lecionando </a:t>
                      </a:r>
                      <a:r>
                        <a:rPr lang="pt-BR" sz="1050" u="none" strike="noStrike" dirty="0">
                          <a:effectLst/>
                        </a:rPr>
                        <a:t>Otimização, Estatística, Processos Estocásticos e Métodos Quantitativos Aplicados</a:t>
                      </a:r>
                      <a:r>
                        <a:rPr lang="pt-BR" sz="105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Foi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“</a:t>
                      </a:r>
                      <a:r>
                        <a:rPr lang="pt-BR" sz="1050" u="none" strike="noStrike" baseline="0" dirty="0" err="1" smtClean="0">
                          <a:effectLst/>
                        </a:rPr>
                        <a:t>teaching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pt-BR" sz="1050" u="none" strike="noStrike" baseline="0" dirty="0" err="1" smtClean="0">
                          <a:effectLst/>
                        </a:rPr>
                        <a:t>assistent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” no MIT (cursos de </a:t>
                      </a:r>
                      <a:r>
                        <a:rPr lang="pt-BR" sz="1050" u="none" strike="noStrike" baseline="0" dirty="0" err="1" smtClean="0">
                          <a:effectLst/>
                        </a:rPr>
                        <a:t>Mathematical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pt-BR" sz="1050" u="none" strike="noStrike" baseline="0" dirty="0" err="1" smtClean="0">
                          <a:effectLst/>
                        </a:rPr>
                        <a:t>Programming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; </a:t>
                      </a:r>
                      <a:r>
                        <a:rPr lang="pt-BR" sz="1050" u="none" strike="noStrike" baseline="0" dirty="0" err="1" smtClean="0">
                          <a:effectLst/>
                        </a:rPr>
                        <a:t>Operations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Management e Statistics).</a:t>
                      </a: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Coordenou vários projetos de consultoria da Rosenberg e da </a:t>
                      </a:r>
                      <a:r>
                        <a:rPr lang="pt-BR" sz="1050" u="none" strike="noStrike" dirty="0" err="1" smtClean="0">
                          <a:effectLst/>
                        </a:rPr>
                        <a:t>Booz</a:t>
                      </a:r>
                      <a:r>
                        <a:rPr lang="pt-BR" sz="1050" u="none" strike="noStrike" dirty="0" smtClean="0">
                          <a:effectLst/>
                        </a:rPr>
                        <a:t>. </a:t>
                      </a:r>
                    </a:p>
                    <a:p>
                      <a:pPr algn="just" fontAlgn="ctr"/>
                      <a:endParaRPr lang="pt-BR" sz="105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dirty="0" smtClean="0">
                          <a:effectLst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Processos Estocásticos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Aplicados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Gestão</a:t>
                      </a:r>
                      <a:r>
                        <a:rPr lang="pt-BR" sz="1050" u="none" strike="noStrike" baseline="0" dirty="0" smtClean="0">
                          <a:effectLst/>
                        </a:rPr>
                        <a:t> de Pesquisa e Inovação</a:t>
                      </a:r>
                      <a:r>
                        <a:rPr lang="pt-BR" sz="1050" u="none" strike="noStrike" dirty="0" smtClean="0">
                          <a:effectLst/>
                        </a:rPr>
                        <a:t> 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Estatística </a:t>
                      </a:r>
                      <a:r>
                        <a:rPr lang="pt-BR" sz="1050" u="none" strike="noStrike" dirty="0">
                          <a:effectLst/>
                        </a:rPr>
                        <a:t>e </a:t>
                      </a:r>
                      <a:endParaRPr lang="pt-BR" sz="1050" u="none" strike="noStrike" dirty="0" smtClean="0">
                        <a:effectLst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dirty="0" smtClean="0">
                          <a:effectLst/>
                        </a:rPr>
                        <a:t>Otimização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00" y="1898830"/>
            <a:ext cx="1450706" cy="168244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249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4359600" y="2304000"/>
            <a:ext cx="1218230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5069681" y="2529685"/>
          <a:ext cx="4728046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Rodrigo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Arnaldo </a:t>
                      </a:r>
                      <a:r>
                        <a:rPr lang="pt-BR" sz="1600" b="1" u="sng" baseline="0" dirty="0" err="1" smtClean="0">
                          <a:solidFill>
                            <a:schemeClr val="tx1"/>
                          </a:solidFill>
                        </a:rPr>
                        <a:t>Scarpel</a:t>
                      </a:r>
                      <a:endParaRPr lang="pt-BR" sz="16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Eng. Mecânica Aeronáutica </a:t>
                      </a:r>
                    </a:p>
                    <a:p>
                      <a:pPr algn="ctr"/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(Produção)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Engenheiro de Produção pela Universidade Federal de São Carlos,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Mestrado e Doutor pelo ITA na área de Produção.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Foi professor visitante da Universidade de Nottingham.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Atualmente é Professor Associado do ITA, sendo coordenador do programa de pós-graduação em Pesquisa Operacional.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pt-B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Analytics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(extração de conhecimento de bases de dados)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Criação de modelos de previsão e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Otimização para as áreas de Marketing, Operações e Finanças.</a:t>
                      </a:r>
                      <a:endParaRPr lang="pt-B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5590236" cy="49505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Aplicações: outros professores</a:t>
            </a:r>
          </a:p>
          <a:p>
            <a:pPr marL="0" indent="0">
              <a:buNone/>
            </a:pPr>
            <a:endParaRPr lang="pt-BR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8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Acadêmica: Outros Professores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86138"/>
              </p:ext>
            </p:extLst>
          </p:nvPr>
        </p:nvGraphicFramePr>
        <p:xfrm>
          <a:off x="5472105" y="2123855"/>
          <a:ext cx="4334167" cy="352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167"/>
              </a:tblGrid>
              <a:tr h="877843">
                <a:tc>
                  <a:txBody>
                    <a:bodyPr/>
                    <a:lstStyle/>
                    <a:p>
                      <a:pPr algn="ctr"/>
                      <a:r>
                        <a:rPr lang="pt-BR" sz="1600" b="1" u="sng" dirty="0" smtClean="0"/>
                        <a:t>Lineu</a:t>
                      </a:r>
                      <a:r>
                        <a:rPr lang="pt-BR" sz="1600" b="1" dirty="0" smtClean="0"/>
                        <a:t> F. S. Mialaret</a:t>
                      </a:r>
                    </a:p>
                    <a:p>
                      <a:pPr algn="ctr"/>
                      <a:r>
                        <a:rPr lang="pt-BR" sz="1600" dirty="0" smtClean="0"/>
                        <a:t>Doutor</a:t>
                      </a:r>
                      <a:r>
                        <a:rPr lang="pt-BR" sz="1600" baseline="0" dirty="0" smtClean="0"/>
                        <a:t> em Computação</a:t>
                      </a:r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7407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050" u="none" strike="noStrike" kern="1200" dirty="0">
                          <a:effectLst/>
                        </a:rPr>
                        <a:t>Possui graduação em Ciências Econômicas pela Universidade Braz Cubas - UBC, em 1985, mestrado em Análise de Sistemas e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Aplicações pelo INPE</a:t>
                      </a:r>
                      <a:r>
                        <a:rPr lang="pt-BR" sz="1050" u="none" strike="noStrike" kern="1200" dirty="0">
                          <a:effectLst/>
                        </a:rPr>
                        <a:t>, em 1990 e doutorado em Computação pelo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ITA</a:t>
                      </a:r>
                      <a:r>
                        <a:rPr lang="pt-BR" sz="1050" u="none" strike="noStrike" kern="1200" dirty="0">
                          <a:effectLst/>
                        </a:rPr>
                        <a:t>, em 2001. </a:t>
                      </a:r>
                      <a:endParaRPr lang="pt-BR" sz="1050" u="none" strike="noStrike" kern="1200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kern="1200" dirty="0" smtClean="0">
                          <a:effectLst/>
                        </a:rPr>
                        <a:t>Foi analista </a:t>
                      </a:r>
                      <a:r>
                        <a:rPr lang="pt-BR" sz="1050" u="none" strike="noStrike" kern="1200" dirty="0">
                          <a:effectLst/>
                        </a:rPr>
                        <a:t>de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sistemas da INFRAERO e</a:t>
                      </a:r>
                      <a:r>
                        <a:rPr lang="pt-BR" sz="1050" u="none" strike="noStrike" kern="1200" baseline="0" dirty="0" smtClean="0">
                          <a:effectLst/>
                        </a:rPr>
                        <a:t>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professor de</a:t>
                      </a:r>
                      <a:r>
                        <a:rPr lang="pt-BR" sz="1050" u="none" strike="noStrike" kern="1200" baseline="0" dirty="0" smtClean="0">
                          <a:effectLst/>
                        </a:rPr>
                        <a:t> Computação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na UNIVAP. </a:t>
                      </a:r>
                    </a:p>
                    <a:p>
                      <a:pPr algn="just" fontAlgn="ctr"/>
                      <a:r>
                        <a:rPr lang="pt-BR" sz="1050" u="none" strike="noStrike" kern="1200" dirty="0" smtClean="0">
                          <a:effectLst/>
                        </a:rPr>
                        <a:t>Atualmente </a:t>
                      </a:r>
                      <a:r>
                        <a:rPr lang="pt-BR" sz="1050" u="none" strike="noStrike" kern="1200" dirty="0">
                          <a:effectLst/>
                        </a:rPr>
                        <a:t>é professor efetivo do Instituto Federal de Educação, Ciência e Tecnologia de São Paulo - IFSP, campus Jacareí. </a:t>
                      </a:r>
                      <a:endParaRPr lang="pt-BR" sz="1050" u="none" strike="noStrike" kern="1200" dirty="0" smtClean="0">
                        <a:effectLst/>
                      </a:endParaRPr>
                    </a:p>
                    <a:p>
                      <a:pPr algn="just" fontAlgn="ctr"/>
                      <a:endParaRPr lang="pt-BR" sz="1050" u="none" strike="noStrike" kern="1200" dirty="0" smtClean="0">
                        <a:effectLst/>
                      </a:endParaRPr>
                    </a:p>
                    <a:p>
                      <a:pPr algn="just" fontAlgn="ctr"/>
                      <a:r>
                        <a:rPr lang="pt-BR" sz="1050" u="none" strike="noStrike" kern="1200" dirty="0" smtClean="0">
                          <a:effectLst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kern="1200" dirty="0" smtClean="0">
                          <a:effectLst/>
                        </a:rPr>
                        <a:t>Desenvolvimento </a:t>
                      </a:r>
                      <a:r>
                        <a:rPr lang="pt-BR" sz="1050" u="none" strike="noStrike" kern="1200" dirty="0">
                          <a:effectLst/>
                        </a:rPr>
                        <a:t>de software, </a:t>
                      </a:r>
                      <a:endParaRPr lang="pt-BR" sz="1050" u="none" strike="noStrike" kern="1200" dirty="0" smtClean="0">
                        <a:effectLst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kern="1200" dirty="0" smtClean="0">
                          <a:effectLst/>
                        </a:rPr>
                        <a:t>Orientação </a:t>
                      </a:r>
                      <a:r>
                        <a:rPr lang="pt-BR" sz="1050" u="none" strike="noStrike" kern="1200" dirty="0">
                          <a:effectLst/>
                        </a:rPr>
                        <a:t>a objetos, </a:t>
                      </a:r>
                      <a:endParaRPr lang="pt-BR" sz="1050" u="none" strike="noStrike" kern="1200" dirty="0" smtClean="0">
                        <a:effectLst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u="none" strike="noStrike" kern="1200" dirty="0" smtClean="0">
                          <a:effectLst/>
                        </a:rPr>
                        <a:t>Banco </a:t>
                      </a:r>
                      <a:r>
                        <a:rPr lang="pt-BR" sz="1050" u="none" strike="noStrike" kern="1200" dirty="0">
                          <a:effectLst/>
                        </a:rPr>
                        <a:t>de dados,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Estruturas </a:t>
                      </a:r>
                      <a:r>
                        <a:rPr lang="pt-BR" sz="1050" u="none" strike="noStrike" kern="1200" dirty="0">
                          <a:effectLst/>
                        </a:rPr>
                        <a:t>de dados e 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Sistemas </a:t>
                      </a:r>
                      <a:r>
                        <a:rPr lang="pt-BR" sz="1050" u="none" strike="noStrike" kern="1200" dirty="0">
                          <a:effectLst/>
                        </a:rPr>
                        <a:t>operacionais</a:t>
                      </a:r>
                      <a:r>
                        <a:rPr lang="pt-BR" sz="1050" u="none" strike="noStrike" kern="1200" dirty="0" smtClean="0">
                          <a:effectLst/>
                        </a:rPr>
                        <a:t>.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5313040" y="1392494"/>
            <a:ext cx="1218230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11425"/>
              </p:ext>
            </p:extLst>
          </p:nvPr>
        </p:nvGraphicFramePr>
        <p:xfrm>
          <a:off x="587515" y="2033845"/>
          <a:ext cx="4320480" cy="357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José Maria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1" u="sng" baseline="0" dirty="0" smtClean="0">
                          <a:solidFill>
                            <a:schemeClr val="tx1"/>
                          </a:solidFill>
                        </a:rPr>
                        <a:t>Parente</a:t>
                      </a:r>
                    </a:p>
                    <a:p>
                      <a:pPr marL="360363" indent="0"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Doutor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em Eng. Eletrônica e Computação 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just" fontAlgn="ctr"/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just" fontAlgn="ctr"/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Possui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Mestrado e Doutorado em Engenharia Eletrônica e Computação pelo 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ITA.</a:t>
                      </a:r>
                    </a:p>
                    <a:p>
                      <a:pPr algn="just" fontAlgn="ctr"/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Pesquisador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colaborador do 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The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National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Center for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Ontological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Research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(NCOR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),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na The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State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University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of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New York -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University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at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Buffalo.</a:t>
                      </a:r>
                    </a:p>
                    <a:p>
                      <a:pPr algn="just" fontAlgn="ctr"/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Tem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experiência 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em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Computação Semântica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 Atuou como professor no Instituto de Controle do Espaço Aéreo (ICEA) e Consultor Internacional da Organização de Aviação Civil Internacional (OACI), agência da Organização das Nações unidas (ONU).</a:t>
                      </a:r>
                    </a:p>
                    <a:p>
                      <a:pPr algn="just" fontAlgn="ctr"/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just" fontAlgn="ctr"/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Representação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 Conhecimento, </a:t>
                      </a: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Engenharia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 Ontologia, </a:t>
                      </a: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Web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Semântica, </a:t>
                      </a: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Open/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Linked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Data, </a:t>
                      </a: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Big Data e 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Comando 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 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Controle. 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272480" y="1392495"/>
            <a:ext cx="1080120" cy="108221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8027"/>
              </p:ext>
            </p:extLst>
          </p:nvPr>
        </p:nvGraphicFramePr>
        <p:xfrm>
          <a:off x="232466" y="1763815"/>
          <a:ext cx="9418636" cy="3534384"/>
        </p:xfrm>
        <a:graphic>
          <a:graphicData uri="http://schemas.openxmlformats.org/drawingml/2006/table">
            <a:tbl>
              <a:tblPr/>
              <a:tblGrid>
                <a:gridCol w="687229"/>
                <a:gridCol w="3618842"/>
                <a:gridCol w="654620"/>
                <a:gridCol w="1935215"/>
                <a:gridCol w="1350150"/>
                <a:gridCol w="1172580"/>
              </a:tblGrid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800" dirty="0">
                        <a:solidFill>
                          <a:srgbClr val="FFFF00"/>
                        </a:solidFill>
                      </a:endParaRP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Prof 1</a:t>
                      </a: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Prof 2</a:t>
                      </a: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Prof 3</a:t>
                      </a:r>
                    </a:p>
                  </a:txBody>
                  <a:tcPr marL="7512" marR="7512" marT="75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Fundamentos de sistemas operacionais e estrutura de bases de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dados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Vieira Dias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Lineu (pós doc 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Álgebra Linear Vetorial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Guterres (IEI)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Estatística para Ciência de Dados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Juliana (Unifesp)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 (IEM)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Denise (IEM)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Otimização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 Felipe (PG-PO Unifesp)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Scarpel (IEM)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Big Data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Cunha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Johnny 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Rene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</a:t>
                      </a:r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Lorena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Foster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Hitoshi (FGV)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Von Zuben (Unicamp)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Processamento de Dados Não-estruturados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Foster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Hoffmann (IEC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Modelos Probabilísticos em Grafos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Paulo André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Henrique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Tendências em estatística e tratamento de dados: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Milioni (IEM)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Parente (IEC)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8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CEDS </a:t>
                      </a:r>
                      <a:r>
                        <a:rPr lang="pt-B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991 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Metodologia de desenvolvimento de software e supervisão de TCC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Scarpel(IEM)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Marujo (IEM)</a:t>
                      </a: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Johnny (IEC)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2" marR="7512" marT="751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</a:t>
            </a:r>
            <a:r>
              <a:rPr lang="pt-BR" dirty="0"/>
              <a:t>e Compromissos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Carga horária semanal dos estudantes:</a:t>
            </a:r>
          </a:p>
          <a:p>
            <a:pPr lvl="1"/>
            <a:r>
              <a:rPr lang="pt-BR" dirty="0" smtClean="0"/>
              <a:t>5 sessões de 3 h cada, de aula (no Auditório)</a:t>
            </a:r>
          </a:p>
          <a:p>
            <a:pPr lvl="1"/>
            <a:r>
              <a:rPr lang="pt-BR" dirty="0" smtClean="0"/>
              <a:t>2 sessões de 1 h cada, de prática ou tutorial  (no laboratório)</a:t>
            </a:r>
          </a:p>
          <a:p>
            <a:pPr lvl="1"/>
            <a:r>
              <a:rPr lang="pt-BR" dirty="0" smtClean="0"/>
              <a:t>5 sessões de 3 h cada, de estudos (em casa) inclusive para preparar TCC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Pressupõe alunos dedicados.</a:t>
            </a:r>
          </a:p>
          <a:p>
            <a:r>
              <a:rPr lang="pt-BR" dirty="0" smtClean="0"/>
              <a:t>Encadeamento </a:t>
            </a:r>
            <a:r>
              <a:rPr lang="pt-BR" dirty="0"/>
              <a:t>dos módulos: respeita pré-requisitos.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54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45919"/>
              </p:ext>
            </p:extLst>
          </p:nvPr>
        </p:nvGraphicFramePr>
        <p:xfrm>
          <a:off x="722554" y="1403781"/>
          <a:ext cx="8730946" cy="4230464"/>
        </p:xfrm>
        <a:graphic>
          <a:graphicData uri="http://schemas.openxmlformats.org/drawingml/2006/table">
            <a:tbl>
              <a:tblPr/>
              <a:tblGrid>
                <a:gridCol w="2088033"/>
                <a:gridCol w="369563"/>
                <a:gridCol w="64742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  <a:gridCol w="110868"/>
              </a:tblGrid>
              <a:tr h="1082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sessões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13/jun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20/jun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27/jun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04/jul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11/jul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18/jul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25/jul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01/ago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08/ago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15/ago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22/ago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29/ago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05/set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12/set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19/set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26/set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03/out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10/out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17/out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24/out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31/out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07/nov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14/nov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21/nov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28/nov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05/dez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12/dez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19/dez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54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 Comput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Álgebra Linear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Otimização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Não Estruturados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Probabilistic Grl Models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5A11"/>
                    </a:solidFill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Tendências de Futuro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Trabalhos de Aplicação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6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de Especialista em Data Science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Concluintes ganharão certificado do ITA, um atrativo para alguns. </a:t>
            </a:r>
          </a:p>
          <a:p>
            <a:pPr algn="just"/>
            <a:r>
              <a:rPr lang="pt-BR" dirty="0" smtClean="0"/>
              <a:t>Para fazer jus ao certificado:</a:t>
            </a:r>
          </a:p>
          <a:p>
            <a:pPr lvl="1" algn="just"/>
            <a:r>
              <a:rPr lang="pt-BR" dirty="0" smtClean="0"/>
              <a:t>Presença a 75% das aulas </a:t>
            </a:r>
          </a:p>
          <a:p>
            <a:pPr lvl="1" algn="just"/>
            <a:r>
              <a:rPr lang="pt-BR" dirty="0" smtClean="0"/>
              <a:t>Avaliação acima de 6,5 em cada disciplina e 7,5 na média:</a:t>
            </a:r>
          </a:p>
          <a:p>
            <a:pPr lvl="2" algn="just"/>
            <a:r>
              <a:rPr lang="pt-BR" dirty="0" smtClean="0"/>
              <a:t>Provas ou Testes</a:t>
            </a:r>
          </a:p>
          <a:p>
            <a:pPr lvl="2" algn="just"/>
            <a:r>
              <a:rPr lang="pt-BR" dirty="0" smtClean="0"/>
              <a:t>Exercícios</a:t>
            </a:r>
          </a:p>
          <a:p>
            <a:pPr lvl="2" algn="just"/>
            <a:r>
              <a:rPr lang="pt-BR" dirty="0" smtClean="0"/>
              <a:t>Participação em sala</a:t>
            </a:r>
          </a:p>
          <a:p>
            <a:pPr lvl="1" algn="just"/>
            <a:r>
              <a:rPr lang="pt-BR" dirty="0" smtClean="0"/>
              <a:t>TCC publicado com orientador(es)</a:t>
            </a:r>
          </a:p>
          <a:p>
            <a:pPr marL="914400" lvl="2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Uma comissão composta de professores e profissionais do Itaú estará encarregada de avaliar o desempenho dos professores e do geral da turma. As avaliações individuais serão responsabilidade de cada professor de módulo e, havendo dúvidas, a comissão avaliará revisões.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Disciplina Consciente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Disciplina Consciente:</a:t>
            </a:r>
          </a:p>
          <a:p>
            <a:pPr lvl="1" algn="just"/>
            <a:r>
              <a:rPr lang="pt-BR" dirty="0" smtClean="0"/>
              <a:t>Confiança dos professores nos alunos</a:t>
            </a:r>
          </a:p>
          <a:p>
            <a:pPr lvl="1" algn="just"/>
            <a:r>
              <a:rPr lang="pt-BR" dirty="0" smtClean="0"/>
              <a:t>Confiança dos alunos nos professores</a:t>
            </a:r>
          </a:p>
          <a:p>
            <a:pPr lvl="1" algn="just"/>
            <a:r>
              <a:rPr lang="pt-BR" dirty="0" smtClean="0"/>
              <a:t>Estímulo </a:t>
            </a:r>
            <a:r>
              <a:rPr lang="pt-BR" dirty="0"/>
              <a:t>à “colaboração </a:t>
            </a:r>
            <a:r>
              <a:rPr lang="pt-BR" dirty="0" smtClean="0"/>
              <a:t>saudável”, ética</a:t>
            </a:r>
          </a:p>
          <a:p>
            <a:pPr lvl="1" algn="just"/>
            <a:r>
              <a:rPr lang="pt-BR" dirty="0" err="1" smtClean="0"/>
              <a:t>Comunity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: um </a:t>
            </a:r>
            <a:r>
              <a:rPr lang="pt-BR" dirty="0"/>
              <a:t>aprendizado de </a:t>
            </a:r>
            <a:r>
              <a:rPr lang="pt-BR" dirty="0" smtClean="0"/>
              <a:t>todos</a:t>
            </a:r>
          </a:p>
          <a:p>
            <a:pPr lvl="2" algn="just"/>
            <a:r>
              <a:rPr lang="pt-BR" dirty="0" smtClean="0"/>
              <a:t>Pressupõe </a:t>
            </a:r>
            <a:r>
              <a:rPr lang="pt-BR" dirty="0"/>
              <a:t>a troca de ensinamentos entre os próprios </a:t>
            </a:r>
            <a:r>
              <a:rPr lang="pt-BR" dirty="0" smtClean="0"/>
              <a:t>alunos</a:t>
            </a:r>
          </a:p>
          <a:p>
            <a:pPr lvl="2" algn="just"/>
            <a:r>
              <a:rPr lang="pt-BR" dirty="0" smtClean="0"/>
              <a:t>Mas preservando os </a:t>
            </a:r>
            <a:r>
              <a:rPr lang="pt-BR" dirty="0"/>
              <a:t>desafios de uma competição saudável, que estimule </a:t>
            </a:r>
            <a:r>
              <a:rPr lang="pt-BR" dirty="0" smtClean="0"/>
              <a:t>cada </a:t>
            </a:r>
            <a:r>
              <a:rPr lang="pt-BR" dirty="0"/>
              <a:t>aluno a aprofundar seus estudos, a pesquisar e a se interessar e valorizar o maior conhecimento possível sobre o assunto.   </a:t>
            </a:r>
            <a:endParaRPr lang="pt-BR" dirty="0" smtClean="0"/>
          </a:p>
          <a:p>
            <a:pPr algn="just"/>
            <a:r>
              <a:rPr lang="pt-BR" dirty="0" smtClean="0"/>
              <a:t>Embora </a:t>
            </a:r>
            <a:r>
              <a:rPr lang="pt-BR" dirty="0"/>
              <a:t>a turma de alunos seja muito numerosa, gostaríamos que cada aluno pudesse ter sua dúvida respondida, sua dificuldade sanada e que sua curiosidade fosse aproveitada para motivá-lo a um aprofundamento científico ou mesmo à geração de uma criação/inovação.  </a:t>
            </a:r>
          </a:p>
          <a:p>
            <a:pPr algn="just"/>
            <a:r>
              <a:rPr lang="pt-BR" dirty="0" smtClean="0"/>
              <a:t>Compreensão </a:t>
            </a:r>
            <a:r>
              <a:rPr lang="pt-BR" dirty="0"/>
              <a:t>e colaboração</a:t>
            </a:r>
          </a:p>
          <a:p>
            <a:pPr algn="just"/>
            <a:r>
              <a:rPr lang="pt-BR" dirty="0" smtClean="0"/>
              <a:t>Atitude cooperativa </a:t>
            </a:r>
            <a:r>
              <a:rPr lang="pt-BR" dirty="0"/>
              <a:t>e </a:t>
            </a:r>
            <a:r>
              <a:rPr lang="pt-BR" dirty="0" smtClean="0"/>
              <a:t>compreensão das </a:t>
            </a:r>
            <a:r>
              <a:rPr lang="pt-BR" dirty="0"/>
              <a:t>dificuldades do </a:t>
            </a:r>
            <a:r>
              <a:rPr lang="pt-BR" dirty="0" smtClean="0"/>
              <a:t>pioneirismo.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Próximas aulas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38801"/>
              </p:ext>
            </p:extLst>
          </p:nvPr>
        </p:nvGraphicFramePr>
        <p:xfrm>
          <a:off x="587518" y="1719898"/>
          <a:ext cx="7863721" cy="3352800"/>
        </p:xfrm>
        <a:graphic>
          <a:graphicData uri="http://schemas.openxmlformats.org/drawingml/2006/table">
            <a:tbl>
              <a:tblPr/>
              <a:tblGrid>
                <a:gridCol w="903287"/>
                <a:gridCol w="873869"/>
                <a:gridCol w="493644"/>
                <a:gridCol w="416271"/>
                <a:gridCol w="416271"/>
                <a:gridCol w="416271"/>
                <a:gridCol w="416271"/>
                <a:gridCol w="416271"/>
                <a:gridCol w="416271"/>
                <a:gridCol w="416271"/>
                <a:gridCol w="416271"/>
                <a:gridCol w="416271"/>
                <a:gridCol w="416271"/>
                <a:gridCol w="1430211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jogo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Álgebra Linear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Otimização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66FF99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  <a:r>
                        <a:rPr lang="pt-BR" sz="1100" b="1" i="0" u="none" strike="noStrike" dirty="0">
                          <a:solidFill>
                            <a:srgbClr val="66FF99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Não Estruturados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Probabilistic Grl Models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Tendências de Futuro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manhã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Eduardo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Milioni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V.Dias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V.Dias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29-jun</a:t>
                      </a:r>
                    </a:p>
                  </a:txBody>
                  <a:tcPr marL="11430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CFF9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V.Dias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Este programa visa capacitar pessoal para integrar equipe técnica de excelência do Banco Itaú para atuar </a:t>
            </a:r>
            <a:r>
              <a:rPr lang="pt-BR" dirty="0"/>
              <a:t>em </a:t>
            </a:r>
            <a:r>
              <a:rPr lang="pt-BR" dirty="0" smtClean="0"/>
              <a:t>Data Science e Data </a:t>
            </a:r>
            <a:r>
              <a:rPr lang="pt-BR" dirty="0" err="1" smtClean="0"/>
              <a:t>Analytics</a:t>
            </a:r>
            <a:r>
              <a:rPr lang="pt-B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Este programa visa não apenas informar os estudantes sobre técnicas de Data Science e Data </a:t>
            </a:r>
            <a:r>
              <a:rPr lang="pt-BR" dirty="0" err="1" smtClean="0"/>
              <a:t>Analytics</a:t>
            </a:r>
            <a:r>
              <a:rPr lang="pt-BR" dirty="0" smtClean="0"/>
              <a:t>, mas sim desenvolver neles uma base, uma cultura e uma maturidade no assunto para formar profissionais que enfrentem futuros desafios com confiança e eficiência.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Data Science é considerada uma matéria interdisciplinar. Na verdade, poucas pessoas têm domínio das várias bases dessa matéria e esse problema tende a se perpetuar caso os estudantes dediquem-se em cursos isolados, pontuais. Este Programa deverá cuidar de mostrar como os conceitos e práticas se inter-relacionam, porque acreditamos que uma base de conhecimento bem estruturado é que poderá dar aos estudantes a formação de excelência requerida.   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alunos: favor preencher questionário na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8" y="1413539"/>
            <a:ext cx="6859636" cy="4075925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87889" y="818710"/>
            <a:ext cx="7750476" cy="5265585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b="1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pt-BR" b="1" dirty="0">
                <a:solidFill>
                  <a:srgbClr val="002060"/>
                </a:solidFill>
                <a:hlinkClick r:id="rId3"/>
              </a:rPr>
              <a:t>://goo.gl/forms/nBGMkAJCjaof7Nb63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Obrigado  marujo@ita.br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5"/>
          <p:cNvGrpSpPr>
            <a:grpSpLocks/>
          </p:cNvGrpSpPr>
          <p:nvPr/>
        </p:nvGrpSpPr>
        <p:grpSpPr bwMode="auto">
          <a:xfrm>
            <a:off x="920750" y="260351"/>
            <a:ext cx="8135938" cy="936625"/>
            <a:chOff x="539278" y="315266"/>
            <a:chExt cx="5543900" cy="1296987"/>
          </a:xfrm>
        </p:grpSpPr>
        <p:sp>
          <p:nvSpPr>
            <p:cNvPr id="6" name="Rectangle 7"/>
            <p:cNvSpPr/>
            <p:nvPr/>
          </p:nvSpPr>
          <p:spPr>
            <a:xfrm>
              <a:off x="539278" y="315266"/>
              <a:ext cx="5543900" cy="1296987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Trebuchet MS" pitchFamily="34" charset="0"/>
              </a:endParaRPr>
            </a:p>
          </p:txBody>
        </p:sp>
        <p:sp>
          <p:nvSpPr>
            <p:cNvPr id="75784" name="Rectangle 5"/>
            <p:cNvSpPr txBox="1">
              <a:spLocks noChangeArrowheads="1"/>
            </p:cNvSpPr>
            <p:nvPr/>
          </p:nvSpPr>
          <p:spPr bwMode="auto">
            <a:xfrm>
              <a:off x="735522" y="515673"/>
              <a:ext cx="5200979" cy="71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36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Data Science sob 3 </a:t>
              </a:r>
              <a:r>
                <a:rPr lang="en-US" altLang="ko-KR" sz="3600" dirty="0" err="1" smtClean="0">
                  <a:solidFill>
                    <a:schemeClr val="bg1"/>
                  </a:solidFill>
                  <a:ea typeface="Gulim" panose="020B0600000101010101" pitchFamily="34" charset="-127"/>
                </a:rPr>
                <a:t>óticas</a:t>
              </a:r>
              <a:endParaRPr lang="en-US" altLang="pt-BR" sz="4000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2851150" y="1916114"/>
            <a:ext cx="4662488" cy="44012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dirty="0"/>
              <a:t>Modelos: objetivo(s), explicativos, preditivos, prescritivos,...</a:t>
            </a:r>
          </a:p>
          <a:p>
            <a:pPr>
              <a:defRPr/>
            </a:pPr>
            <a:r>
              <a:rPr lang="pt-BR" sz="1400" dirty="0"/>
              <a:t>Otimização determinística ou probabilística</a:t>
            </a:r>
          </a:p>
          <a:p>
            <a:pPr>
              <a:defRPr/>
            </a:pPr>
            <a:r>
              <a:rPr lang="pt-BR" sz="1400" dirty="0"/>
              <a:t>Complexidade e heurísticas</a:t>
            </a:r>
          </a:p>
          <a:p>
            <a:pPr>
              <a:defRPr/>
            </a:pPr>
            <a:r>
              <a:rPr lang="pt-BR" sz="1400" dirty="0"/>
              <a:t>Projeções e inferências, Erros I, II e III</a:t>
            </a:r>
          </a:p>
          <a:p>
            <a:pPr>
              <a:defRPr/>
            </a:pPr>
            <a:r>
              <a:rPr lang="pt-BR" sz="1400" dirty="0" err="1"/>
              <a:t>Bayes</a:t>
            </a:r>
            <a:r>
              <a:rPr lang="pt-BR" sz="1400" dirty="0"/>
              <a:t> e filtros estatísticos</a:t>
            </a:r>
          </a:p>
          <a:p>
            <a:pPr>
              <a:defRPr/>
            </a:pPr>
            <a:r>
              <a:rPr lang="pt-BR" sz="1400" dirty="0"/>
              <a:t>Resumo e comunicação de dados</a:t>
            </a:r>
          </a:p>
          <a:p>
            <a:pPr>
              <a:defRPr/>
            </a:pPr>
            <a:r>
              <a:rPr lang="pt-BR" sz="1400" dirty="0" err="1"/>
              <a:t>Outliers</a:t>
            </a:r>
            <a:r>
              <a:rPr lang="pt-BR" sz="1400" dirty="0"/>
              <a:t>, limpeza e preparação de dados</a:t>
            </a:r>
          </a:p>
          <a:p>
            <a:pPr>
              <a:defRPr/>
            </a:pPr>
            <a:r>
              <a:rPr lang="pt-BR" sz="1400" dirty="0"/>
              <a:t>Classificações e padrões</a:t>
            </a:r>
          </a:p>
          <a:p>
            <a:pPr>
              <a:defRPr/>
            </a:pPr>
            <a:r>
              <a:rPr lang="pt-BR" sz="1400" dirty="0" err="1"/>
              <a:t>Machine</a:t>
            </a:r>
            <a:r>
              <a:rPr lang="pt-BR" sz="1400" dirty="0"/>
              <a:t> Learning Tools</a:t>
            </a:r>
          </a:p>
          <a:p>
            <a:pPr>
              <a:defRPr/>
            </a:pPr>
            <a:r>
              <a:rPr lang="pt-BR" sz="1400" dirty="0"/>
              <a:t>AI</a:t>
            </a:r>
          </a:p>
          <a:p>
            <a:pPr>
              <a:defRPr/>
            </a:pPr>
            <a:r>
              <a:rPr lang="pt-BR" sz="1400" dirty="0"/>
              <a:t>Data Mining</a:t>
            </a:r>
          </a:p>
          <a:p>
            <a:pPr>
              <a:defRPr/>
            </a:pPr>
            <a:r>
              <a:rPr lang="pt-BR" sz="1400" dirty="0"/>
              <a:t>Big Data</a:t>
            </a:r>
          </a:p>
          <a:p>
            <a:pPr>
              <a:defRPr/>
            </a:pPr>
            <a:r>
              <a:rPr lang="pt-BR" sz="1400" dirty="0"/>
              <a:t>Coleta e armazenamento de dados estruturados e não estruturados</a:t>
            </a:r>
          </a:p>
          <a:p>
            <a:pPr>
              <a:defRPr/>
            </a:pPr>
            <a:r>
              <a:rPr lang="pt-BR" sz="1400" dirty="0"/>
              <a:t>Reconhecimento de imagens e processamento de linguagem natural: redes neurais</a:t>
            </a:r>
          </a:p>
          <a:p>
            <a:pPr>
              <a:defRPr/>
            </a:pPr>
            <a:r>
              <a:rPr lang="pt-BR" sz="1400" dirty="0"/>
              <a:t>Criptografia, </a:t>
            </a:r>
            <a:r>
              <a:rPr lang="pt-BR" sz="1400" dirty="0" err="1"/>
              <a:t>Blockchain</a:t>
            </a:r>
            <a:r>
              <a:rPr lang="pt-BR" sz="1400" dirty="0"/>
              <a:t>, fraudes e segurança de dados</a:t>
            </a:r>
          </a:p>
          <a:p>
            <a:pPr>
              <a:defRPr/>
            </a:pPr>
            <a:r>
              <a:rPr lang="pt-BR" sz="1400" dirty="0"/>
              <a:t>Ferramentas: R,  Python</a:t>
            </a:r>
          </a:p>
          <a:p>
            <a:pPr>
              <a:defRPr/>
            </a:pPr>
            <a:r>
              <a:rPr lang="pt-BR" sz="1400" dirty="0"/>
              <a:t>Desenvolvimento ágil</a:t>
            </a:r>
          </a:p>
        </p:txBody>
      </p:sp>
      <p:sp>
        <p:nvSpPr>
          <p:cNvPr id="7" name="Forma livre 6"/>
          <p:cNvSpPr/>
          <p:nvPr/>
        </p:nvSpPr>
        <p:spPr>
          <a:xfrm>
            <a:off x="501651" y="1798638"/>
            <a:ext cx="4537075" cy="2900362"/>
          </a:xfrm>
          <a:custGeom>
            <a:avLst/>
            <a:gdLst>
              <a:gd name="connsiteX0" fmla="*/ 0 w 1831493"/>
              <a:gd name="connsiteY0" fmla="*/ 915747 h 1831493"/>
              <a:gd name="connsiteX1" fmla="*/ 915747 w 1831493"/>
              <a:gd name="connsiteY1" fmla="*/ 0 h 1831493"/>
              <a:gd name="connsiteX2" fmla="*/ 1831494 w 1831493"/>
              <a:gd name="connsiteY2" fmla="*/ 915747 h 1831493"/>
              <a:gd name="connsiteX3" fmla="*/ 915747 w 1831493"/>
              <a:gd name="connsiteY3" fmla="*/ 1831494 h 1831493"/>
              <a:gd name="connsiteX4" fmla="*/ 0 w 1831493"/>
              <a:gd name="connsiteY4" fmla="*/ 915747 h 183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493" h="1831493">
                <a:moveTo>
                  <a:pt x="0" y="915747"/>
                </a:moveTo>
                <a:cubicBezTo>
                  <a:pt x="0" y="409994"/>
                  <a:pt x="409994" y="0"/>
                  <a:pt x="915747" y="0"/>
                </a:cubicBezTo>
                <a:cubicBezTo>
                  <a:pt x="1421500" y="0"/>
                  <a:pt x="1831494" y="409994"/>
                  <a:pt x="1831494" y="915747"/>
                </a:cubicBezTo>
                <a:cubicBezTo>
                  <a:pt x="1831494" y="1421500"/>
                  <a:pt x="1421500" y="1831494"/>
                  <a:pt x="915747" y="1831494"/>
                </a:cubicBezTo>
                <a:cubicBezTo>
                  <a:pt x="409994" y="1831494"/>
                  <a:pt x="0" y="1421500"/>
                  <a:pt x="0" y="915747"/>
                </a:cubicBezTo>
                <a:close/>
              </a:path>
            </a:pathLst>
          </a:custGeom>
          <a:solidFill>
            <a:srgbClr val="0FFD91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3311292"/>
              <a:satOff val="13270"/>
              <a:lumOff val="2876"/>
              <a:alphaOff val="0"/>
            </a:schemeClr>
          </a:fillRef>
          <a:effectRef idx="0">
            <a:schemeClr val="accent5">
              <a:alpha val="50000"/>
              <a:hueOff val="-3311292"/>
              <a:satOff val="13270"/>
              <a:lumOff val="2876"/>
              <a:alphaOff val="0"/>
            </a:schemeClr>
          </a:effectRef>
          <a:fontRef idx="minor">
            <a:schemeClr val="tx1"/>
          </a:fontRef>
        </p:style>
        <p:txBody>
          <a:bodyPr lIns="292346" tIns="292346" rIns="292346" bIns="292346" spcCol="1270" anchor="ctr"/>
          <a:lstStyle/>
          <a:p>
            <a:pPr defTabSz="84455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900" dirty="0"/>
              <a:t>Estatística</a:t>
            </a:r>
          </a:p>
        </p:txBody>
      </p:sp>
      <p:sp>
        <p:nvSpPr>
          <p:cNvPr id="8" name="Forma livre 7"/>
          <p:cNvSpPr/>
          <p:nvPr/>
        </p:nvSpPr>
        <p:spPr>
          <a:xfrm>
            <a:off x="4591050" y="1314451"/>
            <a:ext cx="4249738" cy="3267075"/>
          </a:xfrm>
          <a:custGeom>
            <a:avLst/>
            <a:gdLst>
              <a:gd name="connsiteX0" fmla="*/ 0 w 1831493"/>
              <a:gd name="connsiteY0" fmla="*/ 915747 h 1831493"/>
              <a:gd name="connsiteX1" fmla="*/ 915747 w 1831493"/>
              <a:gd name="connsiteY1" fmla="*/ 0 h 1831493"/>
              <a:gd name="connsiteX2" fmla="*/ 1831494 w 1831493"/>
              <a:gd name="connsiteY2" fmla="*/ 915747 h 1831493"/>
              <a:gd name="connsiteX3" fmla="*/ 915747 w 1831493"/>
              <a:gd name="connsiteY3" fmla="*/ 1831494 h 1831493"/>
              <a:gd name="connsiteX4" fmla="*/ 0 w 1831493"/>
              <a:gd name="connsiteY4" fmla="*/ 915747 h 183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493" h="1831493">
                <a:moveTo>
                  <a:pt x="0" y="915747"/>
                </a:moveTo>
                <a:cubicBezTo>
                  <a:pt x="0" y="409994"/>
                  <a:pt x="409994" y="0"/>
                  <a:pt x="915747" y="0"/>
                </a:cubicBezTo>
                <a:cubicBezTo>
                  <a:pt x="1421500" y="0"/>
                  <a:pt x="1831494" y="409994"/>
                  <a:pt x="1831494" y="915747"/>
                </a:cubicBezTo>
                <a:cubicBezTo>
                  <a:pt x="1831494" y="1421500"/>
                  <a:pt x="1421500" y="1831494"/>
                  <a:pt x="915747" y="1831494"/>
                </a:cubicBezTo>
                <a:cubicBezTo>
                  <a:pt x="409994" y="1831494"/>
                  <a:pt x="0" y="1421500"/>
                  <a:pt x="0" y="915747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6622584"/>
              <a:satOff val="26541"/>
              <a:lumOff val="5752"/>
              <a:alphaOff val="0"/>
            </a:schemeClr>
          </a:fillRef>
          <a:effectRef idx="0">
            <a:schemeClr val="accent5">
              <a:alpha val="50000"/>
              <a:hueOff val="-6622584"/>
              <a:satOff val="26541"/>
              <a:lumOff val="5752"/>
              <a:alphaOff val="0"/>
            </a:schemeClr>
          </a:effectRef>
          <a:fontRef idx="minor">
            <a:schemeClr val="tx1"/>
          </a:fontRef>
        </p:style>
        <p:txBody>
          <a:bodyPr lIns="292346" tIns="292346" rIns="292346" bIns="292346" spcCol="1270" anchor="ctr"/>
          <a:lstStyle/>
          <a:p>
            <a:pPr algn="r" defTabSz="84455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900" dirty="0"/>
              <a:t>Otimização</a:t>
            </a:r>
          </a:p>
        </p:txBody>
      </p:sp>
      <p:sp>
        <p:nvSpPr>
          <p:cNvPr id="9" name="Forma livre 8"/>
          <p:cNvSpPr/>
          <p:nvPr/>
        </p:nvSpPr>
        <p:spPr>
          <a:xfrm>
            <a:off x="2360614" y="3365501"/>
            <a:ext cx="4302125" cy="3465513"/>
          </a:xfrm>
          <a:custGeom>
            <a:avLst/>
            <a:gdLst>
              <a:gd name="connsiteX0" fmla="*/ 0 w 1831493"/>
              <a:gd name="connsiteY0" fmla="*/ 915747 h 1831493"/>
              <a:gd name="connsiteX1" fmla="*/ 915747 w 1831493"/>
              <a:gd name="connsiteY1" fmla="*/ 0 h 1831493"/>
              <a:gd name="connsiteX2" fmla="*/ 1831494 w 1831493"/>
              <a:gd name="connsiteY2" fmla="*/ 915747 h 1831493"/>
              <a:gd name="connsiteX3" fmla="*/ 915747 w 1831493"/>
              <a:gd name="connsiteY3" fmla="*/ 1831494 h 1831493"/>
              <a:gd name="connsiteX4" fmla="*/ 0 w 1831493"/>
              <a:gd name="connsiteY4" fmla="*/ 915747 h 183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1493" h="1831493">
                <a:moveTo>
                  <a:pt x="0" y="915747"/>
                </a:moveTo>
                <a:cubicBezTo>
                  <a:pt x="0" y="409994"/>
                  <a:pt x="409994" y="0"/>
                  <a:pt x="915747" y="0"/>
                </a:cubicBezTo>
                <a:cubicBezTo>
                  <a:pt x="1421500" y="0"/>
                  <a:pt x="1831494" y="409994"/>
                  <a:pt x="1831494" y="915747"/>
                </a:cubicBezTo>
                <a:cubicBezTo>
                  <a:pt x="1831494" y="1421500"/>
                  <a:pt x="1421500" y="1831494"/>
                  <a:pt x="915747" y="1831494"/>
                </a:cubicBezTo>
                <a:cubicBezTo>
                  <a:pt x="409994" y="1831494"/>
                  <a:pt x="0" y="1421500"/>
                  <a:pt x="0" y="915747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alpha val="50000"/>
              <a:hueOff val="-9933876"/>
              <a:satOff val="39811"/>
              <a:lumOff val="8628"/>
              <a:alphaOff val="0"/>
            </a:schemeClr>
          </a:effectRef>
          <a:fontRef idx="minor">
            <a:schemeClr val="tx1"/>
          </a:fontRef>
        </p:style>
        <p:txBody>
          <a:bodyPr lIns="292346" tIns="292346" rIns="292346" bIns="292346" spcCol="1270" anchor="ctr"/>
          <a:lstStyle/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endParaRPr lang="pt-BR" sz="1900" dirty="0"/>
          </a:p>
          <a:p>
            <a:pPr algn="ctr" defTabSz="84455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900" dirty="0"/>
              <a:t>Computação</a:t>
            </a:r>
          </a:p>
        </p:txBody>
      </p:sp>
    </p:spTree>
    <p:extLst>
      <p:ext uri="{BB962C8B-B14F-4D97-AF65-F5344CB8AC3E}">
        <p14:creationId xmlns:p14="http://schemas.microsoft.com/office/powerpoint/2010/main" val="159285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920750" y="260351"/>
            <a:ext cx="8135938" cy="936625"/>
            <a:chOff x="539278" y="315266"/>
            <a:chExt cx="5543900" cy="1296987"/>
          </a:xfrm>
        </p:grpSpPr>
        <p:sp>
          <p:nvSpPr>
            <p:cNvPr id="6" name="Rectangle 7"/>
            <p:cNvSpPr/>
            <p:nvPr/>
          </p:nvSpPr>
          <p:spPr>
            <a:xfrm>
              <a:off x="539278" y="315266"/>
              <a:ext cx="5543900" cy="1296987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Trebuchet MS" pitchFamily="34" charset="0"/>
              </a:endParaRPr>
            </a:p>
          </p:txBody>
        </p:sp>
        <p:sp>
          <p:nvSpPr>
            <p:cNvPr id="11271" name="Rectangle 5"/>
            <p:cNvSpPr txBox="1">
              <a:spLocks noChangeArrowheads="1"/>
            </p:cNvSpPr>
            <p:nvPr/>
          </p:nvSpPr>
          <p:spPr bwMode="auto">
            <a:xfrm>
              <a:off x="735522" y="515673"/>
              <a:ext cx="5347656" cy="71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3600" dirty="0" err="1" smtClean="0">
                  <a:solidFill>
                    <a:schemeClr val="bg1"/>
                  </a:solidFill>
                  <a:ea typeface="Gulim" panose="020B0600000101010101" pitchFamily="34" charset="-127"/>
                </a:rPr>
                <a:t>Benefícios</a:t>
              </a:r>
              <a:r>
                <a:rPr lang="en-US" altLang="ko-KR" sz="36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 </a:t>
              </a:r>
              <a:r>
                <a:rPr lang="en-US" altLang="ko-KR" sz="3600" dirty="0" err="1" smtClean="0">
                  <a:solidFill>
                    <a:schemeClr val="bg1"/>
                  </a:solidFill>
                  <a:ea typeface="Gulim" panose="020B0600000101010101" pitchFamily="34" charset="-127"/>
                </a:rPr>
                <a:t>almejados</a:t>
              </a:r>
              <a:r>
                <a:rPr lang="en-US" altLang="ko-KR" sz="36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 para </a:t>
              </a:r>
              <a:r>
                <a:rPr lang="en-US" altLang="ko-KR" sz="3600" dirty="0" err="1" smtClean="0">
                  <a:solidFill>
                    <a:schemeClr val="bg1"/>
                  </a:solidFill>
                  <a:ea typeface="Gulim" panose="020B0600000101010101" pitchFamily="34" charset="-127"/>
                </a:rPr>
                <a:t>os</a:t>
              </a:r>
              <a:r>
                <a:rPr lang="en-US" altLang="ko-KR" sz="36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 </a:t>
              </a:r>
              <a:r>
                <a:rPr lang="en-US" altLang="ko-KR" sz="3600" dirty="0" err="1" smtClean="0">
                  <a:solidFill>
                    <a:schemeClr val="bg1"/>
                  </a:solidFill>
                  <a:ea typeface="Gulim" panose="020B0600000101010101" pitchFamily="34" charset="-127"/>
                </a:rPr>
                <a:t>alunos</a:t>
              </a:r>
              <a:r>
                <a:rPr lang="en-US" altLang="ko-KR" sz="36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 </a:t>
              </a:r>
              <a:endParaRPr lang="en-US" altLang="pt-BR" sz="4000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11267" name="CaixaDeTexto 8"/>
          <p:cNvSpPr txBox="1">
            <a:spLocks noChangeArrowheads="1"/>
          </p:cNvSpPr>
          <p:nvPr/>
        </p:nvSpPr>
        <p:spPr bwMode="auto">
          <a:xfrm>
            <a:off x="668338" y="3251201"/>
            <a:ext cx="86407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71550" indent="-5143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 startAt="2"/>
            </a:pPr>
            <a:r>
              <a:rPr lang="en-US" altLang="pt-BR" sz="2200" dirty="0" err="1">
                <a:solidFill>
                  <a:srgbClr val="FF0000"/>
                </a:solidFill>
              </a:rPr>
              <a:t>Formação</a:t>
            </a:r>
            <a:r>
              <a:rPr lang="en-US" altLang="pt-BR" sz="2200" dirty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Ganhar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confiança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em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suas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capacidades</a:t>
            </a:r>
            <a:r>
              <a:rPr lang="en-US" altLang="pt-BR" sz="2000" dirty="0">
                <a:solidFill>
                  <a:srgbClr val="1F497D"/>
                </a:solidFill>
              </a:rPr>
              <a:t> de </a:t>
            </a:r>
            <a:r>
              <a:rPr lang="en-US" altLang="pt-BR" sz="2000" dirty="0" err="1">
                <a:solidFill>
                  <a:srgbClr val="1F497D"/>
                </a:solidFill>
              </a:rPr>
              <a:t>enfrentar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desafios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Ganhar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interesse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pelo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estudo</a:t>
            </a:r>
            <a:r>
              <a:rPr lang="en-US" altLang="pt-BR" sz="2000" dirty="0">
                <a:solidFill>
                  <a:srgbClr val="1F497D"/>
                </a:solidFill>
              </a:rPr>
              <a:t> e a </a:t>
            </a:r>
            <a:r>
              <a:rPr lang="en-US" altLang="pt-BR" sz="2000" dirty="0" err="1">
                <a:solidFill>
                  <a:srgbClr val="1F497D"/>
                </a:solidFill>
              </a:rPr>
              <a:t>pesquisa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séria</a:t>
            </a:r>
            <a:endParaRPr lang="en-US" altLang="pt-BR" sz="2000" dirty="0">
              <a:solidFill>
                <a:srgbClr val="1F497D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Reconhecer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avanços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científicos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reais</a:t>
            </a:r>
            <a:r>
              <a:rPr lang="en-US" altLang="pt-BR" sz="2000" dirty="0">
                <a:solidFill>
                  <a:srgbClr val="1F497D"/>
                </a:solidFill>
              </a:rPr>
              <a:t> e </a:t>
            </a:r>
            <a:r>
              <a:rPr lang="en-US" altLang="pt-BR" sz="2000" dirty="0" err="1">
                <a:solidFill>
                  <a:srgbClr val="1F497D"/>
                </a:solidFill>
              </a:rPr>
              <a:t>separá</a:t>
            </a:r>
            <a:r>
              <a:rPr lang="en-US" altLang="pt-BR" sz="2000" dirty="0">
                <a:solidFill>
                  <a:srgbClr val="1F497D"/>
                </a:solidFill>
              </a:rPr>
              <a:t>-los de </a:t>
            </a:r>
            <a:r>
              <a:rPr lang="en-US" altLang="pt-BR" sz="2000" dirty="0" err="1">
                <a:solidFill>
                  <a:srgbClr val="1F497D"/>
                </a:solidFill>
              </a:rPr>
              <a:t>modismos</a:t>
            </a:r>
            <a:endParaRPr lang="en-US" altLang="pt-BR" sz="2000" dirty="0">
              <a:solidFill>
                <a:srgbClr val="1F497D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Valorizar</a:t>
            </a:r>
            <a:r>
              <a:rPr lang="en-US" altLang="pt-BR" sz="2000" dirty="0">
                <a:solidFill>
                  <a:srgbClr val="1F497D"/>
                </a:solidFill>
              </a:rPr>
              <a:t> a </a:t>
            </a:r>
            <a:r>
              <a:rPr lang="en-US" altLang="pt-BR" sz="2000" dirty="0" err="1">
                <a:solidFill>
                  <a:srgbClr val="1F497D"/>
                </a:solidFill>
              </a:rPr>
              <a:t>inovação</a:t>
            </a:r>
            <a:r>
              <a:rPr lang="en-US" altLang="pt-BR" sz="2000" dirty="0">
                <a:solidFill>
                  <a:srgbClr val="1F497D"/>
                </a:solidFill>
              </a:rPr>
              <a:t> mas </a:t>
            </a:r>
            <a:r>
              <a:rPr lang="en-US" altLang="pt-BR" sz="2000" dirty="0" err="1">
                <a:solidFill>
                  <a:srgbClr val="1F497D"/>
                </a:solidFill>
              </a:rPr>
              <a:t>sem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empirismo</a:t>
            </a:r>
            <a:endParaRPr lang="en-US" altLang="pt-BR" sz="2200" dirty="0">
              <a:solidFill>
                <a:srgbClr val="1F497D"/>
              </a:solidFill>
            </a:endParaRPr>
          </a:p>
        </p:txBody>
      </p:sp>
      <p:sp>
        <p:nvSpPr>
          <p:cNvPr id="11268" name="CaixaDeTexto 6"/>
          <p:cNvSpPr txBox="1">
            <a:spLocks noChangeArrowheads="1"/>
          </p:cNvSpPr>
          <p:nvPr/>
        </p:nvSpPr>
        <p:spPr bwMode="auto">
          <a:xfrm>
            <a:off x="668338" y="1489075"/>
            <a:ext cx="86407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71550" indent="-5143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pt-BR" sz="2200" dirty="0" err="1">
                <a:solidFill>
                  <a:srgbClr val="FF0000"/>
                </a:solidFill>
              </a:rPr>
              <a:t>Treinamento</a:t>
            </a:r>
            <a:endParaRPr lang="en-US" altLang="pt-BR" sz="22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Conhecer</a:t>
            </a:r>
            <a:r>
              <a:rPr lang="en-US" altLang="pt-BR" sz="2000" dirty="0">
                <a:solidFill>
                  <a:srgbClr val="1F497D"/>
                </a:solidFill>
              </a:rPr>
              <a:t> um </a:t>
            </a:r>
            <a:r>
              <a:rPr lang="en-US" altLang="pt-BR" sz="2000" dirty="0" err="1">
                <a:solidFill>
                  <a:srgbClr val="1F497D"/>
                </a:solidFill>
              </a:rPr>
              <a:t>elenco</a:t>
            </a:r>
            <a:r>
              <a:rPr lang="en-US" altLang="pt-BR" sz="2000" dirty="0">
                <a:solidFill>
                  <a:srgbClr val="1F497D"/>
                </a:solidFill>
              </a:rPr>
              <a:t> de </a:t>
            </a:r>
            <a:r>
              <a:rPr lang="en-US" altLang="pt-BR" sz="2000" dirty="0" err="1">
                <a:solidFill>
                  <a:srgbClr val="1F497D"/>
                </a:solidFill>
              </a:rPr>
              <a:t>conceitos</a:t>
            </a:r>
            <a:r>
              <a:rPr lang="en-US" altLang="pt-BR" sz="2000" dirty="0">
                <a:solidFill>
                  <a:srgbClr val="1F497D"/>
                </a:solidFill>
              </a:rPr>
              <a:t> e </a:t>
            </a:r>
            <a:r>
              <a:rPr lang="en-US" altLang="pt-BR" sz="2000" dirty="0" err="1">
                <a:solidFill>
                  <a:srgbClr val="1F497D"/>
                </a:solidFill>
              </a:rPr>
              <a:t>ferramentas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fundamentais</a:t>
            </a:r>
            <a:endParaRPr lang="en-US" altLang="pt-BR" sz="2000" dirty="0">
              <a:solidFill>
                <a:srgbClr val="1F497D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Conhecer</a:t>
            </a:r>
            <a:r>
              <a:rPr lang="en-US" altLang="pt-BR" sz="2000" dirty="0">
                <a:solidFill>
                  <a:srgbClr val="1F497D"/>
                </a:solidFill>
              </a:rPr>
              <a:t> </a:t>
            </a:r>
            <a:r>
              <a:rPr lang="en-US" altLang="pt-BR" sz="2000" dirty="0" err="1">
                <a:solidFill>
                  <a:srgbClr val="1F497D"/>
                </a:solidFill>
              </a:rPr>
              <a:t>fontes</a:t>
            </a:r>
            <a:r>
              <a:rPr lang="en-US" altLang="pt-BR" sz="2000" dirty="0">
                <a:solidFill>
                  <a:srgbClr val="1F497D"/>
                </a:solidFill>
              </a:rPr>
              <a:t> de </a:t>
            </a:r>
            <a:r>
              <a:rPr lang="en-US" altLang="pt-BR" sz="2000" dirty="0" err="1">
                <a:solidFill>
                  <a:srgbClr val="1F497D"/>
                </a:solidFill>
              </a:rPr>
              <a:t>informação</a:t>
            </a:r>
            <a:r>
              <a:rPr lang="en-US" altLang="pt-BR" sz="2000" dirty="0">
                <a:solidFill>
                  <a:srgbClr val="1F497D"/>
                </a:solidFill>
              </a:rPr>
              <a:t> e </a:t>
            </a:r>
            <a:r>
              <a:rPr lang="en-US" altLang="pt-BR" sz="2000" dirty="0" err="1">
                <a:solidFill>
                  <a:srgbClr val="1F497D"/>
                </a:solidFill>
              </a:rPr>
              <a:t>treinamento</a:t>
            </a:r>
            <a:endParaRPr lang="en-US" altLang="pt-BR" sz="2000" dirty="0">
              <a:solidFill>
                <a:srgbClr val="1F497D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pt-BR" sz="2000" dirty="0" err="1">
                <a:solidFill>
                  <a:srgbClr val="1F497D"/>
                </a:solidFill>
              </a:rPr>
              <a:t>Compreender</a:t>
            </a:r>
            <a:r>
              <a:rPr lang="en-US" altLang="pt-BR" sz="2000" dirty="0">
                <a:solidFill>
                  <a:srgbClr val="1F497D"/>
                </a:solidFill>
              </a:rPr>
              <a:t> o </a:t>
            </a:r>
            <a:r>
              <a:rPr lang="en-US" altLang="pt-BR" sz="2000" dirty="0" err="1">
                <a:solidFill>
                  <a:srgbClr val="1F497D"/>
                </a:solidFill>
              </a:rPr>
              <a:t>contexto</a:t>
            </a:r>
            <a:r>
              <a:rPr lang="en-US" altLang="pt-BR" sz="2000" dirty="0">
                <a:solidFill>
                  <a:srgbClr val="1F497D"/>
                </a:solidFill>
              </a:rPr>
              <a:t> e as </a:t>
            </a:r>
            <a:r>
              <a:rPr lang="en-US" altLang="pt-BR" sz="2000" dirty="0" err="1">
                <a:solidFill>
                  <a:srgbClr val="1F497D"/>
                </a:solidFill>
              </a:rPr>
              <a:t>tendências</a:t>
            </a:r>
            <a:endParaRPr lang="en-US" altLang="pt-BR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0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Programa de Excelência em Data Science (PEDS) foi concebido baseado na experiência do PEE – Programa de Especialização em Engenharia ITA-Embraer: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Várias turmas, mais de 1500 formados.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Turmas de 30 a 60 alunos.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Atrai candidatos das melhores escolas do Brasil (e estrangeiros), formados em diferentes modalidades, não necessariamente em Engenharia, que se tornam elogiados mestres em engenharia aeronáutica.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Empresa muito satisfeita, formandos idem.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04401288"/>
              </p:ext>
            </p:extLst>
          </p:nvPr>
        </p:nvGraphicFramePr>
        <p:xfrm>
          <a:off x="1082570" y="3208502"/>
          <a:ext cx="7729125" cy="323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4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do PEDS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Visão geral: 8 temas, a serem cobertos em quase 400 horas de aulas, além de laboratórios e práticas e dois temas extras.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67806"/>
              </p:ext>
            </p:extLst>
          </p:nvPr>
        </p:nvGraphicFramePr>
        <p:xfrm>
          <a:off x="487359" y="1880797"/>
          <a:ext cx="9194808" cy="4077775"/>
        </p:xfrm>
        <a:graphic>
          <a:graphicData uri="http://schemas.openxmlformats.org/drawingml/2006/table">
            <a:tbl>
              <a:tblPr/>
              <a:tblGrid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  <a:gridCol w="437848"/>
              </a:tblGrid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1" gridSpan="2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Funda-mentos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5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 gridSpan="6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  <a:r>
                        <a:rPr lang="pt-BR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F4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7" gridSpan="5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Otimização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Aplicações em Dados Não Estruturados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Grafos Probabilísticos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59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57545" y="2103297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62690" y="2103297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72880" y="2148302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28175" y="2148302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62690" y="3993507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28175" y="429925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528175" y="5244355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72880" y="3354145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14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259127"/>
              </p:ext>
            </p:extLst>
          </p:nvPr>
        </p:nvGraphicFramePr>
        <p:xfrm>
          <a:off x="992560" y="1548082"/>
          <a:ext cx="8280920" cy="434895"/>
        </p:xfrm>
        <a:graphic>
          <a:graphicData uri="http://schemas.openxmlformats.org/drawingml/2006/table">
            <a:tbl>
              <a:tblPr/>
              <a:tblGrid>
                <a:gridCol w="394329"/>
                <a:gridCol w="7492262"/>
                <a:gridCol w="394329"/>
              </a:tblGrid>
              <a:tr h="434895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Tendências</a:t>
                      </a:r>
                      <a:r>
                        <a:rPr lang="pt-B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Futuro</a:t>
                      </a:r>
                      <a:endParaRPr lang="pt-BR" sz="20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531799"/>
              </p:ext>
            </p:extLst>
          </p:nvPr>
        </p:nvGraphicFramePr>
        <p:xfrm>
          <a:off x="947556" y="5786129"/>
          <a:ext cx="8325923" cy="434895"/>
        </p:xfrm>
        <a:graphic>
          <a:graphicData uri="http://schemas.openxmlformats.org/drawingml/2006/table">
            <a:tbl>
              <a:tblPr/>
              <a:tblGrid>
                <a:gridCol w="396472"/>
                <a:gridCol w="7532979"/>
                <a:gridCol w="396472"/>
              </a:tblGrid>
              <a:tr h="434895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Trabalhos de Aplicação</a:t>
                      </a:r>
                      <a:endParaRPr lang="pt-BR" sz="20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" marR="8875" marT="8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812540" y="567925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57545" y="144878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262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Tendências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Este é um módulo “extra curricular”.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70C0"/>
                </a:solidFill>
              </a:rPr>
              <a:t>Será conduzido por palestrantes convidados, experts, estudiosos propositivos, líderes.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70C0"/>
                </a:solidFill>
              </a:rPr>
              <a:t>A ideia é trazer visões de futuro para a área de Data Science e matérias correlatas.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70C0"/>
                </a:solidFill>
              </a:rPr>
              <a:t>Este módulo contará com a participação e coordenação de um dos professores que mais prêmios recebeu pela excelência de suas aulas no ITA</a:t>
            </a:r>
            <a:r>
              <a:rPr lang="pt-BR" sz="1400" i="1" dirty="0">
                <a:solidFill>
                  <a:srgbClr val="0070C0"/>
                </a:solidFill>
              </a:rPr>
              <a:t> </a:t>
            </a:r>
            <a:r>
              <a:rPr lang="pt-BR" sz="1400" dirty="0">
                <a:solidFill>
                  <a:srgbClr val="0070C0"/>
                </a:solidFill>
              </a:rPr>
              <a:t>e que hoje ocupa posição de destaque no MCTIC onde analisa rumos da pesquisa e avanços tecnológicos. 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70C0"/>
                </a:solidFill>
              </a:rPr>
              <a:t>Também será usado por convidados, trazidos pelo Banco, para motivar os estudantes nos valores, na cultura e nas perspectivas de carreira no Itaú.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01932"/>
              </p:ext>
            </p:extLst>
          </p:nvPr>
        </p:nvGraphicFramePr>
        <p:xfrm>
          <a:off x="4270298" y="818710"/>
          <a:ext cx="5397500" cy="1283970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Tendências de Futuro</a:t>
                      </a:r>
                      <a:r>
                        <a:rPr lang="pt-BR" sz="1100" b="1" i="0" u="none" strike="noStrike" baseline="0" dirty="0" smtClean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 e Palestras</a:t>
                      </a:r>
                      <a:r>
                        <a:rPr lang="pt-BR" sz="1100" b="1" i="0" u="none" strike="noStrike" dirty="0" smtClean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profissão do Data </a:t>
                      </a:r>
                      <a:r>
                        <a:rPr lang="pt-B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Scientist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Paradoxos aparentes e lógica probabilística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 tecnológico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Outras a definir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05728"/>
              </p:ext>
            </p:extLst>
          </p:nvPr>
        </p:nvGraphicFramePr>
        <p:xfrm>
          <a:off x="4592960" y="2573905"/>
          <a:ext cx="499807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07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Armando Z. </a:t>
                      </a:r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Milioni</a:t>
                      </a:r>
                      <a:endParaRPr lang="pt-BR" sz="16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Doutor em </a:t>
                      </a: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Pesquisa Operacional /</a:t>
                      </a:r>
                      <a:endParaRPr lang="pt-BR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Management Science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Graduação em Engenharia pelo</a:t>
                      </a:r>
                      <a:r>
                        <a:rPr lang="pt-B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ITA (1979) e Mestre em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Pesquisa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Operacional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também pelo ITA; Ph.D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 em Industrial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Management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Sciences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pela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Northwestern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Evanston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, IL, EUA, 1987). </a:t>
                      </a:r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Fez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parte da equipe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implantou a Universidade Federal do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ABC.</a:t>
                      </a:r>
                      <a:r>
                        <a:rPr lang="pt-B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Dirigiu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o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ICT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da Universidade Federal de São Paulo (Unifesp) em São José dos Campos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 Ministério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da Ciência, Tecnologia e Inovação,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foi Secretário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Nacional de Desenvolvimento Tecnológico e Inovação até o final de 2015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Foi </a:t>
                      </a:r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Professor Visitante Sênior na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UFABC.</a:t>
                      </a:r>
                    </a:p>
                    <a:p>
                      <a:pPr algn="just" fontAlgn="ctr"/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Ganhador</a:t>
                      </a:r>
                      <a:r>
                        <a:rPr lang="pt-B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de várias homenagens como o melhor professor de turmas de alunos do ITA.</a:t>
                      </a:r>
                    </a:p>
                    <a:p>
                      <a:pPr algn="just" fontAlgn="ctr"/>
                      <a:endParaRPr lang="pt-B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just" fontAlgn="ctr"/>
                      <a:r>
                        <a:rPr lang="pt-BR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Áreas de Pesquisa: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Probabilidade e Estatística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DEA</a:t>
                      </a:r>
                    </a:p>
                    <a:p>
                      <a:pPr marL="171450" indent="-171450" algn="just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Pesquisa Operacional</a:t>
                      </a:r>
                    </a:p>
                    <a:p>
                      <a:pPr algn="just" fontAlgn="ctr"/>
                      <a:endParaRPr lang="pt-B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Elipse 11"/>
          <p:cNvSpPr/>
          <p:nvPr/>
        </p:nvSpPr>
        <p:spPr>
          <a:xfrm>
            <a:off x="4359600" y="2304000"/>
            <a:ext cx="1125126" cy="108221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Acadêmica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889" y="818710"/>
            <a:ext cx="3655021" cy="52655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Tema         Fundamentos A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0070C0"/>
                </a:solidFill>
              </a:rPr>
              <a:t>Módulo </a:t>
            </a:r>
            <a:r>
              <a:rPr lang="pt-BR" sz="1200" dirty="0">
                <a:solidFill>
                  <a:srgbClr val="0070C0"/>
                </a:solidFill>
              </a:rPr>
              <a:t>desenhado para ajudar os estudantes a identificarem e sanarem suas eventuais lacunas de conhecimento, evitando que se sintam inseguros e venham a se desmotivar.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Este curso deverá ser composto por aulas expositivas e por supervisão de tarefas individuais e em grupo. O trabalho de professores assistentes será importante para individualizar o apoio e suporte emocional àqueles estudantes que, embora possam ser fluentes em programação e em lógica, tenham lacunas de formação.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Depoimento de </a:t>
            </a:r>
            <a:r>
              <a:rPr lang="pt-BR" sz="1200" dirty="0" err="1">
                <a:solidFill>
                  <a:srgbClr val="0070C0"/>
                </a:solidFill>
              </a:rPr>
              <a:t>ex</a:t>
            </a:r>
            <a:r>
              <a:rPr lang="pt-BR" sz="1200" dirty="0">
                <a:solidFill>
                  <a:srgbClr val="0070C0"/>
                </a:solidFill>
              </a:rPr>
              <a:t> alunos: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“... Como especialista em Finanças e com experiência em programação, tenho dificuldade em transpor os problemas bancários para programas. Por isso foi extremamente útil aprender os princípios de Estruturas de Dados.”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70C0"/>
                </a:solidFill>
              </a:rPr>
              <a:t>“... Mesmo sendo experiente utilizador de sistemas de bancos de dados tenho grande dificuldade em "montar" um banco de dados que atenda minhas necessidades de armazenar e recuperar dados pois enfrento problemas de persistência e recuperação de dados.”</a:t>
            </a:r>
          </a:p>
          <a:p>
            <a:pPr marL="0" indent="0">
              <a:buNone/>
            </a:pPr>
            <a:endParaRPr lang="pt-B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A128A-8203-415B-A18C-AEC0A9D378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217585" y="818710"/>
            <a:ext cx="31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87499"/>
              </p:ext>
            </p:extLst>
          </p:nvPr>
        </p:nvGraphicFramePr>
        <p:xfrm>
          <a:off x="4270298" y="818710"/>
          <a:ext cx="5397500" cy="1129665"/>
        </p:xfrm>
        <a:graphic>
          <a:graphicData uri="http://schemas.openxmlformats.org/drawingml/2006/table">
            <a:tbl>
              <a:tblPr/>
              <a:tblGrid>
                <a:gridCol w="2476500"/>
                <a:gridCol w="2019300"/>
                <a:gridCol w="901700"/>
              </a:tblGrid>
              <a:tr h="160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Móldulo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H-Aula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Fundam Comput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Linguagens de Programação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Algorítimos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Estrutura de Dados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Bancos de Dados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Elipse 8"/>
          <p:cNvSpPr/>
          <p:nvPr/>
        </p:nvSpPr>
        <p:spPr>
          <a:xfrm>
            <a:off x="4359600" y="2304000"/>
            <a:ext cx="1218230" cy="108221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53364"/>
              </p:ext>
            </p:extLst>
          </p:nvPr>
        </p:nvGraphicFramePr>
        <p:xfrm>
          <a:off x="4685139" y="2483895"/>
          <a:ext cx="4728046" cy="325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046"/>
              </a:tblGrid>
              <a:tr h="68978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Luíz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Alberto </a:t>
                      </a:r>
                      <a:r>
                        <a:rPr lang="pt-BR" sz="1600" b="1" u="sng" dirty="0" smtClean="0">
                          <a:solidFill>
                            <a:schemeClr val="tx1"/>
                          </a:solidFill>
                        </a:rPr>
                        <a:t>Vieira Dias</a:t>
                      </a:r>
                      <a:endParaRPr lang="pt-BR" sz="1600" b="1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   Doutor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em Física e Astronomia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49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Engenheiro Eletricista pela Pontifícia Universidade Católica do Rio de Janeiro (1966), Mestrado em Ciência Espacial e da Atmosfera pelo INPE (1968), Mestrado em Space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Sciences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- Rice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University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(1971) e Doutorado (PhD) em Space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Physics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Astronomy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- Rice </a:t>
                      </a:r>
                      <a:r>
                        <a:rPr lang="pt-B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University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(1973). Atualmente é Professor Colaborador do Instituto Tecnológico de Aeronáutica - ITA.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Áreas de Pesquisa: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Engenharia de Software: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Engenharia de Computação Aplicada, 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Análise Numérica, Interpolação, Processamento de Imagens,</a:t>
                      </a:r>
                    </a:p>
                    <a:p>
                      <a:pPr marL="171450" marR="0" lvl="0" indent="-17145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Desenvolvimento de Software por Métodos Ágeis e Teste de Software.</a:t>
                      </a:r>
                    </a:p>
                    <a:p>
                      <a:pPr algn="just" fontAlgn="ctr"/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">
  <a:themeElements>
    <a:clrScheme name="Logit - 2006 13">
      <a:dk1>
        <a:srgbClr val="000000"/>
      </a:dk1>
      <a:lt1>
        <a:srgbClr val="FFFFFF"/>
      </a:lt1>
      <a:dk2>
        <a:srgbClr val="E0E0DE"/>
      </a:dk2>
      <a:lt2>
        <a:srgbClr val="A4A4A2"/>
      </a:lt2>
      <a:accent1>
        <a:srgbClr val="7D9AB7"/>
      </a:accent1>
      <a:accent2>
        <a:srgbClr val="FFFFFF"/>
      </a:accent2>
      <a:accent3>
        <a:srgbClr val="FFFFFF"/>
      </a:accent3>
      <a:accent4>
        <a:srgbClr val="000000"/>
      </a:accent4>
      <a:accent5>
        <a:srgbClr val="BFCAD8"/>
      </a:accent5>
      <a:accent6>
        <a:srgbClr val="E7E7E7"/>
      </a:accent6>
      <a:hlink>
        <a:srgbClr val="CCD3E5"/>
      </a:hlink>
      <a:folHlink>
        <a:srgbClr val="265787"/>
      </a:folHlink>
    </a:clrScheme>
    <a:fontScheme name="Logit -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ogit -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t -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t -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t -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t -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it -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it - 2006 13">
        <a:dk1>
          <a:srgbClr val="000000"/>
        </a:dk1>
        <a:lt1>
          <a:srgbClr val="FFFFFF"/>
        </a:lt1>
        <a:dk2>
          <a:srgbClr val="E0E0DE"/>
        </a:dk2>
        <a:lt2>
          <a:srgbClr val="A4A4A2"/>
        </a:lt2>
        <a:accent1>
          <a:srgbClr val="7D9AB7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BFCAD8"/>
        </a:accent5>
        <a:accent6>
          <a:srgbClr val="E7E7E7"/>
        </a:accent6>
        <a:hlink>
          <a:srgbClr val="CCD3E5"/>
        </a:hlink>
        <a:folHlink>
          <a:srgbClr val="2657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17970</TotalTime>
  <Words>4742</Words>
  <Application>Microsoft Office PowerPoint</Application>
  <PresentationFormat>Papel A4 (210 x 297 mm)</PresentationFormat>
  <Paragraphs>1435</Paragraphs>
  <Slides>30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2" baseType="lpstr">
      <vt:lpstr>Gulim</vt:lpstr>
      <vt:lpstr>MS PGothic</vt:lpstr>
      <vt:lpstr>Arial</vt:lpstr>
      <vt:lpstr>Calibri</vt:lpstr>
      <vt:lpstr>Gotham</vt:lpstr>
      <vt:lpstr>Roboto</vt:lpstr>
      <vt:lpstr>Tahoma</vt:lpstr>
      <vt:lpstr>Times New Roman</vt:lpstr>
      <vt:lpstr>Trebuchet MS</vt:lpstr>
      <vt:lpstr>Wingdings</vt:lpstr>
      <vt:lpstr>prop</vt:lpstr>
      <vt:lpstr>Foto do Photo Editor</vt:lpstr>
      <vt:lpstr>Apresentação do PowerPoint</vt:lpstr>
      <vt:lpstr>Conteúdo</vt:lpstr>
      <vt:lpstr>Motivação </vt:lpstr>
      <vt:lpstr>Apresentação do PowerPoint</vt:lpstr>
      <vt:lpstr>Apresentação do PowerPoint</vt:lpstr>
      <vt:lpstr>O Programa</vt:lpstr>
      <vt:lpstr>Proposta Acadêmica do PEDS  </vt:lpstr>
      <vt:lpstr>Proposta Acadêmica  </vt:lpstr>
      <vt:lpstr>Proposta Acadêmica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  </vt:lpstr>
      <vt:lpstr>Proposta Acadêmica: Outros Professores</vt:lpstr>
      <vt:lpstr>Proposta Acadêmica  </vt:lpstr>
      <vt:lpstr>Benefícios e Compromissos</vt:lpstr>
      <vt:lpstr>Cronograma</vt:lpstr>
      <vt:lpstr>Certificados de Especialista em Data Science</vt:lpstr>
      <vt:lpstr>Disciplina Consciente</vt:lpstr>
      <vt:lpstr>Próximas aulas</vt:lpstr>
      <vt:lpstr>Perfil dos alunos: favor preencher questionário na internet</vt:lpstr>
    </vt:vector>
  </TitlesOfParts>
  <Company>LOGIT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Ita</dc:creator>
  <cp:lastModifiedBy>Ernesto Marujo Cordeiro</cp:lastModifiedBy>
  <cp:revision>961</cp:revision>
  <cp:lastPrinted>2018-02-16T19:02:06Z</cp:lastPrinted>
  <dcterms:created xsi:type="dcterms:W3CDTF">2006-11-06T15:51:13Z</dcterms:created>
  <dcterms:modified xsi:type="dcterms:W3CDTF">2018-06-18T21:55:24Z</dcterms:modified>
</cp:coreProperties>
</file>