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62" r:id="rId5"/>
    <p:sldId id="263" r:id="rId6"/>
    <p:sldId id="259" r:id="rId7"/>
    <p:sldId id="260" r:id="rId8"/>
    <p:sldId id="265" r:id="rId9"/>
    <p:sldId id="261" r:id="rId10"/>
    <p:sldId id="267" r:id="rId11"/>
    <p:sldId id="264" r:id="rId12"/>
    <p:sldId id="266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D60C"/>
    <a:srgbClr val="CC0000"/>
    <a:srgbClr val="17C913"/>
    <a:srgbClr val="B2B2B2"/>
    <a:srgbClr val="202020"/>
    <a:srgbClr val="323232"/>
    <a:srgbClr val="CC33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72"/>
        <p:guide pos="379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30250" y="1021080"/>
            <a:ext cx="10213340" cy="2790190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pt-BR" altLang="en-US" sz="4800" b="1">
                <a:ln/>
                <a:solidFill>
                  <a:schemeClr val="accent4"/>
                </a:solidFill>
                <a:effectLst/>
                <a:latin typeface="Bahnschrift SemiBold SemiCondensed" panose="020B0502040204020203" charset="0"/>
                <a:cs typeface="Bahnschrift SemiBold SemiCondensed" panose="020B0502040204020203" charset="0"/>
              </a:rPr>
              <a:t>DESENVOLVER CÁLCULO </a:t>
            </a:r>
            <a:endParaRPr lang="pt-BR" altLang="en-US" sz="4800" b="1">
              <a:ln/>
              <a:solidFill>
                <a:schemeClr val="accent4"/>
              </a:solidFill>
              <a:effectLst/>
              <a:latin typeface="Bahnschrift SemiBold SemiCondensed" panose="020B0502040204020203" charset="0"/>
              <a:cs typeface="Bahnschrift SemiBold SemiCondensed" panose="020B0502040204020203" charset="0"/>
            </a:endParaRPr>
          </a:p>
          <a:p>
            <a:r>
              <a:rPr lang="pt-BR" altLang="en-US" sz="4800" b="1">
                <a:ln/>
                <a:solidFill>
                  <a:schemeClr val="accent4"/>
                </a:solidFill>
                <a:effectLst/>
                <a:latin typeface="Bahnschrift SemiBold SemiCondensed" panose="020B0502040204020203" charset="0"/>
                <a:cs typeface="Bahnschrift SemiBold SemiCondensed" panose="020B0502040204020203" charset="0"/>
              </a:rPr>
              <a:t>DO IMC INTERATIVO E PERSONALIZADO</a:t>
            </a:r>
            <a:endParaRPr lang="pt-BR" altLang="en-US" sz="4800" b="1">
              <a:ln/>
              <a:solidFill>
                <a:schemeClr val="accent4"/>
              </a:solidFill>
              <a:effectLst/>
              <a:latin typeface="Bahnschrift SemiBold SemiCondensed" panose="020B0502040204020203" charset="0"/>
              <a:cs typeface="Bahnschrift SemiBold SemiCondensed" panose="020B0502040204020203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918335" y="3811270"/>
            <a:ext cx="8161020" cy="76835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pt-BR" altLang="en-US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PROF. RÔMULO JORGE LEITE PENA</a:t>
            </a:r>
            <a:endParaRPr lang="pt-BR" altLang="en-US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4464050" y="5323205"/>
            <a:ext cx="3263900" cy="768350"/>
          </a:xfrm>
          <a:prstGeom prst="rect">
            <a:avLst/>
          </a:prstGeom>
          <a:noFill/>
          <a:ln w="28575" cmpd="sng">
            <a:solidFill>
              <a:schemeClr val="bg1"/>
            </a:solidFill>
            <a:prstDash val="solid"/>
          </a:ln>
        </p:spPr>
        <p:txBody>
          <a:bodyPr wrap="none" rtlCol="0" anchor="t">
            <a:spAutoFit/>
          </a:bodyPr>
          <a:p>
            <a:pPr algn="ctr"/>
            <a:r>
              <a:rPr lang="pt-BR" altLang="en-US" sz="4400" b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1º ano - NEM</a:t>
            </a:r>
            <a:endParaRPr lang="pt-BR" altLang="en-US" sz="4400" b="1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Conteúdo 1"/>
          <p:cNvSpPr/>
          <p:nvPr>
            <p:ph idx="1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59790" y="282575"/>
            <a:ext cx="10213340" cy="845820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pt-BR" altLang="en-US" sz="4400" b="1">
                <a:solidFill>
                  <a:schemeClr val="accent4"/>
                </a:solidFill>
                <a:effectLst/>
                <a:latin typeface="Bahnschrift SemiBold SemiCondensed" panose="020B0502040204020203" charset="0"/>
                <a:cs typeface="Bahnschrift SemiBold SemiCondensed" panose="020B0502040204020203" charset="0"/>
              </a:rPr>
              <a:t>OBJETIVOS DE APRENDIZAGEM</a:t>
            </a:r>
            <a:endParaRPr lang="pt-BR" altLang="en-US" sz="4400" b="1">
              <a:solidFill>
                <a:schemeClr val="accent4"/>
              </a:solidFill>
              <a:effectLst/>
              <a:latin typeface="Bahnschrift SemiBold SemiCondensed" panose="020B0502040204020203" charset="0"/>
              <a:cs typeface="Bahnschrift SemiBold SemiCondensed" panose="020B0502040204020203" charset="0"/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150495" y="1551940"/>
            <a:ext cx="1189101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pt-BR" altLang="en-US"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Utilizar linguagem de programação HTML  e Javascript;</a:t>
            </a:r>
            <a:endParaRPr lang="pt-BR" altLang="en-US" sz="4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altLang="en-US" sz="4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altLang="en-US"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 Programar um código para calcular o IMC com o computador interagindo com o usuário;</a:t>
            </a:r>
            <a:endParaRPr lang="pt-BR" altLang="en-US" sz="4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/>
            <a:endParaRPr lang="pt-BR" altLang="en-US" sz="4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/>
            <a:r>
              <a:rPr lang="pt-BR" altLang="en-US"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 Alterações no CSS (Folha de Estilo em Cascata)</a:t>
            </a:r>
            <a:endParaRPr lang="pt-BR" altLang="en-US" sz="4000">
              <a:solidFill>
                <a:schemeClr val="bg1"/>
              </a:solidFill>
              <a:latin typeface="Bahnschrift SemiBold SemiCondensed" panose="020B0502040204020203" charset="0"/>
              <a:cs typeface="Bahnschrift SemiBold SemiCondensed" panose="020B0502040204020203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59790" y="282575"/>
            <a:ext cx="10213340" cy="845820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pt-BR" altLang="en-US" sz="4400" b="1">
                <a:solidFill>
                  <a:schemeClr val="accent4"/>
                </a:solidFill>
                <a:effectLst/>
                <a:latin typeface="Bahnschrift SemiBold SemiCondensed" panose="020B0502040204020203" charset="0"/>
                <a:cs typeface="Bahnschrift SemiBold SemiCondensed" panose="020B0502040204020203" charset="0"/>
              </a:rPr>
              <a:t>PROBLEMATIZAÇÃO</a:t>
            </a:r>
            <a:endParaRPr lang="pt-BR" altLang="en-US" sz="4400" b="1">
              <a:solidFill>
                <a:schemeClr val="accent4"/>
              </a:solidFill>
              <a:effectLst/>
              <a:latin typeface="Bahnschrift SemiBold SemiCondensed" panose="020B0502040204020203" charset="0"/>
              <a:cs typeface="Bahnschrift SemiBold SemiCondensed" panose="020B0502040204020203" charset="0"/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301625" y="1503680"/>
            <a:ext cx="1152080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pt-BR" altLang="en-US" sz="4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Você lembra o que é o IMC? E qual sua importância?</a:t>
            </a:r>
            <a:endParaRPr lang="pt-BR" altLang="en-US" sz="4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Caixa de Texto 99"/>
          <p:cNvSpPr txBox="1"/>
          <p:nvPr/>
        </p:nvSpPr>
        <p:spPr>
          <a:xfrm>
            <a:off x="411480" y="3447415"/>
            <a:ext cx="11110595" cy="27997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just"/>
            <a:r>
              <a:rPr lang="en-US" sz="4400" b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O </a:t>
            </a:r>
            <a:r>
              <a:rPr lang="en-US" sz="4400" b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I</a:t>
            </a:r>
            <a:r>
              <a:rPr lang="pt-BR" altLang="en-US" sz="4400" b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ndice de </a:t>
            </a:r>
            <a:r>
              <a:rPr lang="en-US" sz="4400" b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M</a:t>
            </a:r>
            <a:r>
              <a:rPr lang="pt-BR" altLang="en-US" sz="4400" b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assa </a:t>
            </a:r>
            <a:r>
              <a:rPr lang="en-US" sz="4400" b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C</a:t>
            </a:r>
            <a:r>
              <a:rPr lang="pt-BR" altLang="en-US" sz="4400" b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orpórea</a:t>
            </a:r>
            <a:r>
              <a:rPr lang="en-US" sz="4400" b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 é </a:t>
            </a:r>
            <a:r>
              <a:rPr lang="pt-BR" altLang="en-US" sz="4400" b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um</a:t>
            </a:r>
            <a:r>
              <a:rPr lang="en-US" sz="4400" b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 cálculo que demonstra se o indivíduo está ou não em seu peso ideal. Portanto, avalia os riscos de obesidade ou desnutrição.</a:t>
            </a:r>
            <a:endParaRPr lang="en-US" altLang="en-US" sz="4400" b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Espaço Reservado para Conteúdo 3" descr="imc image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7590" y="-116205"/>
            <a:ext cx="10116820" cy="70897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59790" y="282575"/>
            <a:ext cx="10213340" cy="845820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pt-BR" altLang="en-US" sz="4400" b="1">
                <a:solidFill>
                  <a:schemeClr val="accent4"/>
                </a:solidFill>
                <a:effectLst/>
                <a:latin typeface="Bahnschrift SemiBold SemiCondensed" panose="020B0502040204020203" charset="0"/>
                <a:cs typeface="Bahnschrift SemiBold SemiCondensed" panose="020B0502040204020203" charset="0"/>
              </a:rPr>
              <a:t>PROBLEMATIZAÇÃO</a:t>
            </a:r>
            <a:endParaRPr lang="pt-BR" altLang="en-US" sz="4400" b="1">
              <a:solidFill>
                <a:schemeClr val="accent4"/>
              </a:solidFill>
              <a:effectLst/>
              <a:latin typeface="Bahnschrift SemiBold SemiCondensed" panose="020B0502040204020203" charset="0"/>
              <a:cs typeface="Bahnschrift SemiBold SemiCondensed" panose="020B0502040204020203" charset="0"/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301625" y="1503680"/>
            <a:ext cx="115208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pt-BR" altLang="en-US" sz="4800" b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A fórmula matemática do IMC:</a:t>
            </a:r>
            <a:endParaRPr lang="pt-BR" altLang="en-US" sz="48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 de Texto 2"/>
              <p:cNvSpPr txBox="1"/>
              <p:nvPr/>
            </p:nvSpPr>
            <p:spPr>
              <a:xfrm>
                <a:off x="4194175" y="3256280"/>
                <a:ext cx="4155440" cy="165544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pt-BR" sz="4800" b="1" i="1">
                              <a:solidFill>
                                <a:schemeClr val="bg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pt-BR" sz="4800" b="1" i="1">
                              <a:solidFill>
                                <a:schemeClr val="bg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𝒑𝒆𝒔𝒐</m:t>
                          </m:r>
                          <m:r>
                            <a:rPr lang="en-US" altLang="pt-BR" sz="4800" b="1" i="1">
                              <a:gradFill>
                                <a:gsLst>
                                  <a:gs pos="0">
                                    <a:srgbClr val="FBFB11"/>
                                  </a:gs>
                                  <a:gs pos="100000">
                                    <a:srgbClr val="838309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pt-BR" sz="4800" b="1" i="1">
                              <a:gradFill>
                                <a:gsLst>
                                  <a:gs pos="0">
                                    <a:srgbClr val="FBFB11"/>
                                  </a:gs>
                                  <a:gs pos="100000">
                                    <a:srgbClr val="838309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𝒌𝒈</m:t>
                          </m:r>
                          <m:r>
                            <a:rPr lang="en-US" altLang="pt-BR" sz="4800" b="1" i="1">
                              <a:gradFill>
                                <a:gsLst>
                                  <a:gs pos="0">
                                    <a:srgbClr val="FBFB11"/>
                                  </a:gs>
                                  <a:gs pos="100000">
                                    <a:srgbClr val="838309"/>
                                  </a:gs>
                                </a:gsLst>
                                <a:lin ang="5400000" scaled="0"/>
                              </a:gra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pt-BR" sz="4800" b="1" i="1">
                                  <a:solidFill>
                                    <a:schemeClr val="bg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pt-BR" sz="4800" b="1" i="1">
                                  <a:solidFill>
                                    <a:schemeClr val="bg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𝒂𝒍𝒕𝒖𝒓𝒂</m:t>
                              </m:r>
                              <m:r>
                                <a:rPr lang="en-US" altLang="pt-BR" sz="4800" b="1" i="1">
                                  <a:gradFill>
                                    <a:gsLst>
                                      <a:gs pos="0">
                                        <a:srgbClr val="FBFB11"/>
                                      </a:gs>
                                      <a:gs pos="100000">
                                        <a:srgbClr val="838309"/>
                                      </a:gs>
                                    </a:gsLst>
                                    <a:lin ang="5400000" scaled="0"/>
                                  </a:gradFill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pt-BR" sz="4800" b="1" i="1">
                                  <a:gradFill>
                                    <a:gsLst>
                                      <a:gs pos="0">
                                        <a:srgbClr val="FBFB11"/>
                                      </a:gs>
                                      <a:gs pos="100000">
                                        <a:srgbClr val="838309"/>
                                      </a:gs>
                                    </a:gsLst>
                                    <a:lin ang="5400000" scaled="0"/>
                                  </a:gra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𝒎</m:t>
                              </m:r>
                              <m:r>
                                <a:rPr lang="en-US" altLang="pt-BR" sz="4800" b="1" i="1">
                                  <a:gradFill>
                                    <a:gsLst>
                                      <a:gs pos="0">
                                        <a:srgbClr val="FBFB11"/>
                                      </a:gs>
                                      <a:gs pos="100000">
                                        <a:srgbClr val="838309"/>
                                      </a:gs>
                                    </a:gsLst>
                                    <a:lin ang="5400000" scaled="0"/>
                                  </a:gradFill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)</m:t>
                              </m:r>
                              <m:r>
                                <a:rPr lang="en-US" altLang="pt-BR" sz="4800" b="1" i="1">
                                  <a:solidFill>
                                    <a:schemeClr val="bg1"/>
                                  </a:solidFill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 </m:t>
                              </m:r>
                            </m:e>
                            <m:sup>
                              <m:r>
                                <a:rPr lang="en-US" altLang="pt-BR" sz="4800" b="1" i="1">
                                  <a:solidFill>
                                    <a:schemeClr val="bg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pt-BR" sz="4800" b="1" i="1">
                  <a:solidFill>
                    <a:schemeClr val="bg1"/>
                  </a:solidFill>
                  <a:latin typeface="Arial Black" panose="020B0A04020102020204" charset="0"/>
                  <a:cs typeface="Arial Black" panose="020B0A04020102020204" charset="0"/>
                </a:endParaRPr>
              </a:p>
            </p:txBody>
          </p:sp>
        </mc:Choice>
        <mc:Fallback>
          <p:sp>
            <p:nvSpPr>
              <p:cNvPr id="3" name="Caixa de 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4175" y="3256280"/>
                <a:ext cx="4155440" cy="165544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 de Texto 3"/>
          <p:cNvSpPr txBox="1"/>
          <p:nvPr/>
        </p:nvSpPr>
        <p:spPr>
          <a:xfrm>
            <a:off x="520700" y="3601720"/>
            <a:ext cx="40303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pt-BR" altLang="en-US" sz="60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→ IMC =</a:t>
            </a:r>
            <a:r>
              <a:rPr lang="pt-BR" altLang="en-US" sz="4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altLang="en-US" sz="4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-114300" y="0"/>
            <a:ext cx="12586335" cy="2548255"/>
          </a:xfrm>
        </p:spPr>
        <p:txBody>
          <a:bodyPr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pt-BR" altLang="en-US" sz="4400" b="1">
                <a:solidFill>
                  <a:schemeClr val="tx1"/>
                </a:solidFill>
                <a:effectLst/>
                <a:latin typeface="Bahnschrift SemiBold SemiCondensed" panose="020B0502040204020203" charset="0"/>
                <a:cs typeface="Bahnschrift SemiBold SemiCondensed" panose="020B0502040204020203" charset="0"/>
              </a:rPr>
              <a:t>Cursos da plataforma de Programação</a:t>
            </a:r>
            <a:endParaRPr lang="pt-BR" altLang="en-US" sz="4400" b="1">
              <a:solidFill>
                <a:schemeClr val="tx1"/>
              </a:solidFill>
              <a:effectLst/>
              <a:latin typeface="Bahnschrift SemiBold SemiCondensed" panose="020B0502040204020203" charset="0"/>
              <a:cs typeface="Bahnschrift SemiBold SemiCondensed" panose="020B0502040204020203" charset="0"/>
            </a:endParaRPr>
          </a:p>
        </p:txBody>
      </p:sp>
      <p:pic>
        <p:nvPicPr>
          <p:cNvPr id="2" name="Imagem 1" descr="SE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9745" y="728980"/>
            <a:ext cx="8129905" cy="60153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46735" y="323850"/>
            <a:ext cx="11461750" cy="845820"/>
          </a:xfrm>
        </p:spPr>
        <p:txBody>
          <a:bodyPr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just"/>
            <a:r>
              <a:rPr lang="pt-BR" altLang="en-US" sz="6000" b="1">
                <a:solidFill>
                  <a:schemeClr val="bg1"/>
                </a:solidFill>
                <a:effectLst/>
                <a:latin typeface="Bahnschrift SemiBold SemiCondensed" panose="020B0502040204020203" charset="0"/>
                <a:cs typeface="Bahnschrift SemiBold SemiCondensed" panose="020B0502040204020203" charset="0"/>
              </a:rPr>
              <a:t>Vamos criar nosso código?</a:t>
            </a:r>
            <a:endParaRPr lang="pt-BR" altLang="en-US" sz="6000" b="1">
              <a:solidFill>
                <a:schemeClr val="bg1"/>
              </a:solidFill>
              <a:effectLst/>
              <a:latin typeface="Bahnschrift SemiBold SemiCondensed" panose="020B0502040204020203" charset="0"/>
              <a:cs typeface="Bahnschrift SemiBold SemiCondensed" panose="020B0502040204020203" charset="0"/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124460" y="1814830"/>
            <a:ext cx="11520805" cy="21837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pt-BR" altLang="en-US" sz="4000" b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Abrir o </a:t>
            </a:r>
            <a:r>
              <a:rPr lang="pt-BR" altLang="en-US" sz="4000" b="1">
                <a:solidFill>
                  <a:schemeClr val="accent4"/>
                </a:solidFill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sublime text</a:t>
            </a:r>
            <a:r>
              <a:rPr lang="pt-BR" altLang="en-US" sz="4000" b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no computador...</a:t>
            </a:r>
            <a:endParaRPr lang="pt-BR" altLang="en-US" sz="40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altLang="en-US" sz="48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altLang="en-US" sz="48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1" name="Imagem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5934075" y="1651000"/>
            <a:ext cx="686435" cy="9004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Caixa de Texto 1"/>
          <p:cNvSpPr txBox="1"/>
          <p:nvPr/>
        </p:nvSpPr>
        <p:spPr>
          <a:xfrm>
            <a:off x="124460" y="2943225"/>
            <a:ext cx="1152080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36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pt-BR" altLang="en-US" sz="4000" b="1" i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highlight>
                  <a:srgbClr val="C0C0C0"/>
                </a:highlight>
                <a:latin typeface="Times New Roman" panose="02020603050405020304" charset="0"/>
                <a:cs typeface="Times New Roman" panose="02020603050405020304" charset="0"/>
              </a:rPr>
              <a:t>O passo a passo ficará disponível para </a:t>
            </a:r>
            <a:r>
              <a:rPr lang="pt-BR" altLang="en-US" sz="4000" b="1" i="1">
                <a:solidFill>
                  <a:schemeClr val="tx1"/>
                </a:solidFill>
                <a:highlight>
                  <a:srgbClr val="C0C0C0"/>
                </a:highlight>
                <a:latin typeface="Times New Roman" panose="02020603050405020304" charset="0"/>
                <a:cs typeface="Times New Roman" panose="02020603050405020304" charset="0"/>
              </a:rPr>
              <a:t>atividade prática</a:t>
            </a:r>
            <a:r>
              <a:rPr lang="pt-BR" altLang="en-US" sz="4000" b="1" i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highlight>
                  <a:srgbClr val="C0C0C0"/>
                </a:highlight>
                <a:latin typeface="Times New Roman" panose="02020603050405020304" charset="0"/>
                <a:cs typeface="Times New Roman" panose="02020603050405020304" charset="0"/>
              </a:rPr>
              <a:t> após a aula no Mural da Turma no :</a:t>
            </a:r>
            <a:r>
              <a:rPr lang="pt-BR" altLang="en-US" sz="4400" b="1" i="1">
                <a:solidFill>
                  <a:schemeClr val="tx1"/>
                </a:solidFill>
                <a:highlight>
                  <a:srgbClr val="C0C0C0"/>
                </a:highlight>
                <a:latin typeface="Times New Roman" panose="02020603050405020304" charset="0"/>
                <a:cs typeface="Times New Roman" panose="02020603050405020304" charset="0"/>
              </a:rPr>
              <a:t>	</a:t>
            </a:r>
            <a:r>
              <a:rPr lang="pt-BR" altLang="en-US" sz="4400" b="1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   </a:t>
            </a:r>
            <a:r>
              <a:rPr lang="pt-BR" altLang="en-US" sz="4800" b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</a:t>
            </a:r>
            <a:endParaRPr lang="pt-BR" altLang="en-US" sz="4400" b="1">
              <a:solidFill>
                <a:schemeClr val="accent2">
                  <a:lumMod val="75000"/>
                </a:schemeClr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altLang="en-US" sz="4400" b="1">
              <a:solidFill>
                <a:schemeClr val="accent2">
                  <a:lumMod val="75000"/>
                </a:schemeClr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4" name="Imagem 103"/>
          <p:cNvPicPr/>
          <p:nvPr/>
        </p:nvPicPr>
        <p:blipFill>
          <a:blip r:embed="rId2"/>
          <a:stretch>
            <a:fillRect/>
          </a:stretch>
        </p:blipFill>
        <p:spPr>
          <a:xfrm>
            <a:off x="7832725" y="5123815"/>
            <a:ext cx="1651635" cy="1441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5" name="Imagem 104"/>
          <p:cNvPicPr/>
          <p:nvPr/>
        </p:nvPicPr>
        <p:blipFill>
          <a:blip r:embed="rId3"/>
          <a:stretch>
            <a:fillRect/>
          </a:stretch>
        </p:blipFill>
        <p:spPr>
          <a:xfrm>
            <a:off x="1834515" y="5316855"/>
            <a:ext cx="2225675" cy="7581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Caixa de Texto 2"/>
          <p:cNvSpPr txBox="1"/>
          <p:nvPr/>
        </p:nvSpPr>
        <p:spPr>
          <a:xfrm>
            <a:off x="4351655" y="5259705"/>
            <a:ext cx="466725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pt-BR" altLang="en-US" sz="4800" b="1">
                <a:solidFill>
                  <a:schemeClr val="bg2">
                    <a:lumMod val="90000"/>
                  </a:schemeClr>
                </a:solidFill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Classroom</a:t>
            </a:r>
            <a:endParaRPr lang="pt-BR" altLang="en-US" sz="4800" b="1">
              <a:solidFill>
                <a:schemeClr val="bg2">
                  <a:lumMod val="90000"/>
                </a:schemeClr>
              </a:solidFill>
              <a:highlight>
                <a:srgbClr val="000000"/>
              </a:highligh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94335" y="286385"/>
            <a:ext cx="11461750" cy="845820"/>
          </a:xfrm>
        </p:spPr>
        <p:txBody>
          <a:bodyPr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just"/>
            <a:r>
              <a:rPr lang="pt-BR" altLang="en-US" sz="6600" b="1">
                <a:solidFill>
                  <a:schemeClr val="accent4"/>
                </a:solidFill>
                <a:effectLst/>
                <a:latin typeface="Bahnschrift SemiBold SemiCondensed" panose="020B0502040204020203" charset="0"/>
                <a:cs typeface="Bahnschrift SemiBold SemiCondensed" panose="020B0502040204020203" charset="0"/>
              </a:rPr>
              <a:t>Retomada </a:t>
            </a:r>
            <a:endParaRPr lang="pt-BR" altLang="en-US" sz="6600" b="1">
              <a:solidFill>
                <a:schemeClr val="accent4"/>
              </a:solidFill>
              <a:effectLst/>
              <a:latin typeface="Bahnschrift SemiBold SemiCondensed" panose="020B0502040204020203" charset="0"/>
              <a:cs typeface="Bahnschrift SemiBold SemiCondensed" panose="020B0502040204020203" charset="0"/>
            </a:endParaRPr>
          </a:p>
          <a:p>
            <a:pPr algn="just"/>
            <a:endParaRPr lang="pt-BR" altLang="en-US" sz="6600" b="1">
              <a:solidFill>
                <a:schemeClr val="accent4"/>
              </a:solidFill>
              <a:effectLst/>
              <a:latin typeface="Bahnschrift SemiBold SemiCondensed" panose="020B0502040204020203" charset="0"/>
              <a:cs typeface="Bahnschrift SemiBold SemiCondensed" panose="020B0502040204020203" charset="0"/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231140" y="1485265"/>
            <a:ext cx="11520805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pt-BR" altLang="en-US"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Nesta aula vimos...</a:t>
            </a:r>
            <a:endParaRPr lang="pt-BR" altLang="en-US" sz="44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altLang="en-US" sz="4400" b="1">
              <a:solidFill>
                <a:srgbClr val="4DD6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altLang="en-US" sz="4400" b="1">
                <a:solidFill>
                  <a:srgbClr val="4DD60C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 Criação de código para calcular IMC</a:t>
            </a:r>
            <a:endParaRPr lang="pt-BR" altLang="en-US" sz="4400" b="1">
              <a:solidFill>
                <a:srgbClr val="4DD60C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/>
            <a:r>
              <a:rPr lang="pt-BR" altLang="en-US" sz="4400" b="1">
                <a:solidFill>
                  <a:srgbClr val="4DD60C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 Uso do código com HTML, CSS e Javascript.</a:t>
            </a:r>
            <a:endParaRPr lang="pt-BR" altLang="en-US" sz="4400" b="1">
              <a:solidFill>
                <a:srgbClr val="4DD60C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/>
            <a:r>
              <a:rPr lang="pt-BR" altLang="en-US" sz="4400" b="1">
                <a:solidFill>
                  <a:srgbClr val="4DD60C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 Interação com os valores informados e retorno do IMC personalizado.</a:t>
            </a:r>
            <a:endParaRPr lang="pt-BR" altLang="en-US" sz="4400" b="1">
              <a:solidFill>
                <a:srgbClr val="4DD6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31495" y="791845"/>
            <a:ext cx="11461750" cy="845820"/>
          </a:xfrm>
        </p:spPr>
        <p:txBody>
          <a:bodyPr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just"/>
            <a:r>
              <a:rPr lang="pt-BR" altLang="en-US" sz="6600" b="1">
                <a:solidFill>
                  <a:schemeClr val="accent4"/>
                </a:solidFill>
                <a:effectLst/>
                <a:latin typeface="Bahnschrift SemiBold SemiCondensed" panose="020B0502040204020203" charset="0"/>
                <a:cs typeface="Bahnschrift SemiBold SemiCondensed" panose="020B0502040204020203" charset="0"/>
              </a:rPr>
              <a:t>Próxima </a:t>
            </a:r>
            <a:endParaRPr lang="pt-BR" altLang="en-US" sz="6600" b="1">
              <a:solidFill>
                <a:schemeClr val="accent4"/>
              </a:solidFill>
              <a:effectLst/>
              <a:latin typeface="Bahnschrift SemiBold SemiCondensed" panose="020B0502040204020203" charset="0"/>
              <a:cs typeface="Bahnschrift SemiBold SemiCondensed" panose="020B0502040204020203" charset="0"/>
            </a:endParaRPr>
          </a:p>
          <a:p>
            <a:pPr algn="just"/>
            <a:r>
              <a:rPr lang="pt-BR" altLang="en-US" sz="6600" b="1">
                <a:solidFill>
                  <a:schemeClr val="accent4"/>
                </a:solidFill>
                <a:effectLst/>
                <a:latin typeface="Bahnschrift SemiBold SemiCondensed" panose="020B0502040204020203" charset="0"/>
                <a:cs typeface="Bahnschrift SemiBold SemiCondensed" panose="020B0502040204020203" charset="0"/>
              </a:rPr>
              <a:t>Aula...</a:t>
            </a:r>
            <a:endParaRPr lang="pt-BR" altLang="en-US" sz="6600" b="1">
              <a:solidFill>
                <a:schemeClr val="accent4"/>
              </a:solidFill>
              <a:effectLst/>
              <a:latin typeface="Bahnschrift SemiBold SemiCondensed" panose="020B0502040204020203" charset="0"/>
              <a:cs typeface="Bahnschrift SemiBold SemiCondensed" panose="020B0502040204020203" charset="0"/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335280" y="2644775"/>
            <a:ext cx="11520805" cy="42157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endParaRPr lang="pt-BR" altLang="en-US" sz="48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altLang="en-US" sz="44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altLang="en-US" sz="4400" b="1">
                <a:solidFill>
                  <a:srgbClr val="4DD6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Vamos inserir o método  condicional o </a:t>
            </a:r>
            <a:r>
              <a:rPr lang="pt-BR" altLang="en-US"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“If”</a:t>
            </a:r>
            <a:r>
              <a:rPr lang="pt-BR" altLang="en-US" sz="4400" b="1">
                <a:solidFill>
                  <a:srgbClr val="4DD6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que o algoritmo decida se o </a:t>
            </a:r>
            <a:r>
              <a:rPr lang="pt-BR" altLang="en-US" sz="4400" b="1" u="sng">
                <a:solidFill>
                  <a:srgbClr val="4DD6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IMC</a:t>
            </a:r>
            <a:r>
              <a:rPr lang="pt-BR" altLang="en-US" sz="4400" b="1">
                <a:solidFill>
                  <a:srgbClr val="4DD6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é: baixo, normal ou  alto e aparecerá uma mensagem informando isso na tela.</a:t>
            </a:r>
            <a:endParaRPr lang="pt-BR" altLang="en-US" sz="4400" b="1">
              <a:solidFill>
                <a:srgbClr val="4DD6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Espaço Reservado para Conteúdo 3" descr="imc image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30925" y="0"/>
            <a:ext cx="6060440" cy="4041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1221</Words>
  <Application>WPS Presentation</Application>
  <PresentationFormat>宽屏</PresentationFormat>
  <Paragraphs>57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35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Bahnschrift Light Condensed</vt:lpstr>
      <vt:lpstr>Bahnschrift SemiBold</vt:lpstr>
      <vt:lpstr>Bahnschrift SemiBold SemiCondensed</vt:lpstr>
      <vt:lpstr>Cambria Math</vt:lpstr>
      <vt:lpstr>Bahnschrift SemiCondensed</vt:lpstr>
      <vt:lpstr>MS Mincho</vt:lpstr>
      <vt:lpstr>Consolas</vt:lpstr>
      <vt:lpstr>Corbel</vt:lpstr>
      <vt:lpstr>Gabriola</vt:lpstr>
      <vt:lpstr>Constantia</vt:lpstr>
      <vt:lpstr>Bahnschrift</vt:lpstr>
      <vt:lpstr>Bahnschrift SemiBold Condensed</vt:lpstr>
      <vt:lpstr>Arial Black</vt:lpstr>
      <vt:lpstr>Times New Roman</vt:lpstr>
      <vt:lpstr>Segoe Print</vt:lpstr>
      <vt:lpstr>Bahnschrift Condensed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 O M U L O</cp:lastModifiedBy>
  <cp:revision>5</cp:revision>
  <dcterms:created xsi:type="dcterms:W3CDTF">2022-06-18T13:03:18Z</dcterms:created>
  <dcterms:modified xsi:type="dcterms:W3CDTF">2022-06-18T17:45:07Z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1046-11.2.0.10451</vt:lpwstr>
  </property>
  <property fmtid="{D5CDD505-2E9C-101B-9397-08002B2CF9AE}" pid="3" name="ICV">
    <vt:lpwstr>6EE583162EE046CA901127C053C4CD0B</vt:lpwstr>
  </property>
</Properties>
</file>