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3T14:47:18.6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27,'24'0,"411"18,-334-10,150-8,-101-3,978 3,-1091-2,1-2,63-14,-62 9,0 2,57-2,770 10,-698 13,-57-2,166 22,-165-17,175 3,657-21,-917 0,53-10,-52 6,50-2,401 8,-458-1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3T14:47:21.3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49,'330'-19,"-254"14,107 6,44-3,-142-9,-49 5,58-1,337 8,-410-1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3T14:47:24.7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98,'161'-13,"-5"0,-79 14,-30 0,0-1,-1-3,52-9,-56 5,55-1,34-6,-98 8,6-2,1 1,74-2,1243 11,-1322-1,52 10,-53-5,58 1,315-8,-387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7:04:13.5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670 53 24575,'-54'0'0,"-105"14"0,135-9 0,-1 0 0,2 2 0,-1 1 0,1 0 0,0 2 0,-34 20 0,31-15 0,15-10 0,1 1 0,-1 0 0,1 1 0,0 0 0,1 1 0,0 0 0,0 0 0,1 1 0,0 0 0,0 0 0,-6 11 0,6-6 0,-5 8 0,0 0 0,2 1 0,0 1 0,1 0 0,-9 37 0,10-20 0,1-1 0,3 1 0,-2 60 0,7-53 0,0-6 0,1 0 0,8 50 0,-7-80 0,1 1 0,0 0 0,1-1 0,1 1 0,-1-1 0,2 0 0,0-1 0,0 0 0,1 1 0,1-2 0,12 15 0,-9-15 0,1-1 0,0 0 0,1-1 0,0 0 0,22 10 0,12 7 0,-18-11 0,0-1 0,1-1 0,1-2 0,38 8 0,-20-4 0,-9-7 0,1 0 0,0-3 0,1-1 0,-1-3 0,44-3 0,15 0 0,384 3 0,-454 1 0,54 11 0,22 1 0,-68-11 0,40 9 0,-42-5 0,53 1 0,-61-6 0,0 0 0,-1 2 0,1 1 0,-1 1 0,29 10 0,-12-5 0,-1-3 0,1-1 0,0-2 0,0-2 0,71-7 0,-4 3 0,-12 4 0,-49 1 0,0-3 0,90-10 0,-110 3 0,-1-1 0,0-1 0,-1-1 0,0-2 0,44-25 0,-19 4 0,84-67 0,-123 86 0,0 0 0,-2-1 0,0-1 0,0 0 0,-2 0 0,18-36 0,-3 6 0,-18 36 0,-1-1 0,0 1 0,0-1 0,-2-1 0,1 1 0,-1-1 0,-1 1 0,0-1 0,-1 0 0,0 0 0,-1-1 0,0 1 0,-1 0 0,0 0 0,-1 0 0,-1 0 0,0-1 0,0 2 0,-1-1 0,-1 0 0,0 0 0,-10-20 0,-125-208 0,106 189 0,11 6 0,20 39 0,0-1 0,0 1 0,-1 0 0,0 1 0,-1-1 0,1 0 0,-1 1 0,0 0 0,0 0 0,-1 0 0,1 0 0,-1 1 0,0-1 0,-11-6 0,-1 3 0,-186-80 0,165 76 0,0 2 0,-1 2 0,-1 2 0,-50-2 0,-164 9 0,106 2 0,73-3 0,-113-15 0,115 7 0,-1 4 0,-89 7 0,-79-5 0,161-10 0,54 6 0,-46-2 0,-24-5 0,70 8 0,-53-3 0,-306 9 0,376 0-151,0 0-1,-1 1 0,1 0 0,0 0 1,0 1-1,0 0 0,0 1 1,-16 8-1,7-3-6674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7:04:13.5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670 53 24575,'-54'0'0,"-105"14"0,135-9 0,-1 0 0,2 2 0,-1 1 0,1 0 0,0 2 0,-34 20 0,31-15 0,15-10 0,1 1 0,-1 0 0,1 1 0,0 0 0,1 1 0,0 0 0,0 0 0,1 1 0,0 0 0,0 0 0,-6 11 0,6-6 0,-5 8 0,0 0 0,2 1 0,0 1 0,1 0 0,-9 37 0,10-20 0,1-1 0,3 1 0,-2 60 0,7-53 0,0-6 0,1 0 0,8 50 0,-7-80 0,1 1 0,0 0 0,1-1 0,1 1 0,-1-1 0,2 0 0,0-1 0,0 0 0,1 1 0,1-2 0,12 15 0,-9-15 0,1-1 0,0 0 0,1-1 0,0 0 0,22 10 0,12 7 0,-18-11 0,0-1 0,1-1 0,1-2 0,38 8 0,-20-4 0,-9-7 0,1 0 0,0-3 0,1-1 0,-1-3 0,44-3 0,15 0 0,384 3 0,-454 1 0,54 11 0,22 1 0,-68-11 0,40 9 0,-42-5 0,53 1 0,-61-6 0,0 0 0,-1 2 0,1 1 0,-1 1 0,29 10 0,-12-5 0,-1-3 0,1-1 0,0-2 0,0-2 0,71-7 0,-4 3 0,-12 4 0,-49 1 0,0-3 0,90-10 0,-110 3 0,-1-1 0,0-1 0,-1-1 0,0-2 0,44-25 0,-19 4 0,84-67 0,-123 86 0,0 0 0,-2-1 0,0-1 0,0 0 0,-2 0 0,18-36 0,-3 6 0,-18 36 0,-1-1 0,0 1 0,0-1 0,-2-1 0,1 1 0,-1-1 0,-1 1 0,0-1 0,-1 0 0,0 0 0,-1-1 0,0 1 0,-1 0 0,0 0 0,-1 0 0,-1 0 0,0-1 0,0 2 0,-1-1 0,-1 0 0,0 0 0,-10-20 0,-125-208 0,106 189 0,11 6 0,20 39 0,0-1 0,0 1 0,-1 0 0,0 1 0,-1-1 0,1 0 0,-1 1 0,0 0 0,0 0 0,-1 0 0,1 0 0,-1 1 0,0-1 0,-11-6 0,-1 3 0,-186-80 0,165 76 0,0 2 0,-1 2 0,-1 2 0,-50-2 0,-164 9 0,106 2 0,73-3 0,-113-15 0,115 7 0,-1 4 0,-89 7 0,-79-5 0,161-10 0,54 6 0,-46-2 0,-24-5 0,70 8 0,-53-3 0,-306 9 0,376 0-151,0 0-1,-1 1 0,1 0 0,0 0 1,0 1-1,0 0 0,0 1 1,-16 8-1,7-3-6674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7:04:13.520"/>
    </inkml:context>
    <inkml:brush xml:id="br0">
      <inkml:brushProperty name="width" value="0.035" units="cm"/>
      <inkml:brushProperty name="height" value="0.035" units="cm"/>
      <inkml:brushProperty name="color" value="#181717"/>
    </inkml:brush>
  </inkml:definitions>
  <inkml:trace contextRef="#ctx0" brushRef="#br0">670 53 24575,'-54'0'0,"-105"14"0,135-9 0,-1 0 0,2 2 0,-1 1 0,1 0 0,0 2 0,-34 20 0,31-15 0,15-10 0,1 1 0,-1 0 0,1 1 0,0 0 0,1 1 0,0 0 0,0 0 0,1 1 0,0 0 0,0 0 0,-6 11 0,6-6 0,-5 8 0,0 0 0,2 1 0,0 1 0,1 0 0,-9 37 0,10-20 0,1-1 0,3 1 0,-2 60 0,7-53 0,0-6 0,1 0 0,8 50 0,-7-80 0,1 1 0,0 0 0,1-1 0,1 1 0,-1-1 0,2 0 0,0-1 0,0 0 0,1 1 0,1-2 0,12 15 0,-9-15 0,1-1 0,0 0 0,1-1 0,0 0 0,22 10 0,12 7 0,-18-11 0,0-1 0,1-1 0,1-2 0,38 8 0,-20-4 0,-9-7 0,1 0 0,0-3 0,1-1 0,-1-3 0,44-3 0,15 0 0,384 3 0,-454 1 0,54 11 0,22 1 0,-68-11 0,40 9 0,-42-5 0,53 1 0,-61-6 0,0 0 0,-1 2 0,1 1 0,-1 1 0,29 10 0,-12-5 0,-1-3 0,1-1 0,0-2 0,0-2 0,71-7 0,-4 3 0,-12 4 0,-49 1 0,0-3 0,90-10 0,-110 3 0,-1-1 0,0-1 0,-1-1 0,0-2 0,44-25 0,-19 4 0,84-67 0,-123 86 0,0 0 0,-2-1 0,0-1 0,0 0 0,-2 0 0,18-36 0,-3 6 0,-18 36 0,-1-1 0,0 1 0,0-1 0,-2-1 0,1 1 0,-1-1 0,-1 1 0,0-1 0,-1 0 0,0 0 0,-1-1 0,0 1 0,-1 0 0,0 0 0,-1 0 0,-1 0 0,0-1 0,0 2 0,-1-1 0,-1 0 0,0 0 0,-10-20 0,-125-208 0,106 189 0,11 6 0,20 39 0,0-1 0,0 1 0,-1 0 0,0 1 0,-1-1 0,1 0 0,-1 1 0,0 0 0,0 0 0,-1 0 0,1 0 0,-1 1 0,0-1 0,-11-6 0,-1 3 0,-186-80 0,165 76 0,0 2 0,-1 2 0,-1 2 0,-50-2 0,-164 9 0,106 2 0,73-3 0,-113-15 0,115 7 0,-1 4 0,-89 7 0,-79-5 0,161-10 0,54 6 0,-46-2 0,-24-5 0,70 8 0,-53-3 0,-306 9 0,376 0-151,0 0-1,-1 1 0,1 0 0,0 0 1,0 1-1,0 0 0,0 1 1,-16 8-1,7-3-6674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9F977-3D6C-4047-7B45-A04C45A54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F80452-BE2C-6211-772C-04FA08BC0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A363B-4537-504D-FB1F-3E6C9483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5241-D614-4679-A37F-205B78B5FA9A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36B578-73A2-11E8-76E4-41E70397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9F08AF-4722-FFF0-1932-369AE8E6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2CD2-5695-4F90-80D5-4F20CA15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02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4F356-17BE-11BF-FC51-0ED3B46D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0D47A7-18D6-E205-EF16-35600480B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ECC228-FB73-94C9-6321-DD5A16C3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5241-D614-4679-A37F-205B78B5FA9A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E317E9-4DFE-D8B9-4629-16DBBCFA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E469F7-74BB-E0AC-C8D5-14E51CF6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2CD2-5695-4F90-80D5-4F20CA15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33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EC0772-E4F0-0A7E-0698-F78EEA440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0177BB-1573-891A-1BEA-EA0FF8AC3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459FB0-2028-E4BC-3AD7-F861EF4F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5241-D614-4679-A37F-205B78B5FA9A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98429D-030E-4B80-5BB7-E430B252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1AA719-56DE-C843-D583-6DB3EC70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2CD2-5695-4F90-80D5-4F20CA15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3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68535-E89B-61DB-DDD4-37E2A6DD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73E63F-25E5-3404-D410-5DABA556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30068B-381E-00AC-E7A4-7EEF4B60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5241-D614-4679-A37F-205B78B5FA9A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9D496-DC53-3DC4-7EE6-1077D674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1FD646-2FDA-EF13-FBE3-99479E5B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2CD2-5695-4F90-80D5-4F20CA15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65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BFC56-6E9E-6C16-B8E1-6FC02999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B5640C-247E-28C9-CCE5-C751A39E1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00218-A040-E54B-226F-852FD5EC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5241-D614-4679-A37F-205B78B5FA9A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EB2096-EC28-9973-4C44-11588E8B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41C71D-9E27-F7C8-94F0-FE64AF17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2CD2-5695-4F90-80D5-4F20CA15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1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299A6-13F3-C1B4-1CA9-FE4E3AA2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DAC7E-278B-D9B5-649F-B09DD93C4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3E13D6-8170-54DD-3423-9CE7333E9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A84933-FEFC-13B2-6C81-FBEDA675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5241-D614-4679-A37F-205B78B5FA9A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8DA944-D9C3-706E-BBB8-30205077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03B133-401B-82F9-47F3-B5F354AE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2CD2-5695-4F90-80D5-4F20CA15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08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FB913-FC09-6A9D-D45E-ED7D2233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9F02A9-0FA0-0475-0199-18E33A8EF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872A32-67ED-3DF6-12CE-1464ADCE8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C69354-E733-3C90-AFC7-3EA84ACF6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072AC0-CB2B-53EE-5DA5-F33587473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4DA417-A694-D2A1-61BF-0636B88E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5241-D614-4679-A37F-205B78B5FA9A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8E44D8-9CB4-99ED-61A4-7F1F8247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FA938D-76B5-D6A8-B172-77BFF554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2CD2-5695-4F90-80D5-4F20CA15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073E2-9541-048B-3AFF-5A6C5538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03EB2F-76C3-419D-1103-C5A66C7A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5241-D614-4679-A37F-205B78B5FA9A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8E9F4-17F4-3835-DF0A-A15FE0D1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4672CF-AB4D-F0D1-3AD9-7FC4ADD2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2CD2-5695-4F90-80D5-4F20CA15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3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A463DD-FA86-DCFA-A442-571FD755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5241-D614-4679-A37F-205B78B5FA9A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6B56BF-48AC-13C2-BA51-FA46A316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1D8CCD-2728-7FD4-9205-67A9B0DD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2CD2-5695-4F90-80D5-4F20CA15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88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1B91B-A935-F40C-F1DE-E8E31525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619F4-41E5-6098-62D9-E3866EE67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D7EE8-C36C-1025-20E6-65E71052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5539DC-1AA5-0C4D-22EB-189D62B5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5241-D614-4679-A37F-205B78B5FA9A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C6CE4D-9E36-22F2-9027-43FE3C17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666C30-665A-5386-F4C8-CFEC78F7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2CD2-5695-4F90-80D5-4F20CA15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45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8AA1E-E69B-B8B0-008A-D1FBD8A1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A0F4A0-D0C7-7FF2-6F5F-4A0EB9DA3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44D7D2-6827-6484-4B80-A4D325BC2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270D0F-0B8E-1A81-138E-E41DDAF6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5241-D614-4679-A37F-205B78B5FA9A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ACF902-AC4F-52A7-0979-401CE175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CEF863-2C04-3881-B0BD-F952A255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2CD2-5695-4F90-80D5-4F20CA15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9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E7D62E-7FC0-2277-B65E-C30A131D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A0E7E9-A60C-7E32-4974-3D94EC40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2617A-F42D-6E15-9673-F3C0FC19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25241-D614-4679-A37F-205B78B5FA9A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833CF-A8B7-3752-0B30-03DA2F59F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272936-9C55-BB9D-C91F-D53526CCA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92CD2-5695-4F90-80D5-4F20CA15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jpeg"/><Relationship Id="rId7" Type="http://schemas.openxmlformats.org/officeDocument/2006/relationships/hyperlink" Target="https://logos-world.net/bing-logo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hyperlink" Target="https://de.wikipedia.org/wiki/Datei:Google_%22G%22_Logo.svg" TargetMode="Externa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95045BC9-CCA5-B643-63B6-1CD6DAA12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21E615B-0417-8A31-8DDF-8FB4261549AA}"/>
              </a:ext>
            </a:extLst>
          </p:cNvPr>
          <p:cNvSpPr txBox="1"/>
          <p:nvPr/>
        </p:nvSpPr>
        <p:spPr>
          <a:xfrm>
            <a:off x="4996873" y="5791199"/>
            <a:ext cx="24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Esp. Rômulo C. Silvestre</a:t>
            </a:r>
          </a:p>
        </p:txBody>
      </p:sp>
    </p:spTree>
    <p:extLst>
      <p:ext uri="{BB962C8B-B14F-4D97-AF65-F5344CB8AC3E}">
        <p14:creationId xmlns:p14="http://schemas.microsoft.com/office/powerpoint/2010/main" val="10037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0F3B035-050D-CA06-316C-39106C9A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6" y="119375"/>
            <a:ext cx="12056208" cy="6247223"/>
          </a:xfrm>
          <a:prstGeom prst="rect">
            <a:avLst/>
          </a:prstGeom>
        </p:spPr>
      </p:pic>
      <p:sp>
        <p:nvSpPr>
          <p:cNvPr id="6" name="Chave Direita 5">
            <a:extLst>
              <a:ext uri="{FF2B5EF4-FFF2-40B4-BE49-F238E27FC236}">
                <a16:creationId xmlns:a16="http://schemas.microsoft.com/office/drawing/2014/main" id="{AA4A77A5-CDE8-7D75-5967-50BF01A6E34C}"/>
              </a:ext>
            </a:extLst>
          </p:cNvPr>
          <p:cNvSpPr/>
          <p:nvPr/>
        </p:nvSpPr>
        <p:spPr>
          <a:xfrm>
            <a:off x="2682815" y="1164566"/>
            <a:ext cx="2260121" cy="50809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BDD55B-1134-C873-30C5-CEF342ABD11B}"/>
              </a:ext>
            </a:extLst>
          </p:cNvPr>
          <p:cNvSpPr txBox="1"/>
          <p:nvPr/>
        </p:nvSpPr>
        <p:spPr>
          <a:xfrm>
            <a:off x="5149970" y="3520379"/>
            <a:ext cx="68267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dirty="0" err="1">
                <a:solidFill>
                  <a:schemeClr val="bg1"/>
                </a:solidFill>
              </a:rPr>
              <a:t>tag</a:t>
            </a:r>
            <a:r>
              <a:rPr lang="pt-BR" dirty="0">
                <a:solidFill>
                  <a:schemeClr val="bg1"/>
                </a:solidFill>
              </a:rPr>
              <a:t> é formada por um par ou não.</a:t>
            </a:r>
          </a:p>
          <a:p>
            <a:r>
              <a:rPr lang="pt-BR" dirty="0">
                <a:solidFill>
                  <a:schemeClr val="bg1"/>
                </a:solidFill>
              </a:rPr>
              <a:t>Nesse caso da </a:t>
            </a:r>
            <a:r>
              <a:rPr lang="pt-BR" dirty="0" err="1">
                <a:solidFill>
                  <a:schemeClr val="bg1"/>
                </a:solidFill>
              </a:rPr>
              <a:t>tag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html</a:t>
            </a:r>
            <a:r>
              <a:rPr lang="pt-BR" dirty="0">
                <a:solidFill>
                  <a:schemeClr val="bg1"/>
                </a:solidFill>
              </a:rPr>
              <a:t> é um par:</a:t>
            </a:r>
          </a:p>
          <a:p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html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&lt;/</a:t>
            </a:r>
            <a:r>
              <a:rPr lang="pt-BR" dirty="0" err="1">
                <a:solidFill>
                  <a:schemeClr val="bg1"/>
                </a:solidFill>
              </a:rPr>
              <a:t>html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</a:rPr>
              <a:t>Onde a  primeira é o inicio (abertura) e a segunda o fechamento.</a:t>
            </a:r>
          </a:p>
          <a:p>
            <a:r>
              <a:rPr lang="pt-BR" dirty="0">
                <a:solidFill>
                  <a:schemeClr val="bg1"/>
                </a:solidFill>
              </a:rPr>
              <a:t>A linguagem de marcação HTML é baseada em TAGS. Quanto mais </a:t>
            </a:r>
            <a:r>
              <a:rPr lang="pt-BR" dirty="0" err="1">
                <a:solidFill>
                  <a:schemeClr val="bg1"/>
                </a:solidFill>
              </a:rPr>
              <a:t>tags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aprender melhor e mais sites e aplicativos você pode construir.</a:t>
            </a:r>
          </a:p>
        </p:txBody>
      </p:sp>
    </p:spTree>
    <p:extLst>
      <p:ext uri="{BB962C8B-B14F-4D97-AF65-F5344CB8AC3E}">
        <p14:creationId xmlns:p14="http://schemas.microsoft.com/office/powerpoint/2010/main" val="4208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36C8D513-C20F-1B1D-7377-5D960F736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84" b="167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9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8AE064F-512D-6968-7CC3-B540BC4FB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5" b="43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8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02DB0-B593-5BE6-9911-8C02603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97442"/>
            <a:ext cx="10515600" cy="1325563"/>
          </a:xfrm>
        </p:spPr>
        <p:txBody>
          <a:bodyPr/>
          <a:lstStyle/>
          <a:p>
            <a:r>
              <a:rPr lang="pt-BR" dirty="0"/>
              <a:t>Agora sim! Podemos explorar o Planeta Alien!</a:t>
            </a:r>
          </a:p>
        </p:txBody>
      </p:sp>
    </p:spTree>
    <p:extLst>
      <p:ext uri="{BB962C8B-B14F-4D97-AF65-F5344CB8AC3E}">
        <p14:creationId xmlns:p14="http://schemas.microsoft.com/office/powerpoint/2010/main" val="302317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EB76EDA-7628-D304-6EAF-B77871304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666" b="-1"/>
          <a:stretch/>
        </p:blipFill>
        <p:spPr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EAC975-83A2-80EF-9C52-85E86B1C654A}"/>
              </a:ext>
            </a:extLst>
          </p:cNvPr>
          <p:cNvSpPr txBox="1"/>
          <p:nvPr/>
        </p:nvSpPr>
        <p:spPr>
          <a:xfrm>
            <a:off x="267690" y="612562"/>
            <a:ext cx="342959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exploração do Planeta Alien.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É baseada na exploração de </a:t>
            </a:r>
            <a:r>
              <a:rPr lang="pt-BR" dirty="0" err="1">
                <a:solidFill>
                  <a:schemeClr val="bg1"/>
                </a:solidFill>
              </a:rPr>
              <a:t>tags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Cada TAG possui um poder.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As funcionalidades das TAGS </a:t>
            </a:r>
          </a:p>
          <a:p>
            <a:r>
              <a:rPr lang="pt-BR" dirty="0">
                <a:solidFill>
                  <a:schemeClr val="bg1"/>
                </a:solidFill>
              </a:rPr>
              <a:t>São manipuladas por um motor</a:t>
            </a:r>
          </a:p>
          <a:p>
            <a:r>
              <a:rPr lang="pt-BR" dirty="0">
                <a:solidFill>
                  <a:schemeClr val="bg1"/>
                </a:solidFill>
              </a:rPr>
              <a:t>Java Script.</a:t>
            </a:r>
          </a:p>
          <a:p>
            <a:r>
              <a:rPr lang="pt-BR" dirty="0">
                <a:solidFill>
                  <a:schemeClr val="bg1"/>
                </a:solidFill>
              </a:rPr>
              <a:t>Essa manipulação no planeta Alien</a:t>
            </a:r>
          </a:p>
          <a:p>
            <a:r>
              <a:rPr lang="pt-BR" dirty="0">
                <a:solidFill>
                  <a:schemeClr val="bg1"/>
                </a:solidFill>
              </a:rPr>
              <a:t>Chamam de DOM</a:t>
            </a:r>
          </a:p>
          <a:p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Document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Object</a:t>
            </a:r>
            <a:r>
              <a:rPr lang="pt-BR" dirty="0">
                <a:solidFill>
                  <a:schemeClr val="bg1"/>
                </a:solidFill>
              </a:rPr>
              <a:t> Model)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Ao lado segue as primeiras </a:t>
            </a:r>
            <a:r>
              <a:rPr lang="pt-BR" dirty="0" err="1">
                <a:solidFill>
                  <a:schemeClr val="bg1"/>
                </a:solidFill>
              </a:rPr>
              <a:t>tags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Que você deve explorar.</a:t>
            </a:r>
          </a:p>
          <a:p>
            <a:r>
              <a:rPr lang="pt-BR" dirty="0">
                <a:solidFill>
                  <a:schemeClr val="bg1"/>
                </a:solidFill>
              </a:rPr>
              <a:t>Com elas você pode construir</a:t>
            </a:r>
          </a:p>
          <a:p>
            <a:r>
              <a:rPr lang="pt-BR" dirty="0">
                <a:solidFill>
                  <a:schemeClr val="bg1"/>
                </a:solidFill>
              </a:rPr>
              <a:t>Uma NAVE HTML.</a:t>
            </a:r>
          </a:p>
        </p:txBody>
      </p:sp>
    </p:spTree>
    <p:extLst>
      <p:ext uri="{BB962C8B-B14F-4D97-AF65-F5344CB8AC3E}">
        <p14:creationId xmlns:p14="http://schemas.microsoft.com/office/powerpoint/2010/main" val="411924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205FE2CC-5003-0981-2FE8-A8755F9F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20" y="1047704"/>
            <a:ext cx="8454306" cy="47625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BA2023D-64CF-7DBF-F0B8-AC61C85A4EB1}"/>
                  </a:ext>
                </a:extLst>
              </p14:cNvPr>
              <p14:cNvContentPartPr/>
              <p14:nvPr/>
            </p14:nvContentPartPr>
            <p14:xfrm>
              <a:off x="1883484" y="1754433"/>
              <a:ext cx="1209960" cy="4834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BA2023D-64CF-7DBF-F0B8-AC61C85A4E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7364" y="1748313"/>
                <a:ext cx="1222200" cy="495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CFF13D0-E132-6795-DAF6-EBF1C0FA9406}"/>
              </a:ext>
            </a:extLst>
          </p:cNvPr>
          <p:cNvSpPr/>
          <p:nvPr/>
        </p:nvSpPr>
        <p:spPr>
          <a:xfrm>
            <a:off x="1136073" y="1874982"/>
            <a:ext cx="601947" cy="249382"/>
          </a:xfrm>
          <a:prstGeom prst="rightArrow">
            <a:avLst/>
          </a:prstGeom>
          <a:ln w="5715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0393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3A2F962-1058-5723-ACCD-D504DD35B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" y="2067646"/>
            <a:ext cx="115728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46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gora explorando com uma moto espacial no planeta alien. na moto esta escrito head.">
            <a:extLst>
              <a:ext uri="{FF2B5EF4-FFF2-40B4-BE49-F238E27FC236}">
                <a16:creationId xmlns:a16="http://schemas.microsoft.com/office/drawing/2014/main" id="{F0C7A3D4-41FB-14F0-C5F1-37E19E205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7" r="2" b="8492"/>
          <a:stretch/>
        </p:blipFill>
        <p:spPr bwMode="auto"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2056" name="Freeform: Shape 2055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062" name="Freeform: Shape 2061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3" name="Freeform: Shape 2062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9" name="Group 2058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060" name="Freeform: Shape 2059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1" name="Freeform: Shape 2060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1A65395-4A0E-E24A-9D33-7A9F609FB423}"/>
              </a:ext>
            </a:extLst>
          </p:cNvPr>
          <p:cNvSpPr txBox="1"/>
          <p:nvPr/>
        </p:nvSpPr>
        <p:spPr>
          <a:xfrm>
            <a:off x="434109" y="748145"/>
            <a:ext cx="354917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dirty="0" err="1">
                <a:solidFill>
                  <a:schemeClr val="bg1"/>
                </a:solidFill>
              </a:rPr>
              <a:t>tag</a:t>
            </a:r>
            <a:r>
              <a:rPr lang="pt-BR" dirty="0">
                <a:solidFill>
                  <a:schemeClr val="bg1"/>
                </a:solidFill>
              </a:rPr>
              <a:t> que iremos explorar agora</a:t>
            </a:r>
          </a:p>
          <a:p>
            <a:r>
              <a:rPr lang="pt-BR" dirty="0">
                <a:solidFill>
                  <a:schemeClr val="bg1"/>
                </a:solidFill>
              </a:rPr>
              <a:t>É a HE</a:t>
            </a:r>
            <a:r>
              <a:rPr lang="pt-BR" sz="1600" dirty="0">
                <a:solidFill>
                  <a:schemeClr val="bg1"/>
                </a:solidFill>
              </a:rPr>
              <a:t>AD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Essa </a:t>
            </a:r>
            <a:r>
              <a:rPr lang="pt-BR" dirty="0" err="1">
                <a:solidFill>
                  <a:schemeClr val="bg1"/>
                </a:solidFill>
              </a:rPr>
              <a:t>tag</a:t>
            </a:r>
            <a:r>
              <a:rPr lang="pt-BR" dirty="0">
                <a:solidFill>
                  <a:schemeClr val="bg1"/>
                </a:solidFill>
              </a:rPr>
              <a:t> ela é usada para fornecer</a:t>
            </a:r>
          </a:p>
          <a:p>
            <a:r>
              <a:rPr lang="pt-BR" dirty="0">
                <a:solidFill>
                  <a:schemeClr val="bg1"/>
                </a:solidFill>
              </a:rPr>
              <a:t>Informações sobre o documento</a:t>
            </a:r>
          </a:p>
          <a:p>
            <a:r>
              <a:rPr lang="pt-BR" dirty="0">
                <a:solidFill>
                  <a:schemeClr val="bg1"/>
                </a:solidFill>
              </a:rPr>
              <a:t>HTML.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Ela não exibe conteúdo.</a:t>
            </a:r>
          </a:p>
          <a:p>
            <a:r>
              <a:rPr lang="pt-BR" dirty="0">
                <a:solidFill>
                  <a:schemeClr val="bg1"/>
                </a:solidFill>
              </a:rPr>
              <a:t>Ela auxilia navegadores e motores</a:t>
            </a:r>
          </a:p>
          <a:p>
            <a:r>
              <a:rPr lang="pt-BR" dirty="0">
                <a:solidFill>
                  <a:schemeClr val="bg1"/>
                </a:solidFill>
              </a:rPr>
              <a:t>De busca entender e processar</a:t>
            </a:r>
          </a:p>
          <a:p>
            <a:r>
              <a:rPr lang="pt-BR" dirty="0">
                <a:solidFill>
                  <a:schemeClr val="bg1"/>
                </a:solidFill>
              </a:rPr>
              <a:t>O documento HTML.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Se você capturou essa TAG </a:t>
            </a:r>
          </a:p>
          <a:p>
            <a:r>
              <a:rPr lang="pt-BR" dirty="0">
                <a:solidFill>
                  <a:schemeClr val="bg1"/>
                </a:solidFill>
              </a:rPr>
              <a:t>Você consegue chamar os seguintes</a:t>
            </a:r>
          </a:p>
          <a:p>
            <a:r>
              <a:rPr lang="pt-BR" dirty="0">
                <a:solidFill>
                  <a:schemeClr val="bg1"/>
                </a:solidFill>
              </a:rPr>
              <a:t>Motores de busca: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B16EE667-F659-FA7D-16B6-4B4833A30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9163" y="5119971"/>
            <a:ext cx="655659" cy="655659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7E7C08ED-038C-D7C0-3EF2-6F8692EB4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453419" y="5086818"/>
            <a:ext cx="1224555" cy="688812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6AF737BE-FFF0-820B-0586-187373EF71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27" y="5070238"/>
            <a:ext cx="1224556" cy="6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70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05F5C8-36DD-1586-143B-5DD32CE9E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62" b="-1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98EB15D8-65E0-D1E7-F540-5F3D077BD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82" y="4197093"/>
            <a:ext cx="10701193" cy="16488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A tag </a:t>
            </a:r>
            <a:r>
              <a:rPr kumimoji="0" lang="en-US" altLang="pt-BR" sz="2000" b="1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&lt;meta charset="UTF-8"&gt;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em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 HTML é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usada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 para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especificar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 o conjunto de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caracteres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 (character set) que o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navegador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deve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 usar para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interpretar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 o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texto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contido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na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 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página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+mn-lt"/>
              </a:rPr>
              <a:t> da web .</a:t>
            </a:r>
          </a:p>
        </p:txBody>
      </p:sp>
    </p:spTree>
    <p:extLst>
      <p:ext uri="{BB962C8B-B14F-4D97-AF65-F5344CB8AC3E}">
        <p14:creationId xmlns:p14="http://schemas.microsoft.com/office/powerpoint/2010/main" val="1380434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53632FCB-5831-B232-B1D0-9646B6B83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1" r="1" b="21508"/>
          <a:stretch/>
        </p:blipFill>
        <p:spPr>
          <a:xfrm>
            <a:off x="196850" y="112233"/>
            <a:ext cx="11798300" cy="651276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BFBE5D3-1748-A8BC-D808-86A2EEA6DECF}"/>
              </a:ext>
            </a:extLst>
          </p:cNvPr>
          <p:cNvSpPr txBox="1"/>
          <p:nvPr/>
        </p:nvSpPr>
        <p:spPr>
          <a:xfrm>
            <a:off x="1108014" y="5978665"/>
            <a:ext cx="1045138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594C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EB606B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C594C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B80B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594C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9C794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b="0" dirty="0">
                <a:solidFill>
                  <a:srgbClr val="C594C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dirty="0">
                <a:solidFill>
                  <a:srgbClr val="BB80B3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C594C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99C794"/>
                </a:solidFill>
                <a:effectLst/>
                <a:latin typeface="Consolas" panose="020B0609020204030204" pitchFamily="49" charset="0"/>
              </a:rPr>
              <a:t>width=device-width, initial-scale=1.0</a:t>
            </a:r>
            <a:r>
              <a:rPr lang="en-US" b="0" dirty="0">
                <a:solidFill>
                  <a:srgbClr val="C594C5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b="0" dirty="0">
              <a:solidFill>
                <a:srgbClr val="CDD3DE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85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6F7F3-32F4-93E1-7182-ED72B25D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2742"/>
            <a:ext cx="10515600" cy="2852737"/>
          </a:xfrm>
        </p:spPr>
        <p:txBody>
          <a:bodyPr/>
          <a:lstStyle/>
          <a:p>
            <a:r>
              <a:rPr lang="pt-BR" dirty="0"/>
              <a:t>Uma pasta foi criada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7CFF4B-8812-9614-2CA4-3AEBDA8AD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9DE2AF-1E80-917A-D3E8-72B546E7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296" y="2771235"/>
            <a:ext cx="1641394" cy="131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2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28DEB-3587-006A-4994-906D07A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9BD23-DDDF-1480-BF25-5117AE4C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meta com os atributos </a:t>
            </a:r>
            <a:r>
              <a:rPr lang="pt-BR" dirty="0" err="1"/>
              <a:t>name</a:t>
            </a:r>
            <a:r>
              <a:rPr lang="pt-BR" dirty="0"/>
              <a:t> e </a:t>
            </a:r>
            <a:r>
              <a:rPr lang="pt-BR" dirty="0" err="1"/>
              <a:t>content</a:t>
            </a:r>
            <a:endParaRPr lang="pt-BR" dirty="0"/>
          </a:p>
          <a:p>
            <a:r>
              <a:rPr lang="pt-BR" dirty="0"/>
              <a:t>Tendo como valores:</a:t>
            </a:r>
          </a:p>
          <a:p>
            <a:pPr lvl="1"/>
            <a:r>
              <a:rPr lang="pt-BR" dirty="0" err="1"/>
              <a:t>name</a:t>
            </a:r>
            <a:r>
              <a:rPr lang="pt-BR" dirty="0"/>
              <a:t>=“</a:t>
            </a:r>
            <a:r>
              <a:rPr lang="pt-BR" dirty="0" err="1"/>
              <a:t>viewport</a:t>
            </a:r>
            <a:r>
              <a:rPr lang="pt-BR" dirty="0"/>
              <a:t>”</a:t>
            </a:r>
          </a:p>
          <a:p>
            <a:pPr lvl="1"/>
            <a:r>
              <a:rPr lang="pt-BR" dirty="0" err="1"/>
              <a:t>Content</a:t>
            </a:r>
            <a:r>
              <a:rPr lang="pt-BR" dirty="0"/>
              <a:t>=“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with</a:t>
            </a:r>
            <a:r>
              <a:rPr lang="pt-BR" dirty="0"/>
              <a:t>”,</a:t>
            </a:r>
            <a:r>
              <a:rPr lang="pt-BR" dirty="0" err="1"/>
              <a:t>initial-scale</a:t>
            </a:r>
            <a:r>
              <a:rPr lang="pt-BR" dirty="0"/>
              <a:t>=1.0”</a:t>
            </a:r>
          </a:p>
          <a:p>
            <a:r>
              <a:rPr lang="pt-BR" dirty="0"/>
              <a:t>Deixa o sistema web adaptativo para celulares e outros dispositivos.</a:t>
            </a:r>
          </a:p>
        </p:txBody>
      </p:sp>
    </p:spTree>
    <p:extLst>
      <p:ext uri="{BB962C8B-B14F-4D97-AF65-F5344CB8AC3E}">
        <p14:creationId xmlns:p14="http://schemas.microsoft.com/office/powerpoint/2010/main" val="104387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CBE47C6-5DD4-75EB-F5B5-6D3D9E62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76" y="2829464"/>
            <a:ext cx="9791647" cy="7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65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6FB0A1-457B-0F63-B55C-56634517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" y="304851"/>
            <a:ext cx="10520218" cy="624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52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205FE2CC-5003-0981-2FE8-A8755F9F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20" y="1047704"/>
            <a:ext cx="8454306" cy="47625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BA2023D-64CF-7DBF-F0B8-AC61C85A4EB1}"/>
                  </a:ext>
                </a:extLst>
              </p14:cNvPr>
              <p14:cNvContentPartPr/>
              <p14:nvPr/>
            </p14:nvContentPartPr>
            <p14:xfrm>
              <a:off x="1874857" y="2349656"/>
              <a:ext cx="1209960" cy="4834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BA2023D-64CF-7DBF-F0B8-AC61C85A4E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8737" y="2343536"/>
                <a:ext cx="1222200" cy="495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CFF13D0-E132-6795-DAF6-EBF1C0FA9406}"/>
              </a:ext>
            </a:extLst>
          </p:cNvPr>
          <p:cNvSpPr/>
          <p:nvPr/>
        </p:nvSpPr>
        <p:spPr>
          <a:xfrm>
            <a:off x="1204491" y="2466705"/>
            <a:ext cx="601947" cy="249382"/>
          </a:xfrm>
          <a:prstGeom prst="rightArrow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82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891C669-D823-800F-FB7C-B7DA671C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72" y="2741396"/>
            <a:ext cx="9997855" cy="13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8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160EDE-F411-5E04-FE98-0FF1B332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964"/>
            <a:ext cx="12192000" cy="608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10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ABBA24-C260-E2B8-31F3-3AB7A38A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581150"/>
            <a:ext cx="11668125" cy="3695700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6AFAA3DF-DC69-0C0D-24FB-7599D6BA8E6F}"/>
              </a:ext>
            </a:extLst>
          </p:cNvPr>
          <p:cNvSpPr/>
          <p:nvPr/>
        </p:nvSpPr>
        <p:spPr>
          <a:xfrm>
            <a:off x="1315833" y="2034963"/>
            <a:ext cx="775855" cy="554182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717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DD09C-59C5-2EE2-757E-3608C646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Cria-se um novo arquivo: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C0BC63-12DD-4171-7E54-0A8B3B61A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9C3A23-1F42-E245-5A68-AFFD5667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453766" cy="121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64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9E68FF9-813B-F253-C5AB-0F8793E35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" y="1649293"/>
            <a:ext cx="11305309" cy="3341176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AA8CB3BC-676C-797D-AFBD-929BA4A6F827}"/>
              </a:ext>
            </a:extLst>
          </p:cNvPr>
          <p:cNvSpPr/>
          <p:nvPr/>
        </p:nvSpPr>
        <p:spPr>
          <a:xfrm rot="18920176">
            <a:off x="5065805" y="1356285"/>
            <a:ext cx="657861" cy="415637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000C8777-A6A1-94F0-A0CE-02AECD665A54}"/>
              </a:ext>
            </a:extLst>
          </p:cNvPr>
          <p:cNvSpPr/>
          <p:nvPr/>
        </p:nvSpPr>
        <p:spPr>
          <a:xfrm>
            <a:off x="2768302" y="2838197"/>
            <a:ext cx="657861" cy="415637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513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3AFB23-3DB6-C443-4C71-88DC12E7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0" y="996820"/>
            <a:ext cx="11961400" cy="48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2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1AAB2E-6418-8791-2FA8-2833D804A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438"/>
            <a:ext cx="12192000" cy="49711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F1C8532-8D9F-4DBB-241E-43E363179C43}"/>
              </a:ext>
            </a:extLst>
          </p:cNvPr>
          <p:cNvSpPr txBox="1"/>
          <p:nvPr/>
        </p:nvSpPr>
        <p:spPr>
          <a:xfrm>
            <a:off x="120073" y="267854"/>
            <a:ext cx="519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pasta </a:t>
            </a:r>
            <a:r>
              <a:rPr lang="pt-BR" b="1" dirty="0" err="1"/>
              <a:t>voltadoplanetaalien</a:t>
            </a:r>
            <a:r>
              <a:rPr lang="pt-BR" dirty="0"/>
              <a:t> foi aberta no VS CODE... </a:t>
            </a:r>
          </a:p>
        </p:txBody>
      </p:sp>
    </p:spTree>
    <p:extLst>
      <p:ext uri="{BB962C8B-B14F-4D97-AF65-F5344CB8AC3E}">
        <p14:creationId xmlns:p14="http://schemas.microsoft.com/office/powerpoint/2010/main" val="1336974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E53FC71-C2ED-3F9A-D660-BFBFE76C4B65}"/>
              </a:ext>
            </a:extLst>
          </p:cNvPr>
          <p:cNvSpPr txBox="1"/>
          <p:nvPr/>
        </p:nvSpPr>
        <p:spPr>
          <a:xfrm>
            <a:off x="802257" y="2943104"/>
            <a:ext cx="10872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highlight>
                  <a:srgbClr val="FFFF00"/>
                </a:highlight>
              </a:rPr>
              <a:t>Ao clicar no hiperlink ele irá direcionar para uma página</a:t>
            </a:r>
          </a:p>
        </p:txBody>
      </p:sp>
    </p:spTree>
    <p:extLst>
      <p:ext uri="{BB962C8B-B14F-4D97-AF65-F5344CB8AC3E}">
        <p14:creationId xmlns:p14="http://schemas.microsoft.com/office/powerpoint/2010/main" val="3248623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AF616D-942D-ECF8-FA26-969957A28E68}"/>
              </a:ext>
            </a:extLst>
          </p:cNvPr>
          <p:cNvSpPr txBox="1"/>
          <p:nvPr/>
        </p:nvSpPr>
        <p:spPr>
          <a:xfrm>
            <a:off x="316302" y="2864771"/>
            <a:ext cx="11559396" cy="923330"/>
          </a:xfrm>
          <a:custGeom>
            <a:avLst/>
            <a:gdLst>
              <a:gd name="connsiteX0" fmla="*/ 0 w 11559396"/>
              <a:gd name="connsiteY0" fmla="*/ 0 h 923330"/>
              <a:gd name="connsiteX1" fmla="*/ 911152 w 11559396"/>
              <a:gd name="connsiteY1" fmla="*/ 0 h 923330"/>
              <a:gd name="connsiteX2" fmla="*/ 1822305 w 11559396"/>
              <a:gd name="connsiteY2" fmla="*/ 0 h 923330"/>
              <a:gd name="connsiteX3" fmla="*/ 2617863 w 11559396"/>
              <a:gd name="connsiteY3" fmla="*/ 0 h 923330"/>
              <a:gd name="connsiteX4" fmla="*/ 3066640 w 11559396"/>
              <a:gd name="connsiteY4" fmla="*/ 0 h 923330"/>
              <a:gd name="connsiteX5" fmla="*/ 3862198 w 11559396"/>
              <a:gd name="connsiteY5" fmla="*/ 0 h 923330"/>
              <a:gd name="connsiteX6" fmla="*/ 4542163 w 11559396"/>
              <a:gd name="connsiteY6" fmla="*/ 0 h 923330"/>
              <a:gd name="connsiteX7" fmla="*/ 5453315 w 11559396"/>
              <a:gd name="connsiteY7" fmla="*/ 0 h 923330"/>
              <a:gd name="connsiteX8" fmla="*/ 6364467 w 11559396"/>
              <a:gd name="connsiteY8" fmla="*/ 0 h 923330"/>
              <a:gd name="connsiteX9" fmla="*/ 7160026 w 11559396"/>
              <a:gd name="connsiteY9" fmla="*/ 0 h 923330"/>
              <a:gd name="connsiteX10" fmla="*/ 8071178 w 11559396"/>
              <a:gd name="connsiteY10" fmla="*/ 0 h 923330"/>
              <a:gd name="connsiteX11" fmla="*/ 8519955 w 11559396"/>
              <a:gd name="connsiteY11" fmla="*/ 0 h 923330"/>
              <a:gd name="connsiteX12" fmla="*/ 9431107 w 11559396"/>
              <a:gd name="connsiteY12" fmla="*/ 0 h 923330"/>
              <a:gd name="connsiteX13" fmla="*/ 9995478 w 11559396"/>
              <a:gd name="connsiteY13" fmla="*/ 0 h 923330"/>
              <a:gd name="connsiteX14" fmla="*/ 10675442 w 11559396"/>
              <a:gd name="connsiteY14" fmla="*/ 0 h 923330"/>
              <a:gd name="connsiteX15" fmla="*/ 11559396 w 11559396"/>
              <a:gd name="connsiteY15" fmla="*/ 0 h 923330"/>
              <a:gd name="connsiteX16" fmla="*/ 11559396 w 11559396"/>
              <a:gd name="connsiteY16" fmla="*/ 480132 h 923330"/>
              <a:gd name="connsiteX17" fmla="*/ 11559396 w 11559396"/>
              <a:gd name="connsiteY17" fmla="*/ 923330 h 923330"/>
              <a:gd name="connsiteX18" fmla="*/ 10995025 w 11559396"/>
              <a:gd name="connsiteY18" fmla="*/ 923330 h 923330"/>
              <a:gd name="connsiteX19" fmla="*/ 10315061 w 11559396"/>
              <a:gd name="connsiteY19" fmla="*/ 923330 h 923330"/>
              <a:gd name="connsiteX20" fmla="*/ 9403909 w 11559396"/>
              <a:gd name="connsiteY20" fmla="*/ 923330 h 923330"/>
              <a:gd name="connsiteX21" fmla="*/ 8492756 w 11559396"/>
              <a:gd name="connsiteY21" fmla="*/ 923330 h 923330"/>
              <a:gd name="connsiteX22" fmla="*/ 8043980 w 11559396"/>
              <a:gd name="connsiteY22" fmla="*/ 923330 h 923330"/>
              <a:gd name="connsiteX23" fmla="*/ 7595203 w 11559396"/>
              <a:gd name="connsiteY23" fmla="*/ 923330 h 923330"/>
              <a:gd name="connsiteX24" fmla="*/ 7030833 w 11559396"/>
              <a:gd name="connsiteY24" fmla="*/ 923330 h 923330"/>
              <a:gd name="connsiteX25" fmla="*/ 6582056 w 11559396"/>
              <a:gd name="connsiteY25" fmla="*/ 923330 h 923330"/>
              <a:gd name="connsiteX26" fmla="*/ 6248873 w 11559396"/>
              <a:gd name="connsiteY26" fmla="*/ 923330 h 923330"/>
              <a:gd name="connsiteX27" fmla="*/ 5337721 w 11559396"/>
              <a:gd name="connsiteY27" fmla="*/ 923330 h 923330"/>
              <a:gd name="connsiteX28" fmla="*/ 4773351 w 11559396"/>
              <a:gd name="connsiteY28" fmla="*/ 923330 h 923330"/>
              <a:gd name="connsiteX29" fmla="*/ 3977792 w 11559396"/>
              <a:gd name="connsiteY29" fmla="*/ 923330 h 923330"/>
              <a:gd name="connsiteX30" fmla="*/ 3644610 w 11559396"/>
              <a:gd name="connsiteY30" fmla="*/ 923330 h 923330"/>
              <a:gd name="connsiteX31" fmla="*/ 3311427 w 11559396"/>
              <a:gd name="connsiteY31" fmla="*/ 923330 h 923330"/>
              <a:gd name="connsiteX32" fmla="*/ 2978244 w 11559396"/>
              <a:gd name="connsiteY32" fmla="*/ 923330 h 923330"/>
              <a:gd name="connsiteX33" fmla="*/ 2298280 w 11559396"/>
              <a:gd name="connsiteY33" fmla="*/ 923330 h 923330"/>
              <a:gd name="connsiteX34" fmla="*/ 1733909 w 11559396"/>
              <a:gd name="connsiteY34" fmla="*/ 923330 h 923330"/>
              <a:gd name="connsiteX35" fmla="*/ 1400727 w 11559396"/>
              <a:gd name="connsiteY35" fmla="*/ 923330 h 923330"/>
              <a:gd name="connsiteX36" fmla="*/ 605168 w 11559396"/>
              <a:gd name="connsiteY36" fmla="*/ 923330 h 923330"/>
              <a:gd name="connsiteX37" fmla="*/ 0 w 11559396"/>
              <a:gd name="connsiteY37" fmla="*/ 923330 h 923330"/>
              <a:gd name="connsiteX38" fmla="*/ 0 w 11559396"/>
              <a:gd name="connsiteY38" fmla="*/ 443198 h 923330"/>
              <a:gd name="connsiteX39" fmla="*/ 0 w 11559396"/>
              <a:gd name="connsiteY39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59396" h="923330" fill="none" extrusionOk="0">
                <a:moveTo>
                  <a:pt x="0" y="0"/>
                </a:moveTo>
                <a:cubicBezTo>
                  <a:pt x="295094" y="34056"/>
                  <a:pt x="601756" y="30512"/>
                  <a:pt x="911152" y="0"/>
                </a:cubicBezTo>
                <a:cubicBezTo>
                  <a:pt x="1220548" y="-30512"/>
                  <a:pt x="1538275" y="-1391"/>
                  <a:pt x="1822305" y="0"/>
                </a:cubicBezTo>
                <a:cubicBezTo>
                  <a:pt x="2106335" y="1391"/>
                  <a:pt x="2388845" y="26818"/>
                  <a:pt x="2617863" y="0"/>
                </a:cubicBezTo>
                <a:cubicBezTo>
                  <a:pt x="2846881" y="-26818"/>
                  <a:pt x="2908008" y="22019"/>
                  <a:pt x="3066640" y="0"/>
                </a:cubicBezTo>
                <a:cubicBezTo>
                  <a:pt x="3225272" y="-22019"/>
                  <a:pt x="3611187" y="-32780"/>
                  <a:pt x="3862198" y="0"/>
                </a:cubicBezTo>
                <a:cubicBezTo>
                  <a:pt x="4113209" y="32780"/>
                  <a:pt x="4376850" y="10478"/>
                  <a:pt x="4542163" y="0"/>
                </a:cubicBezTo>
                <a:cubicBezTo>
                  <a:pt x="4707476" y="-10478"/>
                  <a:pt x="5200313" y="31969"/>
                  <a:pt x="5453315" y="0"/>
                </a:cubicBezTo>
                <a:cubicBezTo>
                  <a:pt x="5706317" y="-31969"/>
                  <a:pt x="6093419" y="36310"/>
                  <a:pt x="6364467" y="0"/>
                </a:cubicBezTo>
                <a:cubicBezTo>
                  <a:pt x="6635515" y="-36310"/>
                  <a:pt x="6929624" y="25722"/>
                  <a:pt x="7160026" y="0"/>
                </a:cubicBezTo>
                <a:cubicBezTo>
                  <a:pt x="7390428" y="-25722"/>
                  <a:pt x="7869920" y="-4632"/>
                  <a:pt x="8071178" y="0"/>
                </a:cubicBezTo>
                <a:cubicBezTo>
                  <a:pt x="8272436" y="4632"/>
                  <a:pt x="8389033" y="5056"/>
                  <a:pt x="8519955" y="0"/>
                </a:cubicBezTo>
                <a:cubicBezTo>
                  <a:pt x="8650877" y="-5056"/>
                  <a:pt x="9089794" y="30858"/>
                  <a:pt x="9431107" y="0"/>
                </a:cubicBezTo>
                <a:cubicBezTo>
                  <a:pt x="9772420" y="-30858"/>
                  <a:pt x="9840056" y="-18282"/>
                  <a:pt x="9995478" y="0"/>
                </a:cubicBezTo>
                <a:cubicBezTo>
                  <a:pt x="10150900" y="18282"/>
                  <a:pt x="10499455" y="-7428"/>
                  <a:pt x="10675442" y="0"/>
                </a:cubicBezTo>
                <a:cubicBezTo>
                  <a:pt x="10851429" y="7428"/>
                  <a:pt x="11352794" y="41352"/>
                  <a:pt x="11559396" y="0"/>
                </a:cubicBezTo>
                <a:cubicBezTo>
                  <a:pt x="11546492" y="128185"/>
                  <a:pt x="11539326" y="307846"/>
                  <a:pt x="11559396" y="480132"/>
                </a:cubicBezTo>
                <a:cubicBezTo>
                  <a:pt x="11579466" y="652418"/>
                  <a:pt x="11548109" y="781912"/>
                  <a:pt x="11559396" y="923330"/>
                </a:cubicBezTo>
                <a:cubicBezTo>
                  <a:pt x="11336859" y="928141"/>
                  <a:pt x="11129538" y="920843"/>
                  <a:pt x="10995025" y="923330"/>
                </a:cubicBezTo>
                <a:cubicBezTo>
                  <a:pt x="10860512" y="925817"/>
                  <a:pt x="10644921" y="891633"/>
                  <a:pt x="10315061" y="923330"/>
                </a:cubicBezTo>
                <a:cubicBezTo>
                  <a:pt x="9985201" y="955027"/>
                  <a:pt x="9818051" y="895600"/>
                  <a:pt x="9403909" y="923330"/>
                </a:cubicBezTo>
                <a:cubicBezTo>
                  <a:pt x="8989767" y="951060"/>
                  <a:pt x="8930517" y="918389"/>
                  <a:pt x="8492756" y="923330"/>
                </a:cubicBezTo>
                <a:cubicBezTo>
                  <a:pt x="8054995" y="928271"/>
                  <a:pt x="8266942" y="913725"/>
                  <a:pt x="8043980" y="923330"/>
                </a:cubicBezTo>
                <a:cubicBezTo>
                  <a:pt x="7821018" y="932935"/>
                  <a:pt x="7730115" y="908882"/>
                  <a:pt x="7595203" y="923330"/>
                </a:cubicBezTo>
                <a:cubicBezTo>
                  <a:pt x="7460291" y="937778"/>
                  <a:pt x="7154419" y="925274"/>
                  <a:pt x="7030833" y="923330"/>
                </a:cubicBezTo>
                <a:cubicBezTo>
                  <a:pt x="6907247" y="921387"/>
                  <a:pt x="6713979" y="909062"/>
                  <a:pt x="6582056" y="923330"/>
                </a:cubicBezTo>
                <a:cubicBezTo>
                  <a:pt x="6450133" y="937598"/>
                  <a:pt x="6315958" y="924716"/>
                  <a:pt x="6248873" y="923330"/>
                </a:cubicBezTo>
                <a:cubicBezTo>
                  <a:pt x="6181788" y="921944"/>
                  <a:pt x="5607021" y="948037"/>
                  <a:pt x="5337721" y="923330"/>
                </a:cubicBezTo>
                <a:cubicBezTo>
                  <a:pt x="5068421" y="898623"/>
                  <a:pt x="4948184" y="935788"/>
                  <a:pt x="4773351" y="923330"/>
                </a:cubicBezTo>
                <a:cubicBezTo>
                  <a:pt x="4598518" y="910873"/>
                  <a:pt x="4224611" y="916984"/>
                  <a:pt x="3977792" y="923330"/>
                </a:cubicBezTo>
                <a:cubicBezTo>
                  <a:pt x="3730973" y="929676"/>
                  <a:pt x="3723128" y="917118"/>
                  <a:pt x="3644610" y="923330"/>
                </a:cubicBezTo>
                <a:cubicBezTo>
                  <a:pt x="3566092" y="929542"/>
                  <a:pt x="3433380" y="918115"/>
                  <a:pt x="3311427" y="923330"/>
                </a:cubicBezTo>
                <a:cubicBezTo>
                  <a:pt x="3189474" y="928545"/>
                  <a:pt x="3139294" y="919409"/>
                  <a:pt x="2978244" y="923330"/>
                </a:cubicBezTo>
                <a:cubicBezTo>
                  <a:pt x="2817194" y="927251"/>
                  <a:pt x="2510704" y="913304"/>
                  <a:pt x="2298280" y="923330"/>
                </a:cubicBezTo>
                <a:cubicBezTo>
                  <a:pt x="2085856" y="933356"/>
                  <a:pt x="1877075" y="909118"/>
                  <a:pt x="1733909" y="923330"/>
                </a:cubicBezTo>
                <a:cubicBezTo>
                  <a:pt x="1590743" y="937542"/>
                  <a:pt x="1527689" y="924007"/>
                  <a:pt x="1400727" y="923330"/>
                </a:cubicBezTo>
                <a:cubicBezTo>
                  <a:pt x="1273765" y="922653"/>
                  <a:pt x="808196" y="952127"/>
                  <a:pt x="605168" y="923330"/>
                </a:cubicBezTo>
                <a:cubicBezTo>
                  <a:pt x="402140" y="894533"/>
                  <a:pt x="193027" y="908040"/>
                  <a:pt x="0" y="923330"/>
                </a:cubicBezTo>
                <a:cubicBezTo>
                  <a:pt x="7698" y="785313"/>
                  <a:pt x="-23706" y="603426"/>
                  <a:pt x="0" y="443198"/>
                </a:cubicBezTo>
                <a:cubicBezTo>
                  <a:pt x="23706" y="282970"/>
                  <a:pt x="15690" y="190971"/>
                  <a:pt x="0" y="0"/>
                </a:cubicBezTo>
                <a:close/>
              </a:path>
              <a:path w="11559396" h="923330" stroke="0" extrusionOk="0">
                <a:moveTo>
                  <a:pt x="0" y="0"/>
                </a:moveTo>
                <a:cubicBezTo>
                  <a:pt x="168597" y="-11869"/>
                  <a:pt x="304343" y="95"/>
                  <a:pt x="448777" y="0"/>
                </a:cubicBezTo>
                <a:cubicBezTo>
                  <a:pt x="593211" y="-95"/>
                  <a:pt x="737258" y="-12206"/>
                  <a:pt x="1013147" y="0"/>
                </a:cubicBezTo>
                <a:cubicBezTo>
                  <a:pt x="1289036" y="12206"/>
                  <a:pt x="1197315" y="1591"/>
                  <a:pt x="1346330" y="0"/>
                </a:cubicBezTo>
                <a:cubicBezTo>
                  <a:pt x="1495345" y="-1591"/>
                  <a:pt x="1728610" y="-32019"/>
                  <a:pt x="2026294" y="0"/>
                </a:cubicBezTo>
                <a:cubicBezTo>
                  <a:pt x="2323978" y="32019"/>
                  <a:pt x="2366708" y="2593"/>
                  <a:pt x="2475071" y="0"/>
                </a:cubicBezTo>
                <a:cubicBezTo>
                  <a:pt x="2583434" y="-2593"/>
                  <a:pt x="3114918" y="42561"/>
                  <a:pt x="3386223" y="0"/>
                </a:cubicBezTo>
                <a:cubicBezTo>
                  <a:pt x="3657528" y="-42561"/>
                  <a:pt x="3913765" y="33207"/>
                  <a:pt x="4066188" y="0"/>
                </a:cubicBezTo>
                <a:cubicBezTo>
                  <a:pt x="4218612" y="-33207"/>
                  <a:pt x="4514979" y="-17440"/>
                  <a:pt x="4861746" y="0"/>
                </a:cubicBezTo>
                <a:cubicBezTo>
                  <a:pt x="5208513" y="17440"/>
                  <a:pt x="5410909" y="-3609"/>
                  <a:pt x="5657304" y="0"/>
                </a:cubicBezTo>
                <a:cubicBezTo>
                  <a:pt x="5903699" y="3609"/>
                  <a:pt x="6239303" y="-13758"/>
                  <a:pt x="6568457" y="0"/>
                </a:cubicBezTo>
                <a:cubicBezTo>
                  <a:pt x="6897611" y="13758"/>
                  <a:pt x="6880619" y="20094"/>
                  <a:pt x="7017233" y="0"/>
                </a:cubicBezTo>
                <a:cubicBezTo>
                  <a:pt x="7153847" y="-20094"/>
                  <a:pt x="7368064" y="-10146"/>
                  <a:pt x="7581604" y="0"/>
                </a:cubicBezTo>
                <a:cubicBezTo>
                  <a:pt x="7795144" y="10146"/>
                  <a:pt x="7821626" y="1160"/>
                  <a:pt x="7914786" y="0"/>
                </a:cubicBezTo>
                <a:cubicBezTo>
                  <a:pt x="8007946" y="-1160"/>
                  <a:pt x="8420262" y="-11134"/>
                  <a:pt x="8825939" y="0"/>
                </a:cubicBezTo>
                <a:cubicBezTo>
                  <a:pt x="9231616" y="11134"/>
                  <a:pt x="9140008" y="-9744"/>
                  <a:pt x="9390309" y="0"/>
                </a:cubicBezTo>
                <a:cubicBezTo>
                  <a:pt x="9640610" y="9744"/>
                  <a:pt x="9866522" y="-138"/>
                  <a:pt x="10301462" y="0"/>
                </a:cubicBezTo>
                <a:cubicBezTo>
                  <a:pt x="10736402" y="138"/>
                  <a:pt x="10688811" y="24197"/>
                  <a:pt x="10865832" y="0"/>
                </a:cubicBezTo>
                <a:cubicBezTo>
                  <a:pt x="11042853" y="-24197"/>
                  <a:pt x="11292932" y="-30902"/>
                  <a:pt x="11559396" y="0"/>
                </a:cubicBezTo>
                <a:cubicBezTo>
                  <a:pt x="11570759" y="144080"/>
                  <a:pt x="11537630" y="224021"/>
                  <a:pt x="11559396" y="443198"/>
                </a:cubicBezTo>
                <a:cubicBezTo>
                  <a:pt x="11581162" y="662375"/>
                  <a:pt x="11580068" y="800909"/>
                  <a:pt x="11559396" y="923330"/>
                </a:cubicBezTo>
                <a:cubicBezTo>
                  <a:pt x="11196940" y="915755"/>
                  <a:pt x="10998107" y="924659"/>
                  <a:pt x="10763838" y="923330"/>
                </a:cubicBezTo>
                <a:cubicBezTo>
                  <a:pt x="10529569" y="922001"/>
                  <a:pt x="10165694" y="933332"/>
                  <a:pt x="9852685" y="923330"/>
                </a:cubicBezTo>
                <a:cubicBezTo>
                  <a:pt x="9539676" y="913328"/>
                  <a:pt x="9502993" y="916152"/>
                  <a:pt x="9172721" y="923330"/>
                </a:cubicBezTo>
                <a:cubicBezTo>
                  <a:pt x="8842449" y="930508"/>
                  <a:pt x="8612604" y="959795"/>
                  <a:pt x="8261568" y="923330"/>
                </a:cubicBezTo>
                <a:cubicBezTo>
                  <a:pt x="7910532" y="886865"/>
                  <a:pt x="7989770" y="937022"/>
                  <a:pt x="7812792" y="923330"/>
                </a:cubicBezTo>
                <a:cubicBezTo>
                  <a:pt x="7635814" y="909638"/>
                  <a:pt x="7277784" y="893233"/>
                  <a:pt x="6901639" y="923330"/>
                </a:cubicBezTo>
                <a:cubicBezTo>
                  <a:pt x="6525494" y="953427"/>
                  <a:pt x="6632251" y="936554"/>
                  <a:pt x="6452863" y="923330"/>
                </a:cubicBezTo>
                <a:cubicBezTo>
                  <a:pt x="6273475" y="910106"/>
                  <a:pt x="5994052" y="930014"/>
                  <a:pt x="5772898" y="923330"/>
                </a:cubicBezTo>
                <a:cubicBezTo>
                  <a:pt x="5551744" y="916646"/>
                  <a:pt x="5304131" y="950141"/>
                  <a:pt x="4861746" y="923330"/>
                </a:cubicBezTo>
                <a:cubicBezTo>
                  <a:pt x="4419361" y="896519"/>
                  <a:pt x="4393720" y="946619"/>
                  <a:pt x="4066188" y="923330"/>
                </a:cubicBezTo>
                <a:cubicBezTo>
                  <a:pt x="3738656" y="900041"/>
                  <a:pt x="3854449" y="918535"/>
                  <a:pt x="3733005" y="923330"/>
                </a:cubicBezTo>
                <a:cubicBezTo>
                  <a:pt x="3611561" y="928125"/>
                  <a:pt x="3540659" y="911644"/>
                  <a:pt x="3399822" y="923330"/>
                </a:cubicBezTo>
                <a:cubicBezTo>
                  <a:pt x="3258985" y="935016"/>
                  <a:pt x="3029232" y="933473"/>
                  <a:pt x="2719858" y="923330"/>
                </a:cubicBezTo>
                <a:cubicBezTo>
                  <a:pt x="2410484" y="913187"/>
                  <a:pt x="2375697" y="907429"/>
                  <a:pt x="2271081" y="923330"/>
                </a:cubicBezTo>
                <a:cubicBezTo>
                  <a:pt x="2166465" y="939231"/>
                  <a:pt x="1813982" y="891184"/>
                  <a:pt x="1591117" y="923330"/>
                </a:cubicBezTo>
                <a:cubicBezTo>
                  <a:pt x="1368252" y="955476"/>
                  <a:pt x="1353500" y="921116"/>
                  <a:pt x="1257934" y="923330"/>
                </a:cubicBezTo>
                <a:cubicBezTo>
                  <a:pt x="1162368" y="925544"/>
                  <a:pt x="350565" y="902997"/>
                  <a:pt x="0" y="923330"/>
                </a:cubicBezTo>
                <a:cubicBezTo>
                  <a:pt x="-15175" y="813349"/>
                  <a:pt x="-20657" y="686579"/>
                  <a:pt x="0" y="461665"/>
                </a:cubicBezTo>
                <a:cubicBezTo>
                  <a:pt x="20657" y="236751"/>
                  <a:pt x="-4303" y="164567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29560400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400" b="0" dirty="0">
                <a:solidFill>
                  <a:srgbClr val="C594C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400" b="0" dirty="0">
                <a:solidFill>
                  <a:srgbClr val="EB60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400" b="0" dirty="0">
                <a:solidFill>
                  <a:srgbClr val="C594C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 err="1">
                <a:solidFill>
                  <a:srgbClr val="BB80B3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400" b="0" dirty="0">
                <a:solidFill>
                  <a:srgbClr val="C594C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5400" b="0" dirty="0">
                <a:solidFill>
                  <a:srgbClr val="99C794"/>
                </a:solidFill>
                <a:effectLst/>
                <a:latin typeface="Consolas" panose="020B0609020204030204" pitchFamily="49" charset="0"/>
              </a:rPr>
              <a:t>bloom.html</a:t>
            </a:r>
            <a:r>
              <a:rPr lang="en-US" sz="5400" b="0" dirty="0">
                <a:solidFill>
                  <a:srgbClr val="C594C5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5400" b="0" dirty="0">
                <a:solidFill>
                  <a:srgbClr val="CDD3DE"/>
                </a:solidFill>
                <a:effectLst/>
                <a:latin typeface="Consolas" panose="020B0609020204030204" pitchFamily="49" charset="0"/>
              </a:rPr>
              <a:t>Bloom</a:t>
            </a:r>
            <a:r>
              <a:rPr lang="en-US" sz="5400" b="0" dirty="0">
                <a:solidFill>
                  <a:srgbClr val="C594C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400" b="0" dirty="0">
                <a:solidFill>
                  <a:srgbClr val="EB60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400" b="0" dirty="0">
                <a:solidFill>
                  <a:srgbClr val="C594C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5400" b="0" dirty="0">
              <a:solidFill>
                <a:srgbClr val="CDD3D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069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99AF9E-3AB4-C447-F297-D0E6BA7C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5" y="1266028"/>
            <a:ext cx="11783689" cy="43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26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23B553-1D2C-4E57-14B9-A34A5812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00" y="1163774"/>
            <a:ext cx="11543635" cy="45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33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1BE4BCF-62CC-496B-3458-3212742A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" y="1141648"/>
            <a:ext cx="11664412" cy="457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49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EA6322-6E85-E616-749E-82A75CE33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4" y="1313873"/>
            <a:ext cx="11710451" cy="42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12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3BEF93-1958-C91E-CFDD-F5A33901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0" y="1052946"/>
            <a:ext cx="11285888" cy="475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09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D58C5BC-2EE7-CB74-8B94-D5496D18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09687"/>
            <a:ext cx="102679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86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62712A-E558-71DE-5C63-25D9AC127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52" y="1357745"/>
            <a:ext cx="11687397" cy="41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68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AD11C5-6BD0-6E3C-7C26-0E56C6F9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7" y="584910"/>
            <a:ext cx="11882545" cy="56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9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4A29712-B0E8-EE79-93BE-C60CF968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55" y="1972517"/>
            <a:ext cx="3375877" cy="894272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CFC4817-D058-A666-8579-A0F50D93FEF3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255232" y="2419653"/>
            <a:ext cx="1068471" cy="447136"/>
          </a:xfrm>
          <a:prstGeom prst="straightConnector1">
            <a:avLst/>
          </a:prstGeom>
          <a:ln w="762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81E2E5-6273-5811-C199-F377B3BBA2A9}"/>
              </a:ext>
            </a:extLst>
          </p:cNvPr>
          <p:cNvSpPr txBox="1"/>
          <p:nvPr/>
        </p:nvSpPr>
        <p:spPr>
          <a:xfrm>
            <a:off x="5323703" y="1443841"/>
            <a:ext cx="6606629" cy="397031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Foi criado um arquivo chamado index.html</a:t>
            </a:r>
          </a:p>
          <a:p>
            <a:r>
              <a:rPr lang="pt-BR" dirty="0"/>
              <a:t>Dentro da pasta “</a:t>
            </a:r>
            <a:r>
              <a:rPr lang="pt-BR" b="1" dirty="0" err="1"/>
              <a:t>voltadoplanetaalien</a:t>
            </a:r>
            <a:r>
              <a:rPr lang="pt-BR" b="1" dirty="0"/>
              <a:t>”.</a:t>
            </a:r>
          </a:p>
          <a:p>
            <a:endParaRPr lang="pt-BR" dirty="0"/>
          </a:p>
          <a:p>
            <a:r>
              <a:rPr lang="pt-BR" dirty="0"/>
              <a:t>O arquivo index.html é o arquivo principal de um site,</a:t>
            </a:r>
          </a:p>
          <a:p>
            <a:r>
              <a:rPr lang="pt-BR" dirty="0"/>
              <a:t>página web ou sistema web ou aplicativo web.</a:t>
            </a:r>
          </a:p>
          <a:p>
            <a:endParaRPr lang="pt-BR" dirty="0"/>
          </a:p>
          <a:p>
            <a:r>
              <a:rPr lang="pt-BR" dirty="0"/>
              <a:t>A extensão é </a:t>
            </a:r>
            <a:r>
              <a:rPr lang="pt-BR" b="1" dirty="0"/>
              <a:t>.</a:t>
            </a:r>
            <a:r>
              <a:rPr lang="pt-BR" b="1" dirty="0" err="1"/>
              <a:t>html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Todo site que você conhece e já navegou usa</a:t>
            </a:r>
          </a:p>
          <a:p>
            <a:r>
              <a:rPr lang="pt-BR" dirty="0"/>
              <a:t>Essa linguagem de marcação nos bastidores.</a:t>
            </a:r>
          </a:p>
          <a:p>
            <a:endParaRPr lang="pt-BR" dirty="0"/>
          </a:p>
          <a:p>
            <a:r>
              <a:rPr lang="pt-BR" dirty="0"/>
              <a:t>Agora chegou a hora de você criar o seu site</a:t>
            </a:r>
          </a:p>
          <a:p>
            <a:r>
              <a:rPr lang="pt-BR" dirty="0"/>
              <a:t>e também aprender a aplicar algoritmos e lógica de programação </a:t>
            </a:r>
          </a:p>
          <a:p>
            <a:r>
              <a:rPr lang="pt-BR" dirty="0"/>
              <a:t>Com </a:t>
            </a:r>
            <a:r>
              <a:rPr lang="pt-BR" b="1" u="sng" dirty="0"/>
              <a:t>Java Script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3ECA06F5-CB59-98A4-775B-AAF8B028B628}"/>
                  </a:ext>
                </a:extLst>
              </p14:cNvPr>
              <p14:cNvContentPartPr/>
              <p14:nvPr/>
            </p14:nvContentPartPr>
            <p14:xfrm>
              <a:off x="7013173" y="1930710"/>
              <a:ext cx="2130120" cy="3600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3ECA06F5-CB59-98A4-775B-AAF8B028B6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9173" y="1823070"/>
                <a:ext cx="22377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0A1ED2FF-7276-3AC7-502C-B1D7CDEFA025}"/>
                  </a:ext>
                </a:extLst>
              </p14:cNvPr>
              <p14:cNvContentPartPr/>
              <p14:nvPr/>
            </p14:nvContentPartPr>
            <p14:xfrm>
              <a:off x="6659430" y="3248592"/>
              <a:ext cx="534240" cy="1800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0A1ED2FF-7276-3AC7-502C-B1D7CDEFA0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5790" y="3140592"/>
                <a:ext cx="6418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67A02F2F-5A2E-BB6A-2B55-94AA9A2E3B89}"/>
                  </a:ext>
                </a:extLst>
              </p14:cNvPr>
              <p14:cNvContentPartPr/>
              <p14:nvPr/>
            </p14:nvContentPartPr>
            <p14:xfrm>
              <a:off x="5874853" y="5201094"/>
              <a:ext cx="1138320" cy="3528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67A02F2F-5A2E-BB6A-2B55-94AA9A2E3B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21213" y="5093094"/>
                <a:ext cx="1245960" cy="2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7793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2C11910-F37E-B286-BC2A-88D390C0E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39" y="1089890"/>
            <a:ext cx="10630908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23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205FE2CC-5003-0981-2FE8-A8755F9F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20" y="1047704"/>
            <a:ext cx="8454306" cy="47625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BA2023D-64CF-7DBF-F0B8-AC61C85A4EB1}"/>
                  </a:ext>
                </a:extLst>
              </p14:cNvPr>
              <p14:cNvContentPartPr/>
              <p14:nvPr/>
            </p14:nvContentPartPr>
            <p14:xfrm>
              <a:off x="3246457" y="3429000"/>
              <a:ext cx="1209960" cy="4834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BA2023D-64CF-7DBF-F0B8-AC61C85A4E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0337" y="3422880"/>
                <a:ext cx="1222200" cy="495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CFF13D0-E132-6795-DAF6-EBF1C0FA9406}"/>
              </a:ext>
            </a:extLst>
          </p:cNvPr>
          <p:cNvSpPr/>
          <p:nvPr/>
        </p:nvSpPr>
        <p:spPr>
          <a:xfrm>
            <a:off x="2644510" y="3546049"/>
            <a:ext cx="601947" cy="24938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3147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6E999-6DC7-6B94-0F06-1B6E7024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AFEF86-7966-8817-587B-FBD868AC0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Demonstrar o uso de novas </a:t>
            </a:r>
            <a:r>
              <a:rPr lang="pt-BR" dirty="0" err="1"/>
              <a:t>tags</a:t>
            </a:r>
            <a:r>
              <a:rPr lang="pt-BR" dirty="0"/>
              <a:t> aplicando inovação com proatividade</a:t>
            </a:r>
          </a:p>
        </p:txBody>
      </p:sp>
    </p:spTree>
    <p:extLst>
      <p:ext uri="{BB962C8B-B14F-4D97-AF65-F5344CB8AC3E}">
        <p14:creationId xmlns:p14="http://schemas.microsoft.com/office/powerpoint/2010/main" val="3254271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E8D8C5E-0E6E-D9D1-A57C-5C001056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2" y="825549"/>
            <a:ext cx="11658419" cy="539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31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51D0F8-A282-959A-602B-786D4149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1547376"/>
            <a:ext cx="11711709" cy="37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51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D8D76C-ECCD-2F16-9C91-266E575B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104"/>
            <a:ext cx="12192000" cy="293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65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5D95C2D-7FB1-78F9-90AC-AAF0C0DB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128"/>
            <a:ext cx="12192000" cy="45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7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02058C7-1B39-AECC-B531-E60A3A09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22"/>
            <a:ext cx="12192000" cy="66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65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5F40056-9D8C-B7EF-7EEA-73035F7C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" y="1700601"/>
            <a:ext cx="12081164" cy="322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0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E04CE3E-FA85-1F10-90A3-63B55C53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781"/>
            <a:ext cx="12192000" cy="31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9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6605472-813B-1586-4A26-364DC5D1C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8" b="7249"/>
          <a:stretch/>
        </p:blipFill>
        <p:spPr>
          <a:xfrm>
            <a:off x="-28297" y="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CAEC8F-2D42-64E0-5B54-D9C14F0098D7}"/>
              </a:ext>
            </a:extLst>
          </p:cNvPr>
          <p:cNvSpPr txBox="1"/>
          <p:nvPr/>
        </p:nvSpPr>
        <p:spPr>
          <a:xfrm>
            <a:off x="7461849" y="3081183"/>
            <a:ext cx="5712125" cy="118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highlight>
                  <a:srgbClr val="FFFF00"/>
                </a:highlight>
              </a:rPr>
              <a:t>Tudo</a:t>
            </a:r>
            <a:r>
              <a:rPr lang="en-US" sz="2000" b="1" dirty="0">
                <a:highlight>
                  <a:srgbClr val="FFFF00"/>
                </a:highlight>
              </a:rPr>
              <a:t> </a:t>
            </a:r>
            <a:r>
              <a:rPr lang="en-US" sz="2000" b="1" dirty="0" err="1">
                <a:highlight>
                  <a:srgbClr val="FFFF00"/>
                </a:highlight>
              </a:rPr>
              <a:t>começou</a:t>
            </a:r>
            <a:r>
              <a:rPr lang="en-US" sz="2000" b="1" dirty="0">
                <a:highlight>
                  <a:srgbClr val="FFFF00"/>
                </a:highlight>
              </a:rPr>
              <a:t> com o  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590319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93880A-FD2A-1453-3DA8-D258AFC4C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69" y="2624282"/>
            <a:ext cx="11422461" cy="143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0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B9BBC6C3-6938-0CC4-8366-DC35176E1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" b="5822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25547-B25E-4D05-CD81-90C8565C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3706"/>
            <a:ext cx="10515600" cy="1325563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DOCTYPE</a:t>
            </a:r>
            <a:r>
              <a:rPr lang="pt-BR" dirty="0"/>
              <a:t> definia os tipos de documentos que eram utilizados no Planeta Alien.</a:t>
            </a:r>
          </a:p>
        </p:txBody>
      </p:sp>
    </p:spTree>
    <p:extLst>
      <p:ext uri="{BB962C8B-B14F-4D97-AF65-F5344CB8AC3E}">
        <p14:creationId xmlns:p14="http://schemas.microsoft.com/office/powerpoint/2010/main" val="50918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Desenho de um cachorro&#10;&#10;Descrição gerada automaticamente com confiança média">
            <a:extLst>
              <a:ext uri="{FF2B5EF4-FFF2-40B4-BE49-F238E27FC236}">
                <a16:creationId xmlns:a16="http://schemas.microsoft.com/office/drawing/2014/main" id="{260529BB-19F0-12F3-6607-153DF8F2E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8" b="19132"/>
          <a:stretch/>
        </p:blipFill>
        <p:spPr>
          <a:xfrm>
            <a:off x="0" y="-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078274-75B9-70F4-8E1E-CC755D32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1" y="1122362"/>
            <a:ext cx="10492509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highlight>
                  <a:srgbClr val="808080"/>
                </a:highlight>
              </a:rPr>
              <a:t>Ao </a:t>
            </a:r>
            <a:r>
              <a:rPr lang="en-US" dirty="0" err="1">
                <a:solidFill>
                  <a:srgbClr val="FFFFFF"/>
                </a:solidFill>
                <a:highlight>
                  <a:srgbClr val="808080"/>
                </a:highlight>
              </a:rPr>
              <a:t>digitar</a:t>
            </a:r>
            <a:r>
              <a:rPr lang="en-US" dirty="0">
                <a:solidFill>
                  <a:srgbClr val="FFFFFF"/>
                </a:solidFill>
                <a:highlight>
                  <a:srgbClr val="808080"/>
                </a:highlight>
              </a:rPr>
              <a:t> a tag: </a:t>
            </a:r>
            <a:r>
              <a:rPr lang="en-US" sz="4800" dirty="0">
                <a:solidFill>
                  <a:schemeClr val="bg1"/>
                </a:solidFill>
                <a:highlight>
                  <a:srgbClr val="FFFF00"/>
                </a:highlight>
              </a:rPr>
              <a:t>&lt;!DOCTYPE html&gt;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F8E8BB-1F3F-669E-89B4-35B8EF0E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347" y="4046848"/>
            <a:ext cx="9144000" cy="5079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highlight>
                  <a:srgbClr val="008080"/>
                </a:highlight>
              </a:rPr>
              <a:t>O portal do HTML se </a:t>
            </a:r>
            <a:r>
              <a:rPr lang="en-US" dirty="0" err="1">
                <a:solidFill>
                  <a:srgbClr val="FFFFFF"/>
                </a:solidFill>
                <a:highlight>
                  <a:srgbClr val="008080"/>
                </a:highlight>
              </a:rPr>
              <a:t>abre</a:t>
            </a:r>
            <a:r>
              <a:rPr lang="en-US" dirty="0">
                <a:solidFill>
                  <a:srgbClr val="FFFFFF"/>
                </a:solidFill>
                <a:highlight>
                  <a:srgbClr val="008080"/>
                </a:highlight>
              </a:rPr>
              <a:t> para </a:t>
            </a:r>
            <a:r>
              <a:rPr lang="en-US" dirty="0" err="1">
                <a:solidFill>
                  <a:srgbClr val="FFFFFF"/>
                </a:solidFill>
                <a:highlight>
                  <a:srgbClr val="008080"/>
                </a:highlight>
              </a:rPr>
              <a:t>uma</a:t>
            </a:r>
            <a:r>
              <a:rPr lang="en-US" dirty="0">
                <a:solidFill>
                  <a:srgbClr val="FFFFFF"/>
                </a:solidFill>
                <a:highlight>
                  <a:srgbClr val="008080"/>
                </a:highlight>
              </a:rPr>
              <a:t> novo </a:t>
            </a:r>
            <a:r>
              <a:rPr lang="en-US" dirty="0" err="1">
                <a:solidFill>
                  <a:srgbClr val="FFFFFF"/>
                </a:solidFill>
                <a:highlight>
                  <a:srgbClr val="008080"/>
                </a:highlight>
              </a:rPr>
              <a:t>mundo</a:t>
            </a:r>
            <a:r>
              <a:rPr lang="en-US" dirty="0">
                <a:solidFill>
                  <a:srgbClr val="FFFFFF"/>
                </a:solidFill>
                <a:highlight>
                  <a:srgbClr val="008080"/>
                </a:highlight>
              </a:rPr>
              <a:t> de </a:t>
            </a:r>
            <a:r>
              <a:rPr lang="en-US" b="1" dirty="0">
                <a:solidFill>
                  <a:srgbClr val="FFFFFF"/>
                </a:solidFill>
                <a:highlight>
                  <a:srgbClr val="008080"/>
                </a:highlight>
              </a:rPr>
              <a:t>TAGS</a:t>
            </a:r>
            <a:r>
              <a:rPr lang="en-US" dirty="0">
                <a:solidFill>
                  <a:srgbClr val="FFFFFF"/>
                </a:solidFill>
                <a:highlight>
                  <a:srgbClr val="00808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6778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 portal para o planeta alien. Desenhe um furão procurando um portal para um novo planeta. Arte Digital">
            <a:extLst>
              <a:ext uri="{FF2B5EF4-FFF2-40B4-BE49-F238E27FC236}">
                <a16:creationId xmlns:a16="http://schemas.microsoft.com/office/drawing/2014/main" id="{5FB83405-A0C3-493B-7E73-2C4D654124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7" b="156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082FA3-59FB-90BC-A159-DAE76CAD482C}"/>
              </a:ext>
            </a:extLst>
          </p:cNvPr>
          <p:cNvSpPr txBox="1"/>
          <p:nvPr/>
        </p:nvSpPr>
        <p:spPr>
          <a:xfrm>
            <a:off x="5122435" y="682794"/>
            <a:ext cx="4791505" cy="20313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  <a:highlight>
                  <a:srgbClr val="FFFF00"/>
                </a:highlight>
              </a:rPr>
              <a:t>Nesse novo portal você irá aprender novas </a:t>
            </a:r>
            <a:r>
              <a:rPr lang="pt-BR" dirty="0" err="1">
                <a:solidFill>
                  <a:schemeClr val="tx1"/>
                </a:solidFill>
                <a:highlight>
                  <a:srgbClr val="FFFF00"/>
                </a:highlight>
              </a:rPr>
              <a:t>tags</a:t>
            </a:r>
            <a:r>
              <a:rPr lang="pt-BR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  <a:highlight>
                  <a:srgbClr val="FFFF00"/>
                </a:highlight>
              </a:rPr>
              <a:t>&lt;</a:t>
            </a:r>
            <a:r>
              <a:rPr lang="pt-BR" dirty="0" err="1">
                <a:solidFill>
                  <a:schemeClr val="tx1"/>
                </a:solidFill>
                <a:highlight>
                  <a:srgbClr val="FFFF00"/>
                </a:highlight>
              </a:rPr>
              <a:t>html</a:t>
            </a:r>
            <a:r>
              <a:rPr lang="pt-BR" dirty="0">
                <a:solidFill>
                  <a:schemeClr val="tx1"/>
                </a:solidFill>
                <a:highlight>
                  <a:srgbClr val="FFFF00"/>
                </a:highlight>
              </a:rPr>
              <a:t>&gt;   -  &lt;</a:t>
            </a:r>
            <a:r>
              <a:rPr lang="pt-BR" dirty="0" err="1">
                <a:solidFill>
                  <a:schemeClr val="tx1"/>
                </a:solidFill>
                <a:highlight>
                  <a:srgbClr val="FFFF00"/>
                </a:highlight>
              </a:rPr>
              <a:t>head</a:t>
            </a:r>
            <a:r>
              <a:rPr lang="pt-BR" dirty="0">
                <a:solidFill>
                  <a:schemeClr val="tx1"/>
                </a:solidFill>
                <a:highlight>
                  <a:srgbClr val="FFFF00"/>
                </a:highlight>
              </a:rPr>
              <a:t>&gt;  - &lt;body&gt;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highlight>
                  <a:srgbClr val="FFFF00"/>
                </a:highlight>
              </a:rPr>
              <a:t>Com elas você consegue formar a estrutura base </a:t>
            </a:r>
          </a:p>
          <a:p>
            <a:r>
              <a:rPr lang="pt-BR" dirty="0">
                <a:solidFill>
                  <a:schemeClr val="tx1"/>
                </a:solidFill>
                <a:highlight>
                  <a:srgbClr val="FFFF00"/>
                </a:highlight>
              </a:rPr>
              <a:t>Para sua nave espacial </a:t>
            </a:r>
            <a:r>
              <a:rPr lang="pt-BR" dirty="0" err="1">
                <a:solidFill>
                  <a:schemeClr val="tx1"/>
                </a:solidFill>
                <a:highlight>
                  <a:srgbClr val="FFFF00"/>
                </a:highlight>
              </a:rPr>
              <a:t>html</a:t>
            </a:r>
            <a:r>
              <a:rPr lang="pt-BR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7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503</Words>
  <Application>Microsoft Office PowerPoint</Application>
  <PresentationFormat>Widescreen</PresentationFormat>
  <Paragraphs>83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Tema do Office</vt:lpstr>
      <vt:lpstr>Apresentação do PowerPoint</vt:lpstr>
      <vt:lpstr>Uma pasta foi criada </vt:lpstr>
      <vt:lpstr>Apresentação do PowerPoint</vt:lpstr>
      <vt:lpstr>Apresentação do PowerPoint</vt:lpstr>
      <vt:lpstr>Apresentação do PowerPoint</vt:lpstr>
      <vt:lpstr>Apresentação do PowerPoint</vt:lpstr>
      <vt:lpstr>O DOCTYPE definia os tipos de documentos que eram utilizados no Planeta Alien.</vt:lpstr>
      <vt:lpstr>Ao digitar a tag: &lt;!DOCTYPE html&gt;</vt:lpstr>
      <vt:lpstr>Apresentação do PowerPoint</vt:lpstr>
      <vt:lpstr>Apresentação do PowerPoint</vt:lpstr>
      <vt:lpstr>Apresentação do PowerPoint</vt:lpstr>
      <vt:lpstr>Apresentação do PowerPoint</vt:lpstr>
      <vt:lpstr>Agora sim! Podemos explorar o Planeta Alien!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Responsividade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Cria-se um novo arquivo: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&lt;table&gt;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Rômulo Cesar Silvestre Leite</dc:creator>
  <cp:lastModifiedBy>Rômulo Cesar Silvestre Leite</cp:lastModifiedBy>
  <cp:revision>1</cp:revision>
  <dcterms:created xsi:type="dcterms:W3CDTF">2023-10-03T14:22:33Z</dcterms:created>
  <dcterms:modified xsi:type="dcterms:W3CDTF">2023-10-03T20:38:00Z</dcterms:modified>
</cp:coreProperties>
</file>