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0" r:id="rId3"/>
    <p:sldId id="291" r:id="rId4"/>
    <p:sldId id="292" r:id="rId5"/>
    <p:sldId id="293" r:id="rId6"/>
    <p:sldId id="294" r:id="rId7"/>
    <p:sldId id="295" r:id="rId8"/>
    <p:sldId id="298" r:id="rId9"/>
    <p:sldId id="297" r:id="rId10"/>
    <p:sldId id="296" r:id="rId11"/>
    <p:sldId id="300" r:id="rId12"/>
    <p:sldId id="299" r:id="rId13"/>
    <p:sldId id="257" r:id="rId14"/>
    <p:sldId id="258" r:id="rId15"/>
    <p:sldId id="261" r:id="rId16"/>
    <p:sldId id="262" r:id="rId17"/>
    <p:sldId id="263" r:id="rId18"/>
    <p:sldId id="264" r:id="rId19"/>
    <p:sldId id="265" r:id="rId20"/>
    <p:sldId id="266" r:id="rId21"/>
    <p:sldId id="267" r:id="rId22"/>
    <p:sldId id="284" r:id="rId23"/>
    <p:sldId id="285" r:id="rId24"/>
    <p:sldId id="268" r:id="rId25"/>
    <p:sldId id="269" r:id="rId26"/>
    <p:sldId id="270" r:id="rId27"/>
    <p:sldId id="271" r:id="rId28"/>
    <p:sldId id="272" r:id="rId29"/>
    <p:sldId id="273" r:id="rId30"/>
    <p:sldId id="274" r:id="rId31"/>
    <p:sldId id="275" r:id="rId32"/>
    <p:sldId id="276" r:id="rId33"/>
    <p:sldId id="277" r:id="rId34"/>
    <p:sldId id="278" r:id="rId35"/>
    <p:sldId id="279" r:id="rId36"/>
    <p:sldId id="259" r:id="rId37"/>
    <p:sldId id="260" r:id="rId38"/>
    <p:sldId id="286" r:id="rId39"/>
    <p:sldId id="289" r:id="rId40"/>
    <p:sldId id="288" r:id="rId41"/>
    <p:sldId id="281" r:id="rId42"/>
    <p:sldId id="302" r:id="rId43"/>
    <p:sldId id="280" r:id="rId44"/>
    <p:sldId id="283" r:id="rId45"/>
    <p:sldId id="282" r:id="rId46"/>
    <p:sldId id="303" r:id="rId47"/>
    <p:sldId id="304" r:id="rId48"/>
    <p:sldId id="305" r:id="rId49"/>
    <p:sldId id="306" r:id="rId50"/>
    <p:sldId id="307" r:id="rId51"/>
    <p:sldId id="308" r:id="rId52"/>
    <p:sldId id="301" r:id="rId53"/>
    <p:sldId id="309" r:id="rId54"/>
    <p:sldId id="310" r:id="rId55"/>
    <p:sldId id="311" r:id="rId56"/>
    <p:sldId id="312" r:id="rId5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13D303-44BF-435E-8C71-B9E6A95B11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5FA389E-5198-4361-8619-F689B7794F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47B8361-D206-4841-807F-537940B1E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9524E-BCBC-4A5E-BD3A-16CF651F6BDF}" type="datetimeFigureOut">
              <a:rPr lang="pt-BR" smtClean="0"/>
              <a:t>07/08/2024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850B0E7-8D01-40DC-A245-F12822D06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C831257-0020-47BE-A201-E48C757D0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9818-C5AB-4C90-B6FB-99F67ED741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1334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CEBA6A-D7A9-49D3-A00A-9F409919D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59DFFFD-0C47-4321-BF9F-3D27FE2B6D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6F774D9-6F34-47D3-B4C6-3C50DF781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9524E-BCBC-4A5E-BD3A-16CF651F6BDF}" type="datetimeFigureOut">
              <a:rPr lang="pt-BR" smtClean="0"/>
              <a:t>07/08/2024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864D1A6-6C62-4490-BEDF-73D2726E3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DF103B7-3FEC-44D3-9EFA-7066C212F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9818-C5AB-4C90-B6FB-99F67ED741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0769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98DB29E-2EB9-4DF3-AC57-1F50B39DCA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88991DB-3E32-47FB-9C1E-E59E09AD7F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54A67AC-ADAE-45A4-82D5-C421B2DFC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9524E-BCBC-4A5E-BD3A-16CF651F6BDF}" type="datetimeFigureOut">
              <a:rPr lang="pt-BR" smtClean="0"/>
              <a:t>07/08/2024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82129C8-6EAB-421C-A791-0FA9806EC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CEBBA1B-097A-467E-A90D-A91D0F929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9818-C5AB-4C90-B6FB-99F67ED741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798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B21E1C-D385-41DC-8B94-3381C68F2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5A74108-3DA2-4904-A051-05505D33D2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765D4DB-96D2-44B7-BED5-EA7D325FB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9524E-BCBC-4A5E-BD3A-16CF651F6BDF}" type="datetimeFigureOut">
              <a:rPr lang="pt-BR" smtClean="0"/>
              <a:t>07/08/2024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143CAA0-B319-4D04-83E8-013F923BB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18E1711-52F2-46DE-B588-7CCB9DB01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9818-C5AB-4C90-B6FB-99F67ED741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2448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A4C1F7-3B45-49DE-9F3A-A28EBD9C8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29488D7-8A8E-470C-B885-A274CB1A7D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96A5732-4837-4ED4-BCD6-55EBA3DE2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9524E-BCBC-4A5E-BD3A-16CF651F6BDF}" type="datetimeFigureOut">
              <a:rPr lang="pt-BR" smtClean="0"/>
              <a:t>07/08/2024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6BEF64B-FE3E-48E4-90F3-AEE42A45A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375E20D-F0B4-4CE2-885C-F158F6AFA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9818-C5AB-4C90-B6FB-99F67ED741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3120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1ECF07-10A1-487A-A8B3-FE6E8A93A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B0BFB76-1199-44D6-8EFA-F1E253F060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0D0F43D-C5E8-4CC8-AEF9-F3DF4322CD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6228CC3-2170-4F7D-99D0-BE355A12B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9524E-BCBC-4A5E-BD3A-16CF651F6BDF}" type="datetimeFigureOut">
              <a:rPr lang="pt-BR" smtClean="0"/>
              <a:t>07/08/2024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5808E9A-C90A-483F-B03A-AC41C84E3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6101F1D-7C04-402C-83FC-917E8F9BD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9818-C5AB-4C90-B6FB-99F67ED741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5146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C8B4AF-BAF9-42A0-AE30-93A5E9F5A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E6872AD-05DA-4B2E-8E9C-D79F4EA137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7CDE726-B47D-4B29-A1AA-F52778D6E3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4A99AEC-3BB5-4C56-AFE0-49DE88BA55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88B35CA-45D3-4692-87E5-D654F50720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976A3A3-33CF-4F8A-BF37-920D82169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9524E-BCBC-4A5E-BD3A-16CF651F6BDF}" type="datetimeFigureOut">
              <a:rPr lang="pt-BR" smtClean="0"/>
              <a:t>07/08/2024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30FA85C-D715-4997-B943-B2E1098BF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D45EE45-34AD-433B-A4FA-1642CFFF9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9818-C5AB-4C90-B6FB-99F67ED741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0553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9A664C-8C21-40AE-8FC7-06711C797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2A1B1CC-2E60-4D32-B35E-E7C96C69C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9524E-BCBC-4A5E-BD3A-16CF651F6BDF}" type="datetimeFigureOut">
              <a:rPr lang="pt-BR" smtClean="0"/>
              <a:t>07/08/2024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09017C6-BA0E-420B-8937-7C7E09AFB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B2EBCB3-0F94-4582-A6A3-2993BE272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9818-C5AB-4C90-B6FB-99F67ED741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914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C4FF1B8-57CC-495F-A9AC-ACC55DBBC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9524E-BCBC-4A5E-BD3A-16CF651F6BDF}" type="datetimeFigureOut">
              <a:rPr lang="pt-BR" smtClean="0"/>
              <a:t>07/08/2024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DFF005A-9892-403D-B2FA-2CFCA4E66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28DF0DE-7374-4980-8752-FD867CBDE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9818-C5AB-4C90-B6FB-99F67ED741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2805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B8FE24-8692-47EA-A553-FFB1169E6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A402206-9D07-43E6-81CA-E118C203A0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5821169-272D-42E2-A268-32F601348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099CEF7-9A93-4655-85DF-783A507FE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9524E-BCBC-4A5E-BD3A-16CF651F6BDF}" type="datetimeFigureOut">
              <a:rPr lang="pt-BR" smtClean="0"/>
              <a:t>07/08/2024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F2FF224-55A8-4EC0-AB36-B375AF1FD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4332149-5E67-4AAB-A393-3DD842CC0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9818-C5AB-4C90-B6FB-99F67ED741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9818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AD23F1-E649-45BD-B576-8A5BB1C52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44FAB3E0-62AD-46B8-84C3-15DD2E7571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253C88C-7C30-4DDD-B1D3-A325E99FF6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A87A528-1613-4EC5-9B7F-D8E64C83E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9524E-BCBC-4A5E-BD3A-16CF651F6BDF}" type="datetimeFigureOut">
              <a:rPr lang="pt-BR" smtClean="0"/>
              <a:t>07/08/2024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F7B3AFA-2BD1-434D-8F5D-DB69B02BB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8584309-933A-4B3E-8C09-044678AD7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9818-C5AB-4C90-B6FB-99F67ED741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7303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741B74F6-1ABF-4771-BDE5-A43ED2B39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7F03838-2FF1-402C-8A31-28A64D3597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248AE3E-F2E7-4FDB-A356-D47F45DD06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E9524E-BCBC-4A5E-BD3A-16CF651F6BDF}" type="datetimeFigureOut">
              <a:rPr lang="pt-BR" smtClean="0"/>
              <a:t>07/08/2024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E119D04-FBC7-439B-A4B2-E8DFECB67C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DCC3F8F-AAC3-4CE3-A6B9-5F8F06C157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6F9818-C5AB-4C90-B6FB-99F67ED741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4076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jpg"/><Relationship Id="rId4" Type="http://schemas.openxmlformats.org/officeDocument/2006/relationships/image" Target="../media/image40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5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8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pixabay.com/es/jaca-fruta-cerrado-artocarpus-1058710/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1D3FE9-0B49-4846-AC3D-093EA92B41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SQL e Pandas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2B03BD1-9CAA-430A-9DF6-0FC06EEB16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b="1" dirty="0"/>
              <a:t>Rômulo C. Silvestre</a:t>
            </a:r>
          </a:p>
        </p:txBody>
      </p:sp>
    </p:spTree>
    <p:extLst>
      <p:ext uri="{BB962C8B-B14F-4D97-AF65-F5344CB8AC3E}">
        <p14:creationId xmlns:p14="http://schemas.microsoft.com/office/powerpoint/2010/main" val="28845440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367B9EF0-6C26-45BE-8EAD-DA29369F70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2421" y="58723"/>
            <a:ext cx="844437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9144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3601948B-6023-4866-B40A-A089DABE1B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45" y="900112"/>
            <a:ext cx="11896725" cy="5057775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C037278B-AD5D-477D-AB8C-603DB04CC14C}"/>
              </a:ext>
            </a:extLst>
          </p:cNvPr>
          <p:cNvSpPr txBox="1"/>
          <p:nvPr/>
        </p:nvSpPr>
        <p:spPr>
          <a:xfrm>
            <a:off x="5289112" y="1724091"/>
            <a:ext cx="1613775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sz="2800" dirty="0"/>
              <a:t>tempo </a:t>
            </a:r>
            <a:r>
              <a:rPr lang="pt-BR" sz="2800" dirty="0" err="1">
                <a:solidFill>
                  <a:srgbClr val="FF0000"/>
                </a:solidFill>
              </a:rPr>
              <a:t>int</a:t>
            </a:r>
            <a:endParaRPr lang="pt-BR" sz="2800" dirty="0">
              <a:solidFill>
                <a:srgbClr val="FF0000"/>
              </a:solidFill>
            </a:endParaRPr>
          </a:p>
        </p:txBody>
      </p:sp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8CDD934F-4591-4F54-9B43-5BEE570C714D}"/>
              </a:ext>
            </a:extLst>
          </p:cNvPr>
          <p:cNvCxnSpPr/>
          <p:nvPr/>
        </p:nvCxnSpPr>
        <p:spPr>
          <a:xfrm>
            <a:off x="7223981" y="2449585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eta: para Cima 5">
            <a:extLst>
              <a:ext uri="{FF2B5EF4-FFF2-40B4-BE49-F238E27FC236}">
                <a16:creationId xmlns:a16="http://schemas.microsoft.com/office/drawing/2014/main" id="{231A62D6-86F5-41A1-9223-5029C7126D8F}"/>
              </a:ext>
            </a:extLst>
          </p:cNvPr>
          <p:cNvSpPr/>
          <p:nvPr/>
        </p:nvSpPr>
        <p:spPr>
          <a:xfrm rot="16200000">
            <a:off x="9526711" y="384828"/>
            <a:ext cx="1403082" cy="1975665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84FE1541-A490-4E28-860A-EE69C7C9E927}"/>
              </a:ext>
            </a:extLst>
          </p:cNvPr>
          <p:cNvSpPr/>
          <p:nvPr/>
        </p:nvSpPr>
        <p:spPr>
          <a:xfrm>
            <a:off x="6096000" y="3294776"/>
            <a:ext cx="1929468" cy="15729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C121B65A-E841-48B1-8F32-5E0A72F6DEBF}"/>
              </a:ext>
            </a:extLst>
          </p:cNvPr>
          <p:cNvSpPr/>
          <p:nvPr/>
        </p:nvSpPr>
        <p:spPr>
          <a:xfrm>
            <a:off x="2290194" y="2099369"/>
            <a:ext cx="2583810" cy="13210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D9C6C10A-3447-44CB-899F-9367C2E57C3E}"/>
              </a:ext>
            </a:extLst>
          </p:cNvPr>
          <p:cNvSpPr txBox="1"/>
          <p:nvPr/>
        </p:nvSpPr>
        <p:spPr>
          <a:xfrm>
            <a:off x="5454628" y="4761145"/>
            <a:ext cx="4447179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sz="2800" dirty="0" err="1"/>
              <a:t>rendafamiliar</a:t>
            </a:r>
            <a:r>
              <a:rPr lang="pt-BR" sz="2800" dirty="0"/>
              <a:t> </a:t>
            </a:r>
            <a:r>
              <a:rPr lang="pt-BR" sz="2800" b="1" dirty="0">
                <a:solidFill>
                  <a:srgbClr val="FF0000"/>
                </a:solidFill>
              </a:rPr>
              <a:t>DECIMAL(10,2)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F33D09F4-813A-4DBF-8A3B-037CB47EDD8A}"/>
              </a:ext>
            </a:extLst>
          </p:cNvPr>
          <p:cNvSpPr/>
          <p:nvPr/>
        </p:nvSpPr>
        <p:spPr>
          <a:xfrm>
            <a:off x="2290193" y="5152261"/>
            <a:ext cx="2709645" cy="13210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14320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FD243657-BAF7-4DF8-B41B-A170E35135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33052"/>
            <a:ext cx="12192000" cy="4591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3746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96D163D9-3FA6-4490-9EF7-F7F8EF615D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3799" y="2638382"/>
            <a:ext cx="8884402" cy="790618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41EED50F-FA5D-4A9B-9DDF-1522F3F5DB35}"/>
              </a:ext>
            </a:extLst>
          </p:cNvPr>
          <p:cNvSpPr/>
          <p:nvPr/>
        </p:nvSpPr>
        <p:spPr>
          <a:xfrm>
            <a:off x="5292308" y="0"/>
            <a:ext cx="1372492" cy="31700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20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0466443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41EED50F-FA5D-4A9B-9DDF-1522F3F5DB35}"/>
              </a:ext>
            </a:extLst>
          </p:cNvPr>
          <p:cNvSpPr/>
          <p:nvPr/>
        </p:nvSpPr>
        <p:spPr>
          <a:xfrm>
            <a:off x="5254556" y="-453005"/>
            <a:ext cx="1372492" cy="31700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20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389921B-9BAE-45B4-82BF-998A7D1FD5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118" y="2065408"/>
            <a:ext cx="10539369" cy="4684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9070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41EED50F-FA5D-4A9B-9DDF-1522F3F5DB35}"/>
              </a:ext>
            </a:extLst>
          </p:cNvPr>
          <p:cNvSpPr/>
          <p:nvPr/>
        </p:nvSpPr>
        <p:spPr>
          <a:xfrm>
            <a:off x="5292308" y="0"/>
            <a:ext cx="1372492" cy="31700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20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D75A1E04-9FCB-4430-9E6F-2498A8E216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88361"/>
            <a:ext cx="12192000" cy="3090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18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41EED50F-FA5D-4A9B-9DDF-1522F3F5DB35}"/>
              </a:ext>
            </a:extLst>
          </p:cNvPr>
          <p:cNvSpPr/>
          <p:nvPr/>
        </p:nvSpPr>
        <p:spPr>
          <a:xfrm>
            <a:off x="5292308" y="0"/>
            <a:ext cx="1372492" cy="31700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20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3A4DB277-C21D-4636-B471-7AE3A07795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79" y="2609362"/>
            <a:ext cx="12192000" cy="3400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9863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41EED50F-FA5D-4A9B-9DDF-1522F3F5DB35}"/>
              </a:ext>
            </a:extLst>
          </p:cNvPr>
          <p:cNvSpPr/>
          <p:nvPr/>
        </p:nvSpPr>
        <p:spPr>
          <a:xfrm>
            <a:off x="5292308" y="0"/>
            <a:ext cx="1372492" cy="31700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20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6DFCCC32-2BB0-443D-9946-EDF6156C7F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2916" y="2627284"/>
            <a:ext cx="9925618" cy="3297150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2D471B68-5A02-4949-A44D-6C05ABCE430E}"/>
              </a:ext>
            </a:extLst>
          </p:cNvPr>
          <p:cNvSpPr txBox="1"/>
          <p:nvPr/>
        </p:nvSpPr>
        <p:spPr>
          <a:xfrm>
            <a:off x="7482981" y="1031051"/>
            <a:ext cx="335194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6600" b="1" dirty="0"/>
              <a:t>*</a:t>
            </a:r>
            <a:r>
              <a:rPr lang="pt-BR" sz="6600" dirty="0"/>
              <a:t> = todos</a:t>
            </a:r>
          </a:p>
        </p:txBody>
      </p:sp>
    </p:spTree>
    <p:extLst>
      <p:ext uri="{BB962C8B-B14F-4D97-AF65-F5344CB8AC3E}">
        <p14:creationId xmlns:p14="http://schemas.microsoft.com/office/powerpoint/2010/main" val="33273040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41EED50F-FA5D-4A9B-9DDF-1522F3F5DB35}"/>
              </a:ext>
            </a:extLst>
          </p:cNvPr>
          <p:cNvSpPr/>
          <p:nvPr/>
        </p:nvSpPr>
        <p:spPr>
          <a:xfrm>
            <a:off x="5292308" y="0"/>
            <a:ext cx="1372492" cy="31700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20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5B678836-089C-4DFB-9E5E-7E31F085C5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7885" y="2873316"/>
            <a:ext cx="8372501" cy="2285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7864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41EED50F-FA5D-4A9B-9DDF-1522F3F5DB35}"/>
              </a:ext>
            </a:extLst>
          </p:cNvPr>
          <p:cNvSpPr/>
          <p:nvPr/>
        </p:nvSpPr>
        <p:spPr>
          <a:xfrm>
            <a:off x="5292308" y="0"/>
            <a:ext cx="1372492" cy="31700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20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A6E53E05-A7B2-4FD5-9010-56373CF372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0145" y="481012"/>
            <a:ext cx="7781925" cy="589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351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ipse 1">
            <a:extLst>
              <a:ext uri="{FF2B5EF4-FFF2-40B4-BE49-F238E27FC236}">
                <a16:creationId xmlns:a16="http://schemas.microsoft.com/office/drawing/2014/main" id="{F4779CAD-BACD-4C0B-9087-489B5CFBE462}"/>
              </a:ext>
            </a:extLst>
          </p:cNvPr>
          <p:cNvSpPr/>
          <p:nvPr/>
        </p:nvSpPr>
        <p:spPr>
          <a:xfrm>
            <a:off x="360726" y="1904301"/>
            <a:ext cx="4253218" cy="371632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Ciência da Computação</a:t>
            </a:r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811ED219-E56F-4530-9FD1-F06C8B546648}"/>
              </a:ext>
            </a:extLst>
          </p:cNvPr>
          <p:cNvSpPr/>
          <p:nvPr/>
        </p:nvSpPr>
        <p:spPr>
          <a:xfrm>
            <a:off x="7744436" y="1763086"/>
            <a:ext cx="4253218" cy="371632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Estatística</a:t>
            </a: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818716E1-8CE1-4E64-8583-05F4B194F710}"/>
              </a:ext>
            </a:extLst>
          </p:cNvPr>
          <p:cNvSpPr/>
          <p:nvPr/>
        </p:nvSpPr>
        <p:spPr>
          <a:xfrm>
            <a:off x="4052581" y="3542950"/>
            <a:ext cx="4253218" cy="371632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Matemática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815EF5CD-1DF4-4BF0-8D21-25540AE1736F}"/>
              </a:ext>
            </a:extLst>
          </p:cNvPr>
          <p:cNvSpPr/>
          <p:nvPr/>
        </p:nvSpPr>
        <p:spPr>
          <a:xfrm>
            <a:off x="3902977" y="188752"/>
            <a:ext cx="4253218" cy="3716323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err="1"/>
              <a:t>SoftSkills</a:t>
            </a:r>
            <a:endParaRPr lang="pt-BR" dirty="0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F0E5FEC6-7F36-4455-BFDE-F89ECB35BB6A}"/>
              </a:ext>
            </a:extLst>
          </p:cNvPr>
          <p:cNvSpPr/>
          <p:nvPr/>
        </p:nvSpPr>
        <p:spPr>
          <a:xfrm>
            <a:off x="4670919" y="2708246"/>
            <a:ext cx="2717333" cy="2393658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Você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4DECE642-8C9D-4418-808A-F33CE4E162AD}"/>
              </a:ext>
            </a:extLst>
          </p:cNvPr>
          <p:cNvSpPr/>
          <p:nvPr/>
        </p:nvSpPr>
        <p:spPr>
          <a:xfrm>
            <a:off x="1226192" y="-236988"/>
            <a:ext cx="3640819" cy="337097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Inteligência Artificial</a:t>
            </a:r>
          </a:p>
        </p:txBody>
      </p:sp>
    </p:spTree>
    <p:extLst>
      <p:ext uri="{BB962C8B-B14F-4D97-AF65-F5344CB8AC3E}">
        <p14:creationId xmlns:p14="http://schemas.microsoft.com/office/powerpoint/2010/main" val="23201141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6EE5BD56-1132-4348-8FE7-9D351F7163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8657" y="1048624"/>
            <a:ext cx="9552228" cy="4239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2952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41EED50F-FA5D-4A9B-9DDF-1522F3F5DB35}"/>
              </a:ext>
            </a:extLst>
          </p:cNvPr>
          <p:cNvSpPr/>
          <p:nvPr/>
        </p:nvSpPr>
        <p:spPr>
          <a:xfrm>
            <a:off x="5292308" y="0"/>
            <a:ext cx="1372492" cy="31700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20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8962A9E2-0BFB-4A13-B43D-280CB0D644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355" y="2243311"/>
            <a:ext cx="10478158" cy="3930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2607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196BF19A-FCDB-4BD9-AEDC-DFD6C3EE8A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0850" y="700087"/>
            <a:ext cx="6210300" cy="545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696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15F1E2B8-71F5-4666-A3CF-A642EECAB5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712" y="1166070"/>
            <a:ext cx="11311421" cy="4281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7942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41EED50F-FA5D-4A9B-9DDF-1522F3F5DB35}"/>
              </a:ext>
            </a:extLst>
          </p:cNvPr>
          <p:cNvSpPr/>
          <p:nvPr/>
        </p:nvSpPr>
        <p:spPr>
          <a:xfrm>
            <a:off x="5292308" y="0"/>
            <a:ext cx="1372492" cy="31700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20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586B4C40-20A8-47AA-BDA7-A882918925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236" y="167781"/>
            <a:ext cx="10316713" cy="5956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4170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41EED50F-FA5D-4A9B-9DDF-1522F3F5DB35}"/>
              </a:ext>
            </a:extLst>
          </p:cNvPr>
          <p:cNvSpPr/>
          <p:nvPr/>
        </p:nvSpPr>
        <p:spPr>
          <a:xfrm>
            <a:off x="5292308" y="0"/>
            <a:ext cx="1372492" cy="31700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20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7D6CEDC8-60E1-4F31-B9CD-F106A3E267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57" y="701175"/>
            <a:ext cx="12192000" cy="4096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8416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41EED50F-FA5D-4A9B-9DDF-1522F3F5DB35}"/>
              </a:ext>
            </a:extLst>
          </p:cNvPr>
          <p:cNvSpPr/>
          <p:nvPr/>
        </p:nvSpPr>
        <p:spPr>
          <a:xfrm>
            <a:off x="5292308" y="0"/>
            <a:ext cx="1372492" cy="31700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20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1062E20A-2D98-4285-A420-E481706C29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008" y="56775"/>
            <a:ext cx="10008066" cy="6226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7756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41EED50F-FA5D-4A9B-9DDF-1522F3F5DB35}"/>
              </a:ext>
            </a:extLst>
          </p:cNvPr>
          <p:cNvSpPr/>
          <p:nvPr/>
        </p:nvSpPr>
        <p:spPr>
          <a:xfrm>
            <a:off x="5292308" y="0"/>
            <a:ext cx="1372492" cy="31700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20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33F741FF-B838-44C2-8F36-174D31D8A1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729" y="604007"/>
            <a:ext cx="10828650" cy="4295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8243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795A300A-9FD7-4988-A7A1-A856C9569D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114" y="1911977"/>
            <a:ext cx="12192000" cy="2396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4786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41EED50F-FA5D-4A9B-9DDF-1522F3F5DB35}"/>
              </a:ext>
            </a:extLst>
          </p:cNvPr>
          <p:cNvSpPr/>
          <p:nvPr/>
        </p:nvSpPr>
        <p:spPr>
          <a:xfrm>
            <a:off x="5292308" y="0"/>
            <a:ext cx="1372492" cy="31700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20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66BD6444-3C3E-410C-BFAB-5DE00E8A67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25907"/>
            <a:ext cx="12192000" cy="3325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168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31092B-A958-4787-BE54-F0A5026AA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Problema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E110076-1AAE-497B-855E-8F302EC683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Será que a nota do aluno aumenta ou diminuiu conforme o seu tempo de estudo fora da aula?</a:t>
            </a:r>
          </a:p>
        </p:txBody>
      </p:sp>
    </p:spTree>
    <p:extLst>
      <p:ext uri="{BB962C8B-B14F-4D97-AF65-F5344CB8AC3E}">
        <p14:creationId xmlns:p14="http://schemas.microsoft.com/office/powerpoint/2010/main" val="26253935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41EED50F-FA5D-4A9B-9DDF-1522F3F5DB35}"/>
              </a:ext>
            </a:extLst>
          </p:cNvPr>
          <p:cNvSpPr/>
          <p:nvPr/>
        </p:nvSpPr>
        <p:spPr>
          <a:xfrm>
            <a:off x="5292308" y="0"/>
            <a:ext cx="1372492" cy="31700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20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CBB1B10A-F549-41A6-86BE-FBA48E10C1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2573" y="221405"/>
            <a:ext cx="8548382" cy="6195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0857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CDED8B6E-6817-48F1-BD46-50CCF91319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89055"/>
            <a:ext cx="12192000" cy="2479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5642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41EED50F-FA5D-4A9B-9DDF-1522F3F5DB35}"/>
              </a:ext>
            </a:extLst>
          </p:cNvPr>
          <p:cNvSpPr/>
          <p:nvPr/>
        </p:nvSpPr>
        <p:spPr>
          <a:xfrm>
            <a:off x="5292308" y="0"/>
            <a:ext cx="1372492" cy="31700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20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66C4AE6F-7F36-4FF2-A84C-40893FDB9C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311" y="568092"/>
            <a:ext cx="10841377" cy="2728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8038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41EED50F-FA5D-4A9B-9DDF-1522F3F5DB35}"/>
              </a:ext>
            </a:extLst>
          </p:cNvPr>
          <p:cNvSpPr/>
          <p:nvPr/>
        </p:nvSpPr>
        <p:spPr>
          <a:xfrm>
            <a:off x="5292308" y="0"/>
            <a:ext cx="1372492" cy="31700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20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55DE678-A040-4560-A6F7-64E9068AA1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0038" y="0"/>
            <a:ext cx="95119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17224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96832DF3-827D-4A9D-B752-EB0646FDDC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495" y="2477919"/>
            <a:ext cx="9458325" cy="263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478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41EED50F-FA5D-4A9B-9DDF-1522F3F5DB35}"/>
              </a:ext>
            </a:extLst>
          </p:cNvPr>
          <p:cNvSpPr/>
          <p:nvPr/>
        </p:nvSpPr>
        <p:spPr>
          <a:xfrm>
            <a:off x="5292308" y="0"/>
            <a:ext cx="1372492" cy="31700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20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84C1D30A-43BB-4BF2-BBDD-B726A1E0DD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473" y="561668"/>
            <a:ext cx="10410825" cy="454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56067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41EED50F-FA5D-4A9B-9DDF-1522F3F5DB35}"/>
              </a:ext>
            </a:extLst>
          </p:cNvPr>
          <p:cNvSpPr/>
          <p:nvPr/>
        </p:nvSpPr>
        <p:spPr>
          <a:xfrm>
            <a:off x="5292308" y="0"/>
            <a:ext cx="1372492" cy="31700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20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419AB21-1C4B-497E-97AC-AC5535A182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6437" y="428625"/>
            <a:ext cx="8239125" cy="600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80261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41EED50F-FA5D-4A9B-9DDF-1522F3F5DB35}"/>
              </a:ext>
            </a:extLst>
          </p:cNvPr>
          <p:cNvSpPr/>
          <p:nvPr/>
        </p:nvSpPr>
        <p:spPr>
          <a:xfrm>
            <a:off x="5292308" y="0"/>
            <a:ext cx="1372492" cy="31700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20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8952203-74A7-443B-8FDE-FDA24F6B58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2112" y="142875"/>
            <a:ext cx="8867775" cy="657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66103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B1A4FBB1-1FFC-4D0D-B3A8-A9C6709DAB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226" y="2919833"/>
            <a:ext cx="11552864" cy="962076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5210C051-478A-443A-B5B8-CBA90F2571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1135" y="1461139"/>
            <a:ext cx="2791394" cy="203961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42809DF7-3F14-4F94-B827-91BBF53ABA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226" y="3938168"/>
            <a:ext cx="9732453" cy="2742478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1B41EF61-C98F-4008-BE71-CFF215513B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39586" y="1807218"/>
            <a:ext cx="5007005" cy="1056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81648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04238675-175E-4AD4-85DB-761B0ADC3C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622" y="293534"/>
            <a:ext cx="10008240" cy="6270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212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0E1D12-2378-470C-B03B-0744F64DA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Experimento Cientifico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8B8D806-1C02-45B1-95A4-EBA2538C36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Trazer um resultado</a:t>
            </a:r>
          </a:p>
        </p:txBody>
      </p:sp>
    </p:spTree>
    <p:extLst>
      <p:ext uri="{BB962C8B-B14F-4D97-AF65-F5344CB8AC3E}">
        <p14:creationId xmlns:p14="http://schemas.microsoft.com/office/powerpoint/2010/main" val="315650548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332D8480-D8E0-4D6E-9789-C5429E0889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9083" y="0"/>
            <a:ext cx="88938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0524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4A3B5A-2896-4225-A344-1C34115DD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Vamos conectar?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ED16B22-B29E-4DC7-BED7-CC8FFD8183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Competências Básicas</a:t>
            </a:r>
          </a:p>
          <a:p>
            <a:pPr lvl="1"/>
            <a:r>
              <a:rPr lang="pt-BR" dirty="0"/>
              <a:t>Entender a importância da conexão</a:t>
            </a:r>
          </a:p>
          <a:p>
            <a:pPr lvl="1"/>
            <a:r>
              <a:rPr lang="pt-BR" dirty="0"/>
              <a:t>Entender o conceito de ORM</a:t>
            </a:r>
          </a:p>
          <a:p>
            <a:pPr lvl="1"/>
            <a:r>
              <a:rPr lang="pt-BR" dirty="0"/>
              <a:t>ORM x MER</a:t>
            </a:r>
          </a:p>
          <a:p>
            <a:pPr lvl="1"/>
            <a:r>
              <a:rPr lang="pt-BR" dirty="0"/>
              <a:t>Frameworks </a:t>
            </a:r>
            <a:r>
              <a:rPr lang="pt-BR" dirty="0" err="1"/>
              <a:t>ORMs</a:t>
            </a:r>
            <a:r>
              <a:rPr lang="pt-BR" dirty="0"/>
              <a:t> de Mercado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8011B98-711A-4764-B674-2AB8683C83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9546" y="4001294"/>
            <a:ext cx="2870785" cy="1148314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4D4280AD-90FE-400E-86FF-B4D82E2D76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0977" y="97329"/>
            <a:ext cx="4004694" cy="225330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87708144-E566-4F57-90D5-0C00BC5DFA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59596" y="2466699"/>
            <a:ext cx="4094204" cy="1487497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BA15ECCC-762F-4A90-A068-D04402E129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6889" y="3954196"/>
            <a:ext cx="2857500" cy="1600200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B684756B-C3A7-4201-B9FC-ED4E4A80CE7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31964" y="5486202"/>
            <a:ext cx="4981575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46116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60D6E2F9-B93D-49C4-9A48-0AB89EC677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9751"/>
            <a:ext cx="12192000" cy="6258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84255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BC4936-B888-4975-BCAB-FB46A1791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Vamos para o Pandas 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2D1735B-9173-4693-9498-6157C21EE0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Competências Fundamentais</a:t>
            </a:r>
          </a:p>
          <a:p>
            <a:pPr lvl="1"/>
            <a:r>
              <a:rPr lang="pt-BR" dirty="0"/>
              <a:t>Funções Básicas</a:t>
            </a:r>
          </a:p>
          <a:p>
            <a:pPr lvl="1"/>
            <a:r>
              <a:rPr lang="pt-BR" dirty="0"/>
              <a:t>Tipos de Dados</a:t>
            </a:r>
          </a:p>
          <a:p>
            <a:pPr lvl="1"/>
            <a:r>
              <a:rPr lang="pt-BR" dirty="0"/>
              <a:t>Renomear colunas</a:t>
            </a:r>
          </a:p>
          <a:p>
            <a:pPr lvl="1"/>
            <a:r>
              <a:rPr lang="pt-BR" dirty="0"/>
              <a:t>Selecionar colunas e linhas</a:t>
            </a:r>
          </a:p>
          <a:p>
            <a:pPr lvl="1"/>
            <a:r>
              <a:rPr lang="pt-BR" dirty="0"/>
              <a:t>Adicionar e Remover Colunas</a:t>
            </a:r>
          </a:p>
          <a:p>
            <a:pPr lvl="1"/>
            <a:r>
              <a:rPr lang="pt-BR" dirty="0"/>
              <a:t>Realizar consultas</a:t>
            </a:r>
          </a:p>
          <a:p>
            <a:pPr lvl="1"/>
            <a:r>
              <a:rPr lang="pt-BR" dirty="0"/>
              <a:t>Ordenar itens</a:t>
            </a:r>
          </a:p>
          <a:p>
            <a:pPr lvl="1"/>
            <a:r>
              <a:rPr lang="pt-BR" dirty="0"/>
              <a:t>Combinar e concatenar </a:t>
            </a:r>
            <a:r>
              <a:rPr lang="pt-BR" dirty="0" err="1"/>
              <a:t>DataFrames</a:t>
            </a:r>
            <a:endParaRPr lang="pt-BR" dirty="0"/>
          </a:p>
          <a:p>
            <a:pPr lvl="1"/>
            <a:r>
              <a:rPr lang="pt-BR" dirty="0"/>
              <a:t>Salvar </a:t>
            </a:r>
            <a:r>
              <a:rPr lang="pt-BR" dirty="0" err="1"/>
              <a:t>DataFrames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2201544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3EF9DC04-A61B-453B-A6D3-5F9777CBCA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8768" y="2705450"/>
            <a:ext cx="2870785" cy="1148314"/>
          </a:xfrm>
          <a:prstGeom prst="rect">
            <a:avLst/>
          </a:prstGeom>
        </p:spPr>
      </p:pic>
      <p:sp>
        <p:nvSpPr>
          <p:cNvPr id="3" name="Fluxograma: Disco Magnético 2">
            <a:extLst>
              <a:ext uri="{FF2B5EF4-FFF2-40B4-BE49-F238E27FC236}">
                <a16:creationId xmlns:a16="http://schemas.microsoft.com/office/drawing/2014/main" id="{8AE8807B-F708-41AA-A76F-0F7C8A8D74E8}"/>
              </a:ext>
            </a:extLst>
          </p:cNvPr>
          <p:cNvSpPr/>
          <p:nvPr/>
        </p:nvSpPr>
        <p:spPr>
          <a:xfrm>
            <a:off x="457214" y="2591149"/>
            <a:ext cx="3447874" cy="1793147"/>
          </a:xfrm>
          <a:prstGeom prst="flowChartMagneticDisk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0" dirty="0"/>
              <a:t>MySQL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3D6BFD8-ECE0-452A-B09F-546F1565CF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3233" y="2993506"/>
            <a:ext cx="706425" cy="70642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CBF15207-12DE-4573-8A91-7827315FD7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6746" y="2091022"/>
            <a:ext cx="3526189" cy="267595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37274931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C9FE2624-CC5D-400E-BCB4-C3EFE28851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569" y="2592198"/>
            <a:ext cx="10739181" cy="161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38968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97758C0D-B69B-4CB0-A1B9-C57999372B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059" y="340899"/>
            <a:ext cx="11587993" cy="6037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83485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E8BA045E-CDDB-4DEC-B254-893374B979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03578"/>
            <a:ext cx="12192000" cy="6050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99524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A1C21455-8F73-4EE6-AD55-DBB2C9F2D8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3682" y="192948"/>
            <a:ext cx="11856610" cy="6149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81224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117A57EF-0844-4369-8A4D-5785B3BAF7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8345" y="1090569"/>
            <a:ext cx="9186607" cy="5073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251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42CBFD-46F8-4694-919F-462D3F749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  IA (Inteligência Artificial)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AB95876-9FAF-4EB6-B2D5-BA8E755171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Sim ou Não  (classificação)</a:t>
            </a:r>
          </a:p>
          <a:p>
            <a:pPr lvl="1"/>
            <a:r>
              <a:rPr lang="pt-BR" dirty="0"/>
              <a:t>Aprendizado de Máquina (</a:t>
            </a:r>
            <a:r>
              <a:rPr lang="pt-BR" b="1" dirty="0" err="1"/>
              <a:t>Machine</a:t>
            </a:r>
            <a:r>
              <a:rPr lang="pt-BR" b="1" dirty="0"/>
              <a:t> Learning</a:t>
            </a:r>
            <a:r>
              <a:rPr lang="pt-BR" dirty="0"/>
              <a:t>)</a:t>
            </a:r>
          </a:p>
          <a:p>
            <a:pPr lvl="2"/>
            <a:r>
              <a:rPr lang="pt-BR" dirty="0"/>
              <a:t>Supervisionado: tenho dados históricos</a:t>
            </a:r>
          </a:p>
          <a:p>
            <a:pPr lvl="3"/>
            <a:r>
              <a:rPr lang="pt-BR" dirty="0"/>
              <a:t>O SOE me enviou um </a:t>
            </a:r>
            <a:r>
              <a:rPr lang="pt-BR" dirty="0" err="1"/>
              <a:t>dataset</a:t>
            </a:r>
            <a:r>
              <a:rPr lang="pt-BR" dirty="0"/>
              <a:t> com dados históricos dos alunos, dizendo o motivo da evasão.</a:t>
            </a:r>
          </a:p>
          <a:p>
            <a:r>
              <a:rPr lang="pt-BR" b="1" dirty="0"/>
              <a:t>78% (regressão)</a:t>
            </a:r>
          </a:p>
          <a:p>
            <a:pPr lvl="1"/>
            <a:r>
              <a:rPr lang="pt-BR" dirty="0"/>
              <a:t>Aprendizado de Máquina (</a:t>
            </a:r>
            <a:r>
              <a:rPr lang="pt-BR" b="1" dirty="0" err="1"/>
              <a:t>Machine</a:t>
            </a:r>
            <a:r>
              <a:rPr lang="pt-BR" b="1" dirty="0"/>
              <a:t> Learning</a:t>
            </a:r>
            <a:r>
              <a:rPr lang="pt-BR" dirty="0"/>
              <a:t>)</a:t>
            </a:r>
          </a:p>
          <a:p>
            <a:pPr lvl="2"/>
            <a:r>
              <a:rPr lang="pt-BR" dirty="0"/>
              <a:t>Supervisionado: tenho dados históricos, posso rotular.</a:t>
            </a:r>
          </a:p>
          <a:p>
            <a:pPr lvl="3"/>
            <a:r>
              <a:rPr lang="pt-BR" dirty="0"/>
              <a:t>O SOE me enviou um </a:t>
            </a:r>
            <a:r>
              <a:rPr lang="pt-BR" dirty="0" err="1"/>
              <a:t>dataset</a:t>
            </a:r>
            <a:r>
              <a:rPr lang="pt-BR" dirty="0"/>
              <a:t> com dados históricos dos alunos, dizendo o motivo da evasão.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3811728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505343D6-E67C-4253-893E-0153CBDB0C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1982" y="2281807"/>
            <a:ext cx="8604607" cy="1996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12868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DA6D8CAA-7C54-459D-B23B-C6CB61FC6A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0463" y="846545"/>
            <a:ext cx="8081372" cy="5164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66553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0B899163-787E-4DA8-8A79-9A85852C98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569" y="238852"/>
            <a:ext cx="9127222" cy="6014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24511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46CC92A2-EBA0-4471-906D-39762377FD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58011"/>
            <a:ext cx="12192000" cy="4141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64862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0F2AED1A-FA4A-4E0C-9189-D101DDB70E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0253838"/>
              </p:ext>
            </p:extLst>
          </p:nvPr>
        </p:nvGraphicFramePr>
        <p:xfrm>
          <a:off x="1604161" y="1911461"/>
          <a:ext cx="824451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4451">
                  <a:extLst>
                    <a:ext uri="{9D8B030D-6E8A-4147-A177-3AD203B41FA5}">
                      <a16:colId xmlns:a16="http://schemas.microsoft.com/office/drawing/2014/main" val="3699911804"/>
                    </a:ext>
                  </a:extLst>
                </a:gridCol>
                <a:gridCol w="824451">
                  <a:extLst>
                    <a:ext uri="{9D8B030D-6E8A-4147-A177-3AD203B41FA5}">
                      <a16:colId xmlns:a16="http://schemas.microsoft.com/office/drawing/2014/main" val="2975811344"/>
                    </a:ext>
                  </a:extLst>
                </a:gridCol>
                <a:gridCol w="824451">
                  <a:extLst>
                    <a:ext uri="{9D8B030D-6E8A-4147-A177-3AD203B41FA5}">
                      <a16:colId xmlns:a16="http://schemas.microsoft.com/office/drawing/2014/main" val="2983542970"/>
                    </a:ext>
                  </a:extLst>
                </a:gridCol>
                <a:gridCol w="824451">
                  <a:extLst>
                    <a:ext uri="{9D8B030D-6E8A-4147-A177-3AD203B41FA5}">
                      <a16:colId xmlns:a16="http://schemas.microsoft.com/office/drawing/2014/main" val="1747554308"/>
                    </a:ext>
                  </a:extLst>
                </a:gridCol>
                <a:gridCol w="824451">
                  <a:extLst>
                    <a:ext uri="{9D8B030D-6E8A-4147-A177-3AD203B41FA5}">
                      <a16:colId xmlns:a16="http://schemas.microsoft.com/office/drawing/2014/main" val="580542888"/>
                    </a:ext>
                  </a:extLst>
                </a:gridCol>
                <a:gridCol w="824451">
                  <a:extLst>
                    <a:ext uri="{9D8B030D-6E8A-4147-A177-3AD203B41FA5}">
                      <a16:colId xmlns:a16="http://schemas.microsoft.com/office/drawing/2014/main" val="3973535518"/>
                    </a:ext>
                  </a:extLst>
                </a:gridCol>
                <a:gridCol w="824451">
                  <a:extLst>
                    <a:ext uri="{9D8B030D-6E8A-4147-A177-3AD203B41FA5}">
                      <a16:colId xmlns:a16="http://schemas.microsoft.com/office/drawing/2014/main" val="1197852579"/>
                    </a:ext>
                  </a:extLst>
                </a:gridCol>
                <a:gridCol w="824451">
                  <a:extLst>
                    <a:ext uri="{9D8B030D-6E8A-4147-A177-3AD203B41FA5}">
                      <a16:colId xmlns:a16="http://schemas.microsoft.com/office/drawing/2014/main" val="607866443"/>
                    </a:ext>
                  </a:extLst>
                </a:gridCol>
                <a:gridCol w="824451">
                  <a:extLst>
                    <a:ext uri="{9D8B030D-6E8A-4147-A177-3AD203B41FA5}">
                      <a16:colId xmlns:a16="http://schemas.microsoft.com/office/drawing/2014/main" val="3775825912"/>
                    </a:ext>
                  </a:extLst>
                </a:gridCol>
                <a:gridCol w="824451">
                  <a:extLst>
                    <a:ext uri="{9D8B030D-6E8A-4147-A177-3AD203B41FA5}">
                      <a16:colId xmlns:a16="http://schemas.microsoft.com/office/drawing/2014/main" val="22946610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7586306"/>
                  </a:ext>
                </a:extLst>
              </a:tr>
            </a:tbl>
          </a:graphicData>
        </a:graphic>
      </p:graphicFrame>
      <p:sp>
        <p:nvSpPr>
          <p:cNvPr id="3" name="CaixaDeTexto 2">
            <a:extLst>
              <a:ext uri="{FF2B5EF4-FFF2-40B4-BE49-F238E27FC236}">
                <a16:creationId xmlns:a16="http://schemas.microsoft.com/office/drawing/2014/main" id="{C49E8E8E-D70C-4817-9E44-0C969764B7D2}"/>
              </a:ext>
            </a:extLst>
          </p:cNvPr>
          <p:cNvSpPr txBox="1"/>
          <p:nvPr/>
        </p:nvSpPr>
        <p:spPr>
          <a:xfrm>
            <a:off x="4399397" y="341801"/>
            <a:ext cx="238558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9600" dirty="0"/>
              <a:t>0:30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F29FC26-7090-49EC-A2B3-E941ADEE4D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3904" y="2481044"/>
            <a:ext cx="6315075" cy="359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73166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DB25B47C-BD28-4506-B294-D244C8840C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30" y="1470785"/>
            <a:ext cx="4925014" cy="2256638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3D1D41F0-9169-47D6-BE03-C16694CDD0B7}"/>
              </a:ext>
            </a:extLst>
          </p:cNvPr>
          <p:cNvSpPr txBox="1"/>
          <p:nvPr/>
        </p:nvSpPr>
        <p:spPr>
          <a:xfrm>
            <a:off x="3590488" y="0"/>
            <a:ext cx="376577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9600" dirty="0"/>
              <a:t>[25:29]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09C09E9-55E9-415B-A515-60BDD6C132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1206" y="1406971"/>
            <a:ext cx="6508591" cy="3172831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605657E6-21E4-4DF2-A58E-E40108F66D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39437" y="3192055"/>
            <a:ext cx="7143750" cy="3762375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E8C7572A-0FB0-4E21-A6BF-735DD750575E}"/>
              </a:ext>
            </a:extLst>
          </p:cNvPr>
          <p:cNvSpPr/>
          <p:nvPr/>
        </p:nvSpPr>
        <p:spPr>
          <a:xfrm>
            <a:off x="7366943" y="327630"/>
            <a:ext cx="3615655" cy="914400"/>
          </a:xfrm>
          <a:prstGeom prst="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Desconsidere o último índice.</a:t>
            </a:r>
          </a:p>
        </p:txBody>
      </p:sp>
    </p:spTree>
    <p:extLst>
      <p:ext uri="{BB962C8B-B14F-4D97-AF65-F5344CB8AC3E}">
        <p14:creationId xmlns:p14="http://schemas.microsoft.com/office/powerpoint/2010/main" val="412755534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9703343F-78E5-44DC-A481-82E36585A1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26" y="257175"/>
            <a:ext cx="7562850" cy="6343650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65D9515F-0E62-45D6-9764-D26EA8D95D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8019" y="901467"/>
            <a:ext cx="4424014" cy="3634866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E348FD33-374C-4E51-AB00-576F6609831C}"/>
              </a:ext>
            </a:extLst>
          </p:cNvPr>
          <p:cNvSpPr txBox="1"/>
          <p:nvPr/>
        </p:nvSpPr>
        <p:spPr>
          <a:xfrm>
            <a:off x="9110444" y="2718900"/>
            <a:ext cx="777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INNER</a:t>
            </a:r>
          </a:p>
        </p:txBody>
      </p:sp>
    </p:spTree>
    <p:extLst>
      <p:ext uri="{BB962C8B-B14F-4D97-AF65-F5344CB8AC3E}">
        <p14:creationId xmlns:p14="http://schemas.microsoft.com/office/powerpoint/2010/main" val="36408690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42CBFD-46F8-4694-919F-462D3F749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  IA (Inteligência Artificial)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AB95876-9FAF-4EB6-B2D5-BA8E755171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Analisar Sentimentos no Texto (ML não Supervisionado)</a:t>
            </a:r>
          </a:p>
          <a:p>
            <a:pPr lvl="1"/>
            <a:r>
              <a:rPr lang="pt-BR" dirty="0"/>
              <a:t>PLN (Processamento de Linguagem Natural)</a:t>
            </a:r>
          </a:p>
          <a:p>
            <a:pPr lvl="2"/>
            <a:r>
              <a:rPr lang="pt-BR" dirty="0"/>
              <a:t>Classificação (sim e não)</a:t>
            </a:r>
          </a:p>
          <a:p>
            <a:pPr lvl="2"/>
            <a:r>
              <a:rPr lang="pt-BR" dirty="0"/>
              <a:t>Regressão (50%)</a:t>
            </a:r>
          </a:p>
        </p:txBody>
      </p:sp>
    </p:spTree>
    <p:extLst>
      <p:ext uri="{BB962C8B-B14F-4D97-AF65-F5344CB8AC3E}">
        <p14:creationId xmlns:p14="http://schemas.microsoft.com/office/powerpoint/2010/main" val="1560788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42CBFD-46F8-4694-919F-462D3F749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Diário de Bordo - 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AB95876-9FAF-4EB6-B2D5-BA8E755171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 err="1"/>
              <a:t>DataSet</a:t>
            </a:r>
            <a:r>
              <a:rPr lang="pt-BR" b="1" dirty="0"/>
              <a:t> – </a:t>
            </a:r>
            <a:r>
              <a:rPr lang="pt-BR" b="1" dirty="0" err="1"/>
              <a:t>DataFrame</a:t>
            </a:r>
            <a:endParaRPr lang="pt-BR" b="1" dirty="0"/>
          </a:p>
          <a:p>
            <a:r>
              <a:rPr lang="pt-BR" b="1" dirty="0"/>
              <a:t>SQL</a:t>
            </a:r>
          </a:p>
          <a:p>
            <a:pPr lvl="1"/>
            <a:r>
              <a:rPr lang="pt-BR" b="1" dirty="0" err="1"/>
              <a:t>pd.read_sql</a:t>
            </a:r>
            <a:r>
              <a:rPr lang="pt-BR" b="1" dirty="0"/>
              <a:t>( )</a:t>
            </a:r>
          </a:p>
          <a:p>
            <a:pPr lvl="1"/>
            <a:r>
              <a:rPr lang="pt-BR" b="1" dirty="0" err="1"/>
              <a:t>pd.read_table</a:t>
            </a:r>
            <a:r>
              <a:rPr lang="pt-BR" b="1" dirty="0"/>
              <a:t>()</a:t>
            </a:r>
          </a:p>
          <a:p>
            <a:r>
              <a:rPr lang="pt-BR" b="1" dirty="0"/>
              <a:t>Analisar Sentimentos no Texto</a:t>
            </a:r>
          </a:p>
          <a:p>
            <a:pPr lvl="1"/>
            <a:r>
              <a:rPr lang="pt-BR" dirty="0"/>
              <a:t>PLN (Processamento de Linguagem Natural)</a:t>
            </a:r>
          </a:p>
          <a:p>
            <a:pPr lvl="2"/>
            <a:r>
              <a:rPr lang="pt-BR" dirty="0"/>
              <a:t>Classificação (sim e não)</a:t>
            </a:r>
          </a:p>
          <a:p>
            <a:pPr lvl="2"/>
            <a:r>
              <a:rPr lang="pt-BR" dirty="0"/>
              <a:t>Regressão (50%)</a:t>
            </a:r>
          </a:p>
        </p:txBody>
      </p:sp>
    </p:spTree>
    <p:extLst>
      <p:ext uri="{BB962C8B-B14F-4D97-AF65-F5344CB8AC3E}">
        <p14:creationId xmlns:p14="http://schemas.microsoft.com/office/powerpoint/2010/main" val="19918206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938F1C4E-39CC-48D8-B848-5F2E1B7262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4947"/>
            <a:ext cx="12192000" cy="4761859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A0169A5E-D252-447D-94A0-CE40A07A63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768424" y="3345110"/>
            <a:ext cx="5132855" cy="3437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124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8122A59E-78B7-4AF6-8BFA-31C27EA636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1354" y="1824223"/>
            <a:ext cx="8657439" cy="4350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90584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1171</TotalTime>
  <Words>293</Words>
  <Application>Microsoft Office PowerPoint</Application>
  <PresentationFormat>Widescreen</PresentationFormat>
  <Paragraphs>81</Paragraphs>
  <Slides>56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56</vt:i4>
      </vt:variant>
    </vt:vector>
  </HeadingPairs>
  <TitlesOfParts>
    <vt:vector size="60" baseType="lpstr">
      <vt:lpstr>Arial</vt:lpstr>
      <vt:lpstr>Calibri</vt:lpstr>
      <vt:lpstr>Calibri Light</vt:lpstr>
      <vt:lpstr>Tema do Office</vt:lpstr>
      <vt:lpstr>SQL e Pandas</vt:lpstr>
      <vt:lpstr>Apresentação do PowerPoint</vt:lpstr>
      <vt:lpstr>Problema</vt:lpstr>
      <vt:lpstr>Experimento Cientifico</vt:lpstr>
      <vt:lpstr>Resultado  IA (Inteligência Artificial)</vt:lpstr>
      <vt:lpstr>Resultado  IA (Inteligência Artificial)</vt:lpstr>
      <vt:lpstr>Diário de Bordo - IA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Vamos conectar?</vt:lpstr>
      <vt:lpstr>Apresentação do PowerPoint</vt:lpstr>
      <vt:lpstr>Vamos para o Pandas ?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Revisão SQL</dc:title>
  <dc:creator>Romulo Pereira</dc:creator>
  <cp:lastModifiedBy>Romulo Pereira</cp:lastModifiedBy>
  <cp:revision>40</cp:revision>
  <dcterms:created xsi:type="dcterms:W3CDTF">2024-08-01T12:54:17Z</dcterms:created>
  <dcterms:modified xsi:type="dcterms:W3CDTF">2024-08-07T15:10:25Z</dcterms:modified>
</cp:coreProperties>
</file>