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8" r:id="rId9"/>
    <p:sldId id="297" r:id="rId10"/>
    <p:sldId id="296" r:id="rId11"/>
    <p:sldId id="300" r:id="rId12"/>
    <p:sldId id="299" r:id="rId13"/>
    <p:sldId id="257" r:id="rId14"/>
    <p:sldId id="258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84" r:id="rId23"/>
    <p:sldId id="285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59" r:id="rId37"/>
    <p:sldId id="260" r:id="rId38"/>
    <p:sldId id="286" r:id="rId39"/>
    <p:sldId id="289" r:id="rId40"/>
    <p:sldId id="288" r:id="rId41"/>
    <p:sldId id="281" r:id="rId42"/>
    <p:sldId id="302" r:id="rId43"/>
    <p:sldId id="280" r:id="rId44"/>
    <p:sldId id="283" r:id="rId45"/>
    <p:sldId id="282" r:id="rId46"/>
    <p:sldId id="303" r:id="rId47"/>
    <p:sldId id="304" r:id="rId48"/>
    <p:sldId id="305" r:id="rId49"/>
    <p:sldId id="306" r:id="rId50"/>
    <p:sldId id="307" r:id="rId51"/>
    <p:sldId id="308" r:id="rId52"/>
    <p:sldId id="301" r:id="rId53"/>
    <p:sldId id="309" r:id="rId5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3D303-44BF-435E-8C71-B9E6A95B1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FA389E-5198-4361-8619-F689B7794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7B8361-D206-4841-807F-537940B1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524E-BCBC-4A5E-BD3A-16CF651F6BDF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50B0E7-8D01-40DC-A245-F12822D0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831257-0020-47BE-A201-E48C757D0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9818-C5AB-4C90-B6FB-99F67ED74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33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EBA6A-D7A9-49D3-A00A-9F409919D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9DFFFD-0C47-4321-BF9F-3D27FE2B6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F774D9-6F34-47D3-B4C6-3C50DF78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524E-BCBC-4A5E-BD3A-16CF651F6BDF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64D1A6-6C62-4490-BEDF-73D2726E3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F103B7-3FEC-44D3-9EFA-7066C212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9818-C5AB-4C90-B6FB-99F67ED74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76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8DB29E-2EB9-4DF3-AC57-1F50B39DC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8991DB-3E32-47FB-9C1E-E59E09AD7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4A67AC-ADAE-45A4-82D5-C421B2DF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524E-BCBC-4A5E-BD3A-16CF651F6BDF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2129C8-6EAB-421C-A791-0FA9806E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EBBA1B-097A-467E-A90D-A91D0F92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9818-C5AB-4C90-B6FB-99F67ED74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9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21E1C-D385-41DC-8B94-3381C68F2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A74108-3DA2-4904-A051-05505D33D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65D4DB-96D2-44B7-BED5-EA7D325FB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524E-BCBC-4A5E-BD3A-16CF651F6BDF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43CAA0-B319-4D04-83E8-013F923BB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8E1711-52F2-46DE-B588-7CCB9DB0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9818-C5AB-4C90-B6FB-99F67ED74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44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4C1F7-3B45-49DE-9F3A-A28EBD9C8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9488D7-8A8E-470C-B885-A274CB1A7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6A5732-4837-4ED4-BCD6-55EBA3DE2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524E-BCBC-4A5E-BD3A-16CF651F6BDF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BEF64B-FE3E-48E4-90F3-AEE42A45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5E20D-F0B4-4CE2-885C-F158F6AF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9818-C5AB-4C90-B6FB-99F67ED74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12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ECF07-10A1-487A-A8B3-FE6E8A93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0BFB76-1199-44D6-8EFA-F1E253F06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D0F43D-C5E8-4CC8-AEF9-F3DF4322C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228CC3-2170-4F7D-99D0-BE355A12B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524E-BCBC-4A5E-BD3A-16CF651F6BDF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808E9A-C90A-483F-B03A-AC41C84E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101F1D-7C04-402C-83FC-917E8F9BD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9818-C5AB-4C90-B6FB-99F67ED74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14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8B4AF-BAF9-42A0-AE30-93A5E9F5A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6872AD-05DA-4B2E-8E9C-D79F4EA13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CDE726-B47D-4B29-A1AA-F52778D6E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4A99AEC-3BB5-4C56-AFE0-49DE88BA5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88B35CA-45D3-4692-87E5-D654F5072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976A3A3-33CF-4F8A-BF37-920D82169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524E-BCBC-4A5E-BD3A-16CF651F6BDF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30FA85C-D715-4997-B943-B2E1098B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45EE45-34AD-433B-A4FA-1642CFFF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9818-C5AB-4C90-B6FB-99F67ED74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055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A664C-8C21-40AE-8FC7-06711C797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2A1B1CC-2E60-4D32-B35E-E7C96C69C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524E-BCBC-4A5E-BD3A-16CF651F6BDF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09017C6-BA0E-420B-8937-7C7E09AF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B2EBCB3-0F94-4582-A6A3-2993BE27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9818-C5AB-4C90-B6FB-99F67ED74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14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C4FF1B8-57CC-495F-A9AC-ACC55DBB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524E-BCBC-4A5E-BD3A-16CF651F6BDF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DFF005A-9892-403D-B2FA-2CFCA4E6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8DF0DE-7374-4980-8752-FD867CBD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9818-C5AB-4C90-B6FB-99F67ED74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80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8FE24-8692-47EA-A553-FFB1169E6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402206-9D07-43E6-81CA-E118C203A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821169-272D-42E2-A268-32F601348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99CEF7-9A93-4655-85DF-783A507F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524E-BCBC-4A5E-BD3A-16CF651F6BDF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2FF224-55A8-4EC0-AB36-B375AF1FD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332149-5E67-4AAB-A393-3DD842CC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9818-C5AB-4C90-B6FB-99F67ED74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818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D23F1-E649-45BD-B576-8A5BB1C5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4FAB3E0-62AD-46B8-84C3-15DD2E757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53C88C-7C30-4DDD-B1D3-A325E99FF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87A528-1613-4EC5-9B7F-D8E64C83E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524E-BCBC-4A5E-BD3A-16CF651F6BDF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7B3AFA-2BD1-434D-8F5D-DB69B02B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584309-933A-4B3E-8C09-044678AD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9818-C5AB-4C90-B6FB-99F67ED74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30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41B74F6-1ABF-4771-BDE5-A43ED2B39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F03838-2FF1-402C-8A31-28A64D359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48AE3E-F2E7-4FDB-A356-D47F45DD0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9524E-BCBC-4A5E-BD3A-16CF651F6BDF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19D04-FBC7-439B-A4B2-E8DFECB67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CC3F8F-AAC3-4CE3-A6B9-5F8F06C15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F9818-C5AB-4C90-B6FB-99F67ED74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07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jpg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ixabay.com/es/jaca-fruta-cerrado-artocarpus-1058710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D3FE9-0B49-4846-AC3D-093EA92B41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SQL e Pandas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B03BD1-9CAA-430A-9DF6-0FC06EEB16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Rômulo C. Silvestre</a:t>
            </a:r>
          </a:p>
        </p:txBody>
      </p:sp>
    </p:spTree>
    <p:extLst>
      <p:ext uri="{BB962C8B-B14F-4D97-AF65-F5344CB8AC3E}">
        <p14:creationId xmlns:p14="http://schemas.microsoft.com/office/powerpoint/2010/main" val="2884544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67B9EF0-6C26-45BE-8EAD-DA29369F7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421" y="58723"/>
            <a:ext cx="84443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14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601948B-6023-4866-B40A-A089DABE1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5" y="900112"/>
            <a:ext cx="11896725" cy="505777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037278B-AD5D-477D-AB8C-603DB04CC14C}"/>
              </a:ext>
            </a:extLst>
          </p:cNvPr>
          <p:cNvSpPr txBox="1"/>
          <p:nvPr/>
        </p:nvSpPr>
        <p:spPr>
          <a:xfrm>
            <a:off x="5289112" y="1724091"/>
            <a:ext cx="161377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800" dirty="0"/>
              <a:t>tempo </a:t>
            </a:r>
            <a:r>
              <a:rPr lang="pt-BR" sz="2800" dirty="0" err="1">
                <a:solidFill>
                  <a:srgbClr val="FF0000"/>
                </a:solidFill>
              </a:rPr>
              <a:t>int</a:t>
            </a:r>
            <a:endParaRPr lang="pt-BR" sz="2800" dirty="0">
              <a:solidFill>
                <a:srgbClr val="FF0000"/>
              </a:solidFill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8CDD934F-4591-4F54-9B43-5BEE570C714D}"/>
              </a:ext>
            </a:extLst>
          </p:cNvPr>
          <p:cNvCxnSpPr/>
          <p:nvPr/>
        </p:nvCxnSpPr>
        <p:spPr>
          <a:xfrm>
            <a:off x="7223981" y="244958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ta: para Cima 5">
            <a:extLst>
              <a:ext uri="{FF2B5EF4-FFF2-40B4-BE49-F238E27FC236}">
                <a16:creationId xmlns:a16="http://schemas.microsoft.com/office/drawing/2014/main" id="{231A62D6-86F5-41A1-9223-5029C7126D8F}"/>
              </a:ext>
            </a:extLst>
          </p:cNvPr>
          <p:cNvSpPr/>
          <p:nvPr/>
        </p:nvSpPr>
        <p:spPr>
          <a:xfrm rot="16200000">
            <a:off x="9526711" y="384828"/>
            <a:ext cx="1403082" cy="197566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4FE1541-A490-4E28-860A-EE69C7C9E927}"/>
              </a:ext>
            </a:extLst>
          </p:cNvPr>
          <p:cNvSpPr/>
          <p:nvPr/>
        </p:nvSpPr>
        <p:spPr>
          <a:xfrm>
            <a:off x="6096000" y="3294776"/>
            <a:ext cx="1929468" cy="1572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121B65A-E841-48B1-8F32-5E0A72F6DEBF}"/>
              </a:ext>
            </a:extLst>
          </p:cNvPr>
          <p:cNvSpPr/>
          <p:nvPr/>
        </p:nvSpPr>
        <p:spPr>
          <a:xfrm>
            <a:off x="2290194" y="2099369"/>
            <a:ext cx="2583810" cy="132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C6C10A-3447-44CB-899F-9367C2E57C3E}"/>
              </a:ext>
            </a:extLst>
          </p:cNvPr>
          <p:cNvSpPr txBox="1"/>
          <p:nvPr/>
        </p:nvSpPr>
        <p:spPr>
          <a:xfrm>
            <a:off x="5454628" y="4761145"/>
            <a:ext cx="444717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800" dirty="0" err="1"/>
              <a:t>rendafamiliar</a:t>
            </a:r>
            <a:r>
              <a:rPr lang="pt-BR" sz="2800" dirty="0"/>
              <a:t> </a:t>
            </a:r>
            <a:r>
              <a:rPr lang="pt-BR" sz="2800" b="1" dirty="0">
                <a:solidFill>
                  <a:srgbClr val="FF0000"/>
                </a:solidFill>
              </a:rPr>
              <a:t>DECIMAL(10,2)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33D09F4-813A-4DBF-8A3B-037CB47EDD8A}"/>
              </a:ext>
            </a:extLst>
          </p:cNvPr>
          <p:cNvSpPr/>
          <p:nvPr/>
        </p:nvSpPr>
        <p:spPr>
          <a:xfrm>
            <a:off x="2290193" y="5152261"/>
            <a:ext cx="2709645" cy="132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432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D243657-BAF7-4DF8-B41B-A170E3513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3052"/>
            <a:ext cx="12192000" cy="459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74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6D163D9-3FA6-4490-9EF7-F7F8EF615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799" y="2638382"/>
            <a:ext cx="8884402" cy="790618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46644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54556" y="-453005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389921B-9BAE-45B4-82BF-998A7D1FD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18" y="2065408"/>
            <a:ext cx="10539369" cy="468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07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75A1E04-9FCB-4430-9E6F-2498A8E21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8361"/>
            <a:ext cx="12192000" cy="309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A4DB277-C21D-4636-B471-7AE3A0779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9" y="2609362"/>
            <a:ext cx="12192000" cy="340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986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DFCCC32-2BB0-443D-9946-EDF6156C7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916" y="2627284"/>
            <a:ext cx="9925618" cy="32971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D471B68-5A02-4949-A44D-6C05ABCE430E}"/>
              </a:ext>
            </a:extLst>
          </p:cNvPr>
          <p:cNvSpPr txBox="1"/>
          <p:nvPr/>
        </p:nvSpPr>
        <p:spPr>
          <a:xfrm>
            <a:off x="7482981" y="1031051"/>
            <a:ext cx="33519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/>
              <a:t>*</a:t>
            </a:r>
            <a:r>
              <a:rPr lang="pt-BR" sz="6600" dirty="0"/>
              <a:t> = todos</a:t>
            </a:r>
          </a:p>
        </p:txBody>
      </p:sp>
    </p:spTree>
    <p:extLst>
      <p:ext uri="{BB962C8B-B14F-4D97-AF65-F5344CB8AC3E}">
        <p14:creationId xmlns:p14="http://schemas.microsoft.com/office/powerpoint/2010/main" val="3327304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B678836-089C-4DFB-9E5E-7E31F085C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885" y="2873316"/>
            <a:ext cx="8372501" cy="228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86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6E53E05-A7B2-4FD5-9010-56373CF37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145" y="481012"/>
            <a:ext cx="778192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5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F4779CAD-BACD-4C0B-9087-489B5CFBE462}"/>
              </a:ext>
            </a:extLst>
          </p:cNvPr>
          <p:cNvSpPr/>
          <p:nvPr/>
        </p:nvSpPr>
        <p:spPr>
          <a:xfrm>
            <a:off x="360726" y="1904301"/>
            <a:ext cx="4253218" cy="37163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Ciência da Computação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811ED219-E56F-4530-9FD1-F06C8B546648}"/>
              </a:ext>
            </a:extLst>
          </p:cNvPr>
          <p:cNvSpPr/>
          <p:nvPr/>
        </p:nvSpPr>
        <p:spPr>
          <a:xfrm>
            <a:off x="7744436" y="1763086"/>
            <a:ext cx="4253218" cy="37163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Estatística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18716E1-8CE1-4E64-8583-05F4B194F710}"/>
              </a:ext>
            </a:extLst>
          </p:cNvPr>
          <p:cNvSpPr/>
          <p:nvPr/>
        </p:nvSpPr>
        <p:spPr>
          <a:xfrm>
            <a:off x="4052581" y="3542950"/>
            <a:ext cx="4253218" cy="371632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Matemática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15EF5CD-1DF4-4BF0-8D21-25540AE1736F}"/>
              </a:ext>
            </a:extLst>
          </p:cNvPr>
          <p:cNvSpPr/>
          <p:nvPr/>
        </p:nvSpPr>
        <p:spPr>
          <a:xfrm>
            <a:off x="3902977" y="188752"/>
            <a:ext cx="4253218" cy="371632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SoftSkills</a:t>
            </a:r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0E5FEC6-7F36-4455-BFDE-F89ECB35BB6A}"/>
              </a:ext>
            </a:extLst>
          </p:cNvPr>
          <p:cNvSpPr/>
          <p:nvPr/>
        </p:nvSpPr>
        <p:spPr>
          <a:xfrm>
            <a:off x="4670919" y="2708246"/>
            <a:ext cx="2717333" cy="239365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Você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DECE642-8C9D-4418-808A-F33CE4E162AD}"/>
              </a:ext>
            </a:extLst>
          </p:cNvPr>
          <p:cNvSpPr/>
          <p:nvPr/>
        </p:nvSpPr>
        <p:spPr>
          <a:xfrm>
            <a:off x="1226192" y="-236988"/>
            <a:ext cx="3640819" cy="33709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Inteligência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2320114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EE5BD56-1132-4348-8FE7-9D351F716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57" y="1048624"/>
            <a:ext cx="9552228" cy="423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95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962A9E2-0BFB-4A13-B43D-280CB0D64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55" y="2243311"/>
            <a:ext cx="10478158" cy="3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60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96BF19A-FCDB-4BD9-AEDC-DFD6C3EE8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700087"/>
            <a:ext cx="621030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9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5F1E2B8-71F5-4666-A3CF-A642EECAB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12" y="1166070"/>
            <a:ext cx="11311421" cy="428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4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86B4C40-20A8-47AA-BDA7-A88291892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36" y="167781"/>
            <a:ext cx="10316713" cy="595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17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D6CEDC8-60E1-4F31-B9CD-F106A3E26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57" y="701175"/>
            <a:ext cx="12192000" cy="409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41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062E20A-2D98-4285-A420-E481706C2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08" y="56775"/>
            <a:ext cx="10008066" cy="622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75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3F741FF-B838-44C2-8F36-174D31D8A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29" y="604007"/>
            <a:ext cx="10828650" cy="429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24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95A300A-9FD7-4988-A7A1-A856C9569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14" y="1911977"/>
            <a:ext cx="12192000" cy="239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78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6BD6444-3C3E-410C-BFAB-5DE00E8A6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907"/>
            <a:ext cx="12192000" cy="332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6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1092B-A958-4787-BE54-F0A5026AA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110076-1AAE-497B-855E-8F302EC68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Será que a nota do aluno aumenta ou diminuiu conforme o seu tempo de estudo fora da aula?</a:t>
            </a:r>
          </a:p>
        </p:txBody>
      </p:sp>
    </p:spTree>
    <p:extLst>
      <p:ext uri="{BB962C8B-B14F-4D97-AF65-F5344CB8AC3E}">
        <p14:creationId xmlns:p14="http://schemas.microsoft.com/office/powerpoint/2010/main" val="2625393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BB1B10A-F549-41A6-86BE-FBA48E10C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573" y="221405"/>
            <a:ext cx="8548382" cy="619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85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DED8B6E-6817-48F1-BD46-50CCF9131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9055"/>
            <a:ext cx="12192000" cy="247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642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6C4AE6F-7F36-4FF2-A84C-40893FDB9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11" y="568092"/>
            <a:ext cx="10841377" cy="272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038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55DE678-A040-4560-A6F7-64E9068AA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038" y="0"/>
            <a:ext cx="9511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72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6832DF3-827D-4A9D-B752-EB0646FDD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95" y="2477919"/>
            <a:ext cx="94583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4C1D30A-43BB-4BF2-BBDD-B726A1E0D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73" y="561668"/>
            <a:ext cx="104108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60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19AB21-1C4B-497E-97AC-AC5535A18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428625"/>
            <a:ext cx="8239125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026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EED50F-FA5D-4A9B-9DDF-1522F3F5DB35}"/>
              </a:ext>
            </a:extLst>
          </p:cNvPr>
          <p:cNvSpPr/>
          <p:nvPr/>
        </p:nvSpPr>
        <p:spPr>
          <a:xfrm>
            <a:off x="5292308" y="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952203-74A7-443B-8FDE-FDA24F6B5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142875"/>
            <a:ext cx="8867775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61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1A4FBB1-1FFC-4D0D-B3A8-A9C6709DA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26" y="2919833"/>
            <a:ext cx="11552864" cy="96207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210C051-478A-443A-B5B8-CBA90F257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135" y="1461139"/>
            <a:ext cx="2791394" cy="20396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2809DF7-3F14-4F94-B827-91BBF53AB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26" y="3938168"/>
            <a:ext cx="9732453" cy="274247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B41EF61-C98F-4008-BE71-CFF215513B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586" y="1807218"/>
            <a:ext cx="5007005" cy="105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16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4238675-175E-4AD4-85DB-761B0ADC3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22" y="293534"/>
            <a:ext cx="10008240" cy="627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1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E1D12-2378-470C-B03B-0744F64DA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Experimento Cientifico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B8D806-1C02-45B1-95A4-EBA2538C36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Trazer um resultado</a:t>
            </a:r>
          </a:p>
        </p:txBody>
      </p:sp>
    </p:spTree>
    <p:extLst>
      <p:ext uri="{BB962C8B-B14F-4D97-AF65-F5344CB8AC3E}">
        <p14:creationId xmlns:p14="http://schemas.microsoft.com/office/powerpoint/2010/main" val="31565054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32D8480-D8E0-4D6E-9789-C5429E088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083" y="0"/>
            <a:ext cx="8893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52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A3B5A-2896-4225-A344-1C34115D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conectar?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D16B22-B29E-4DC7-BED7-CC8FFD818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Competências Básicas</a:t>
            </a:r>
          </a:p>
          <a:p>
            <a:pPr lvl="1"/>
            <a:r>
              <a:rPr lang="pt-BR" dirty="0"/>
              <a:t>Entender a importância da conexão</a:t>
            </a:r>
          </a:p>
          <a:p>
            <a:pPr lvl="1"/>
            <a:r>
              <a:rPr lang="pt-BR" dirty="0"/>
              <a:t>Entender o conceito de ORM</a:t>
            </a:r>
          </a:p>
          <a:p>
            <a:pPr lvl="1"/>
            <a:r>
              <a:rPr lang="pt-BR" dirty="0"/>
              <a:t>ORM x MER</a:t>
            </a:r>
          </a:p>
          <a:p>
            <a:pPr lvl="1"/>
            <a:r>
              <a:rPr lang="pt-BR" dirty="0"/>
              <a:t>Frameworks </a:t>
            </a:r>
            <a:r>
              <a:rPr lang="pt-BR" dirty="0" err="1"/>
              <a:t>ORMs</a:t>
            </a:r>
            <a:r>
              <a:rPr lang="pt-BR" dirty="0"/>
              <a:t> de Mercado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011B98-711A-4764-B674-2AB8683C8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546" y="4001294"/>
            <a:ext cx="2870785" cy="114831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4280AD-90FE-400E-86FF-B4D82E2D7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977" y="97329"/>
            <a:ext cx="4004694" cy="225330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7708144-E566-4F57-90D5-0C00BC5DF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9596" y="2466699"/>
            <a:ext cx="4094204" cy="14874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A15ECCC-762F-4A90-A068-D04402E129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889" y="3954196"/>
            <a:ext cx="2857500" cy="16002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684756B-C3A7-4201-B9FC-ED4E4A80CE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1964" y="5486202"/>
            <a:ext cx="49815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611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0D6E2F9-B93D-49C4-9A48-0AB89EC67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751"/>
            <a:ext cx="12192000" cy="625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425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C4936-B888-4975-BCAB-FB46A179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Vamos para o Pandas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D1735B-9173-4693-9498-6157C21EE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Competências Fundamentais</a:t>
            </a:r>
          </a:p>
          <a:p>
            <a:pPr lvl="1"/>
            <a:r>
              <a:rPr lang="pt-BR" dirty="0"/>
              <a:t>Funções Básicas</a:t>
            </a:r>
          </a:p>
          <a:p>
            <a:pPr lvl="1"/>
            <a:r>
              <a:rPr lang="pt-BR" dirty="0"/>
              <a:t>Tipos de Dados</a:t>
            </a:r>
          </a:p>
          <a:p>
            <a:pPr lvl="1"/>
            <a:r>
              <a:rPr lang="pt-BR" dirty="0"/>
              <a:t>Renomear colunas</a:t>
            </a:r>
          </a:p>
          <a:p>
            <a:pPr lvl="1"/>
            <a:r>
              <a:rPr lang="pt-BR" dirty="0"/>
              <a:t>Selecionar colunas e linhas</a:t>
            </a:r>
          </a:p>
          <a:p>
            <a:pPr lvl="1"/>
            <a:r>
              <a:rPr lang="pt-BR" dirty="0"/>
              <a:t>Adicionar e Remover Colunas</a:t>
            </a:r>
          </a:p>
          <a:p>
            <a:pPr lvl="1"/>
            <a:r>
              <a:rPr lang="pt-BR" dirty="0"/>
              <a:t>Realizar consultas</a:t>
            </a:r>
          </a:p>
          <a:p>
            <a:pPr lvl="1"/>
            <a:r>
              <a:rPr lang="pt-BR" dirty="0"/>
              <a:t>Ordenar itens</a:t>
            </a:r>
          </a:p>
          <a:p>
            <a:pPr lvl="1"/>
            <a:r>
              <a:rPr lang="pt-BR" dirty="0"/>
              <a:t>Combinar e concatenar </a:t>
            </a:r>
            <a:r>
              <a:rPr lang="pt-BR" dirty="0" err="1"/>
              <a:t>DataFrames</a:t>
            </a:r>
            <a:endParaRPr lang="pt-BR" dirty="0"/>
          </a:p>
          <a:p>
            <a:pPr lvl="1"/>
            <a:r>
              <a:rPr lang="pt-BR" dirty="0"/>
              <a:t>Salvar </a:t>
            </a:r>
            <a:r>
              <a:rPr lang="pt-BR" dirty="0" err="1"/>
              <a:t>DataFrames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20154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EF9DC04-A61B-453B-A6D3-5F9777CBC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768" y="2705450"/>
            <a:ext cx="2870785" cy="1148314"/>
          </a:xfrm>
          <a:prstGeom prst="rect">
            <a:avLst/>
          </a:prstGeom>
        </p:spPr>
      </p:pic>
      <p:sp>
        <p:nvSpPr>
          <p:cNvPr id="3" name="Fluxograma: Disco Magnético 2">
            <a:extLst>
              <a:ext uri="{FF2B5EF4-FFF2-40B4-BE49-F238E27FC236}">
                <a16:creationId xmlns:a16="http://schemas.microsoft.com/office/drawing/2014/main" id="{8AE8807B-F708-41AA-A76F-0F7C8A8D74E8}"/>
              </a:ext>
            </a:extLst>
          </p:cNvPr>
          <p:cNvSpPr/>
          <p:nvPr/>
        </p:nvSpPr>
        <p:spPr>
          <a:xfrm>
            <a:off x="457214" y="2591149"/>
            <a:ext cx="3447874" cy="1793147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0" dirty="0"/>
              <a:t>MySQL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D6BFD8-ECE0-452A-B09F-546F1565C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233" y="2993506"/>
            <a:ext cx="706425" cy="7064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BF15207-12DE-4573-8A91-7827315FD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6746" y="2091022"/>
            <a:ext cx="3526189" cy="26759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727493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9FE2624-CC5D-400E-BCB4-C3EFE2885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69" y="2592198"/>
            <a:ext cx="10739181" cy="16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896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7758C0D-B69B-4CB0-A1B9-C57999372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59" y="340899"/>
            <a:ext cx="11587993" cy="603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348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8BA045E-CDDB-4DEC-B254-893374B97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578"/>
            <a:ext cx="12192000" cy="605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9952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1C21455-8F73-4EE6-AD55-DBB2C9F2D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3682" y="192948"/>
            <a:ext cx="11856610" cy="614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122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17A57EF-0844-4369-8A4D-5785B3BAF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345" y="1090569"/>
            <a:ext cx="9186607" cy="507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51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2CBFD-46F8-4694-919F-462D3F74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 IA (Inteligência Artificial)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B95876-9FAF-4EB6-B2D5-BA8E75517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Sim ou Não  (classificação)</a:t>
            </a:r>
          </a:p>
          <a:p>
            <a:pPr lvl="1"/>
            <a:r>
              <a:rPr lang="pt-BR" dirty="0"/>
              <a:t>Aprendizado de Máquina (</a:t>
            </a:r>
            <a:r>
              <a:rPr lang="pt-BR" b="1" dirty="0" err="1"/>
              <a:t>Machine</a:t>
            </a:r>
            <a:r>
              <a:rPr lang="pt-BR" b="1" dirty="0"/>
              <a:t> Learning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Supervisionado: tenho dados históricos</a:t>
            </a:r>
          </a:p>
          <a:p>
            <a:pPr lvl="3"/>
            <a:r>
              <a:rPr lang="pt-BR" dirty="0"/>
              <a:t>O SOE me enviou um </a:t>
            </a:r>
            <a:r>
              <a:rPr lang="pt-BR" dirty="0" err="1"/>
              <a:t>dataset</a:t>
            </a:r>
            <a:r>
              <a:rPr lang="pt-BR" dirty="0"/>
              <a:t> com dados históricos dos alunos, dizendo o motivo da evasão.</a:t>
            </a:r>
          </a:p>
          <a:p>
            <a:r>
              <a:rPr lang="pt-BR" b="1" dirty="0"/>
              <a:t>78% (regressão)</a:t>
            </a:r>
          </a:p>
          <a:p>
            <a:pPr lvl="1"/>
            <a:r>
              <a:rPr lang="pt-BR" dirty="0"/>
              <a:t>Aprendizado de Máquina (</a:t>
            </a:r>
            <a:r>
              <a:rPr lang="pt-BR" b="1" dirty="0" err="1"/>
              <a:t>Machine</a:t>
            </a:r>
            <a:r>
              <a:rPr lang="pt-BR" b="1" dirty="0"/>
              <a:t> Learning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Supervisionado: tenho dados históricos, posso rotular.</a:t>
            </a:r>
          </a:p>
          <a:p>
            <a:pPr lvl="3"/>
            <a:r>
              <a:rPr lang="pt-BR" dirty="0"/>
              <a:t>O SOE me enviou um </a:t>
            </a:r>
            <a:r>
              <a:rPr lang="pt-BR" dirty="0" err="1"/>
              <a:t>dataset</a:t>
            </a:r>
            <a:r>
              <a:rPr lang="pt-BR" dirty="0"/>
              <a:t> com dados históricos dos alunos, dizendo o motivo da evasão.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81172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05343D6-E67C-4253-893E-0153CBDB0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82" y="2281807"/>
            <a:ext cx="8604607" cy="199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286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A6D8CAA-7C54-459D-B23B-C6CB61FC6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463" y="846545"/>
            <a:ext cx="8081372" cy="516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655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B899163-787E-4DA8-8A79-9A85852C9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569" y="238852"/>
            <a:ext cx="9127222" cy="601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451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6CC92A2-EBA0-4471-906D-39762377F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8011"/>
            <a:ext cx="12192000" cy="414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4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2CBFD-46F8-4694-919F-462D3F74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 IA (Inteligência Artificial)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B95876-9FAF-4EB6-B2D5-BA8E75517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Analisar Sentimentos no Texto (ML não Supervisionado)</a:t>
            </a:r>
          </a:p>
          <a:p>
            <a:pPr lvl="1"/>
            <a:r>
              <a:rPr lang="pt-BR" dirty="0"/>
              <a:t>PLN (Processamento de Linguagem Natural)</a:t>
            </a:r>
          </a:p>
          <a:p>
            <a:pPr lvl="2"/>
            <a:r>
              <a:rPr lang="pt-BR" dirty="0"/>
              <a:t>Classificação (sim e não)</a:t>
            </a:r>
          </a:p>
          <a:p>
            <a:pPr lvl="2"/>
            <a:r>
              <a:rPr lang="pt-BR" dirty="0"/>
              <a:t>Regressão (50%)</a:t>
            </a:r>
          </a:p>
        </p:txBody>
      </p:sp>
    </p:spTree>
    <p:extLst>
      <p:ext uri="{BB962C8B-B14F-4D97-AF65-F5344CB8AC3E}">
        <p14:creationId xmlns:p14="http://schemas.microsoft.com/office/powerpoint/2010/main" val="15607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2CBFD-46F8-4694-919F-462D3F74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Diário de Bordo - 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B95876-9FAF-4EB6-B2D5-BA8E75517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DataSet</a:t>
            </a:r>
            <a:r>
              <a:rPr lang="pt-BR" b="1" dirty="0"/>
              <a:t> – </a:t>
            </a:r>
            <a:r>
              <a:rPr lang="pt-BR" b="1" dirty="0" err="1"/>
              <a:t>DataFrame</a:t>
            </a:r>
            <a:endParaRPr lang="pt-BR" b="1" dirty="0"/>
          </a:p>
          <a:p>
            <a:r>
              <a:rPr lang="pt-BR" b="1" dirty="0"/>
              <a:t>SQL</a:t>
            </a:r>
          </a:p>
          <a:p>
            <a:pPr lvl="1"/>
            <a:r>
              <a:rPr lang="pt-BR" b="1" dirty="0" err="1"/>
              <a:t>pd.read_sql</a:t>
            </a:r>
            <a:r>
              <a:rPr lang="pt-BR" b="1" dirty="0"/>
              <a:t>( )</a:t>
            </a:r>
          </a:p>
          <a:p>
            <a:pPr lvl="1"/>
            <a:r>
              <a:rPr lang="pt-BR" b="1" dirty="0" err="1"/>
              <a:t>pd.read_table</a:t>
            </a:r>
            <a:r>
              <a:rPr lang="pt-BR" b="1" dirty="0"/>
              <a:t>()</a:t>
            </a:r>
          </a:p>
          <a:p>
            <a:r>
              <a:rPr lang="pt-BR" b="1" dirty="0"/>
              <a:t>Analisar Sentimentos no Texto</a:t>
            </a:r>
          </a:p>
          <a:p>
            <a:pPr lvl="1"/>
            <a:r>
              <a:rPr lang="pt-BR" dirty="0"/>
              <a:t>PLN (Processamento de Linguagem Natural)</a:t>
            </a:r>
          </a:p>
          <a:p>
            <a:pPr lvl="2"/>
            <a:r>
              <a:rPr lang="pt-BR" dirty="0"/>
              <a:t>Classificação (sim e não)</a:t>
            </a:r>
          </a:p>
          <a:p>
            <a:pPr lvl="2"/>
            <a:r>
              <a:rPr lang="pt-BR" dirty="0"/>
              <a:t>Regressão (50%)</a:t>
            </a:r>
          </a:p>
        </p:txBody>
      </p:sp>
    </p:spTree>
    <p:extLst>
      <p:ext uri="{BB962C8B-B14F-4D97-AF65-F5344CB8AC3E}">
        <p14:creationId xmlns:p14="http://schemas.microsoft.com/office/powerpoint/2010/main" val="1991820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38F1C4E-39CC-48D8-B848-5F2E1B726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947"/>
            <a:ext cx="12192000" cy="476185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0169A5E-D252-447D-94A0-CE40A07A6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768424" y="3345110"/>
            <a:ext cx="5132855" cy="343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122A59E-78B7-4AF6-8BFA-31C27EA63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354" y="1824223"/>
            <a:ext cx="8657439" cy="435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058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281</Words>
  <Application>Microsoft Office PowerPoint</Application>
  <PresentationFormat>Widescreen</PresentationFormat>
  <Paragraphs>75</Paragraphs>
  <Slides>53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53</vt:i4>
      </vt:variant>
    </vt:vector>
  </HeadingPairs>
  <TitlesOfParts>
    <vt:vector size="57" baseType="lpstr">
      <vt:lpstr>Arial</vt:lpstr>
      <vt:lpstr>Calibri</vt:lpstr>
      <vt:lpstr>Calibri Light</vt:lpstr>
      <vt:lpstr>Tema do Office</vt:lpstr>
      <vt:lpstr>SQL e Pandas</vt:lpstr>
      <vt:lpstr>Apresentação do PowerPoint</vt:lpstr>
      <vt:lpstr>Problema</vt:lpstr>
      <vt:lpstr>Experimento Cientifico</vt:lpstr>
      <vt:lpstr>Resultado  IA (Inteligência Artificial)</vt:lpstr>
      <vt:lpstr>Resultado  IA (Inteligência Artificial)</vt:lpstr>
      <vt:lpstr>Diário de Bordo - 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Vamos conectar?</vt:lpstr>
      <vt:lpstr>Apresentação do PowerPoint</vt:lpstr>
      <vt:lpstr>Vamos para o Pandas 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SQL</dc:title>
  <dc:creator>Romulo Pereira</dc:creator>
  <cp:lastModifiedBy>Romulo Pereira</cp:lastModifiedBy>
  <cp:revision>36</cp:revision>
  <dcterms:created xsi:type="dcterms:W3CDTF">2024-08-01T12:54:17Z</dcterms:created>
  <dcterms:modified xsi:type="dcterms:W3CDTF">2024-08-06T20:52:07Z</dcterms:modified>
</cp:coreProperties>
</file>