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80" r:id="rId22"/>
    <p:sldId id="282" r:id="rId23"/>
    <p:sldId id="281" r:id="rId24"/>
    <p:sldId id="283" r:id="rId25"/>
    <p:sldId id="287" r:id="rId26"/>
    <p:sldId id="288" r:id="rId27"/>
    <p:sldId id="289" r:id="rId28"/>
    <p:sldId id="260" r:id="rId29"/>
    <p:sldId id="261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203864"/>
    <a:srgbClr val="C00000"/>
    <a:srgbClr val="ED7D31"/>
    <a:srgbClr val="2E75B6"/>
    <a:srgbClr val="38572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C248A-0EE6-4F16-80EE-6230640CE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A12D05-C55B-400F-9079-07ECFFA5E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4F8C41-AA73-45E9-8D0B-10093899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8E7-6760-40FB-8825-E56CDE433FE4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21DB2-05F2-4646-8084-E1E1A1FD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B7C531-7894-4F32-AE09-FC4959EE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13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07D31-6A87-486F-8BA5-86EAF4A2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22F579-AE79-40A9-8534-ECD7A57CD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DA2CF-F2E2-4E92-96B2-51078E40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8E7-6760-40FB-8825-E56CDE433FE4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CFFB58-17DC-4C22-AE7F-85ABB167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377221-65F5-4696-8A30-B5CD0A18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0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A8B509-18E6-4895-BAF3-1C401BFE2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883B1B-CF50-4ADD-8F2B-B5916B72B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F1DD1E-176E-4A37-A308-86422C6F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8E7-6760-40FB-8825-E56CDE433FE4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F2C998-F21E-44F2-B240-30FE62D8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0D679-D2C4-4B4E-B6B8-89BA6F71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2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BD794-30CD-4DC3-BCC3-2F4B80DB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88B254-7CE1-4A2A-B378-C025119B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9DE020-2DB5-4561-8265-7E749C80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8E7-6760-40FB-8825-E56CDE433FE4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2A88E1-0001-41E5-8643-A683B0D5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D646DB-586A-42DD-9614-0E4D51C4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00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C8849-5C19-40DD-B5F4-CA4E6F9C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D18E2B-4B03-48A2-9EDF-2AE13B894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FFABE4-7A53-4520-B773-8EC4FD8F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8E7-6760-40FB-8825-E56CDE433FE4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04C4F4-98C8-4589-A6C1-858ABEE6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6F87B6-CC11-472C-BBF9-E960EAF0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3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D2F3F-8AC0-4940-88FC-9ACEE8A0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14516A-20DF-48EE-A1D0-A143B682E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5F9D3D-4A19-4390-BE3E-42E57C451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EE9E50-6928-4522-AA53-3428B6B6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8E7-6760-40FB-8825-E56CDE433FE4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246DE8-063C-4DFC-857F-B3383A32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C1522F-7090-4AC2-830D-E8293E4A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35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2AF8-03B0-4F01-B71F-51496447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B88F79-D86F-4FBD-ABA3-B08AE968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E137AB-A90B-490E-BCA8-E7386B23F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361B1E-30F3-4A5E-84B3-387B06739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ECD794-4013-4117-94C4-6D9A77415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B2EE25-8E02-42CA-B2BA-75831698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8E7-6760-40FB-8825-E56CDE433FE4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D76084-B0B8-4300-840C-454F796E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D8F44E-0AB0-498A-98DA-440DA9BF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4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2A63F-A349-49D1-8E33-E170BB3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13C768-87C8-49C9-9B8D-DA2F836C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8E7-6760-40FB-8825-E56CDE433FE4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1E25A7-B177-4478-8E74-9E7A4BC6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CC3574-A53F-4E86-8592-C4C681E2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77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EAA206-D31D-4530-9B08-F71B09C1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8E7-6760-40FB-8825-E56CDE433FE4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BD0CEF-01DC-480B-A2D2-8F967BC6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FA6EF8-DCA4-4B5F-AADE-45E1016D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05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44CFB-8A26-4475-8183-1D09C673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0B0DD6-5680-4B02-B7DB-41F26BED7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AF9713-9282-4CF0-84D3-8A46814FE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FE7439-3EA9-45F5-A809-1D50D4BD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8E7-6760-40FB-8825-E56CDE433FE4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CBEB6B-FD7D-4103-B98A-6C46E738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727FA7-CBDC-4011-9011-2E0539FF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35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84D44-B3B5-4C4E-907E-92BB3630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1A6EC3-B4DE-4101-848A-47AD5B52D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86D8DF-E1E4-4021-8FC5-DEEF107B3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E25A5A-E114-4ACC-9612-6D29ACBC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8E7-6760-40FB-8825-E56CDE433FE4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EA07FC-8B45-4318-A0BC-BBC25885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C67103-B93A-44A5-9575-029635DD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37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2F2A84-721F-4D59-8A66-CE8815FD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5C7499-F825-44C1-8596-DA980175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A0E464-0A97-48C5-8FDB-6F49D06F5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A68E7-6760-40FB-8825-E56CDE433FE4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2BFEF-029F-453C-B202-081CC76F8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57A0CA-8365-4ECF-ACF0-3B5BBD781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5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instrutor.romulo@gmail.co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40FAB-BBAF-49A4-9F36-4BD1A53E2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Detector de Sono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E8FF97-727C-48AC-BE61-00354CFB2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10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D3D4798-970A-4154-9F3F-8DCBBECD5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43" y="540172"/>
            <a:ext cx="11320886" cy="73495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0C5F5C8-C59A-4985-8A86-5C22A8CB944D}"/>
              </a:ext>
            </a:extLst>
          </p:cNvPr>
          <p:cNvSpPr txBox="1"/>
          <p:nvPr/>
        </p:nvSpPr>
        <p:spPr>
          <a:xfrm>
            <a:off x="5083729" y="3053593"/>
            <a:ext cx="61859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BR" sz="6000" dirty="0"/>
              <a:t> item </a:t>
            </a:r>
            <a:r>
              <a:rPr lang="pt-BR" sz="6000" dirty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pt-BR" sz="6000" dirty="0"/>
              <a:t> </a:t>
            </a:r>
            <a:r>
              <a:rPr lang="pt-BR" sz="6000" dirty="0" err="1">
                <a:solidFill>
                  <a:srgbClr val="FF0000"/>
                </a:solidFill>
              </a:rPr>
              <a:t>colecao</a:t>
            </a:r>
            <a:r>
              <a:rPr lang="pt-BR" sz="6000" dirty="0"/>
              <a:t>:</a:t>
            </a:r>
          </a:p>
          <a:p>
            <a:r>
              <a:rPr lang="pt-BR" sz="6000" dirty="0"/>
              <a:t>       print(item)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93FD4CAC-56A0-4858-B729-4B79FED23D5F}"/>
              </a:ext>
            </a:extLst>
          </p:cNvPr>
          <p:cNvSpPr/>
          <p:nvPr/>
        </p:nvSpPr>
        <p:spPr>
          <a:xfrm rot="10800000">
            <a:off x="7768205" y="1602297"/>
            <a:ext cx="949208" cy="1376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32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37A0F63-8EDA-452C-B882-765633A9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49" y="3035329"/>
            <a:ext cx="102774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7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F71D24E-E0F7-46B1-BAAE-7D43FC351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442" y="2080471"/>
            <a:ext cx="7115881" cy="212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3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40C6F-1683-4E33-A072-9F46857A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04FB63-A74F-4D20-8B58-DC4C925D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</a:t>
            </a:r>
            <a:r>
              <a:rPr lang="pt-BR" b="1" dirty="0"/>
              <a:t> Teorema de Pitágoras</a:t>
            </a:r>
            <a:r>
              <a:rPr lang="pt-BR" dirty="0"/>
              <a:t> relaciona o comprimento dos lados do triângulo retângulo.</a:t>
            </a:r>
          </a:p>
          <a:p>
            <a:r>
              <a:rPr lang="pt-BR" dirty="0"/>
              <a:t>O</a:t>
            </a:r>
            <a:r>
              <a:rPr lang="pt-BR" b="1" dirty="0"/>
              <a:t> Teorema de Pitágoras</a:t>
            </a:r>
            <a:r>
              <a:rPr lang="pt-BR" dirty="0"/>
              <a:t> relaciona o comprimento dos lados do triângulo retângulo.</a:t>
            </a:r>
          </a:p>
          <a:p>
            <a:r>
              <a:rPr lang="pt-BR" dirty="0"/>
              <a:t>É usado para determinar a medida desconhecida de um lado, uma vez conhecidas as medidas dos outros dois lados.</a:t>
            </a:r>
          </a:p>
          <a:p>
            <a:r>
              <a:rPr lang="pt-BR" dirty="0"/>
              <a:t>O enunciado desse teorema é:</a:t>
            </a:r>
          </a:p>
          <a:p>
            <a:r>
              <a:rPr lang="pt-BR" b="1" dirty="0"/>
              <a:t>“A hipotenusa ao quadrado é igual a soma dos quadrados dos catetos.”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334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8AA147-4D8A-4608-ACB5-C69DD3A8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756" y="157171"/>
            <a:ext cx="7298422" cy="63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79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34B93-4ACD-4EF7-A8E8-FA751A22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Distância Euclidiana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A4B5D-D33F-4EF9-80F1-2CB7A90E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4277"/>
            <a:ext cx="10515600" cy="2083135"/>
          </a:xfrm>
        </p:spPr>
        <p:txBody>
          <a:bodyPr>
            <a:normAutofit/>
          </a:bodyPr>
          <a:lstStyle/>
          <a:p>
            <a:r>
              <a:rPr lang="pt-BR" sz="4800" b="1" dirty="0"/>
              <a:t>Malha Facial 3D</a:t>
            </a:r>
          </a:p>
          <a:p>
            <a:r>
              <a:rPr lang="pt-BR" sz="4800" b="1" dirty="0"/>
              <a:t>Diferença (subtração)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B84729-27E7-4475-8F40-5811E5F56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75" y="1458549"/>
            <a:ext cx="10653931" cy="18923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49FA5C8-69F9-4BD8-B161-AAECD35FF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92" y="3326235"/>
            <a:ext cx="9518128" cy="7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83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8797B60-0C10-4EEC-BEEB-E58C066CD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81" y="462773"/>
            <a:ext cx="9305925" cy="457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88C0C32-AE1C-4DBC-B08F-298DF568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94" y="5633227"/>
            <a:ext cx="9182100" cy="5334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FED76F9-24A4-496B-810A-7698D16EA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19" y="1892479"/>
            <a:ext cx="7241445" cy="3214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FFDA16-53F0-4976-8D0C-BD63BF706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94" y="1089185"/>
            <a:ext cx="9182100" cy="5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26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3425DFF-7E2D-4244-A559-DC2569FBD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00" y="2268537"/>
            <a:ext cx="10631520" cy="229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41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4B8AD-8E84-4136-BC7D-CFFA961B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Desenhando retângulo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63F2F-4855-4A1B-8EDA-EF71C9C1A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https://docs.opencv.org/4.x/dc/da5/tutorial_py_drawing_functions.html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3FFF3B-5BEC-4111-86D1-B2136C7C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32" y="2617365"/>
            <a:ext cx="3929956" cy="398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8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8EB09-75AB-4F02-908C-E34C2B72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Desenhando retângulo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51F1642-3BA9-40F7-8958-9D4182E17386}"/>
              </a:ext>
            </a:extLst>
          </p:cNvPr>
          <p:cNvSpPr/>
          <p:nvPr/>
        </p:nvSpPr>
        <p:spPr>
          <a:xfrm>
            <a:off x="956345" y="2014406"/>
            <a:ext cx="4764947" cy="19210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DB4568-83C6-4502-9F77-6E3FE68CD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065727"/>
            <a:ext cx="9582150" cy="5619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6C47379-DEDD-4551-A2A2-AE7AB7937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" y="1357181"/>
            <a:ext cx="1190625" cy="6572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A4F16BD-EFD7-41C2-BAD7-2594D4E99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670" y="3883054"/>
            <a:ext cx="1838325" cy="7429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BCEDDA4-CCFF-47D4-B9E5-F25AF9200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008" y="2592395"/>
            <a:ext cx="2057400" cy="5238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7BEA633-7981-4ABB-AC66-EE5D4AF2D2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3308" y="2803693"/>
            <a:ext cx="5429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3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7FD9C-36D0-4D6F-81A9-0756E307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Etapas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E8D3A9-87FC-448D-B304-D8B9669A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err="1"/>
              <a:t>MediaPipe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Mapeando os olhos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Identificando a boca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Detecção de sono</a:t>
            </a:r>
          </a:p>
        </p:txBody>
      </p:sp>
    </p:spTree>
    <p:extLst>
      <p:ext uri="{BB962C8B-B14F-4D97-AF65-F5344CB8AC3E}">
        <p14:creationId xmlns:p14="http://schemas.microsoft.com/office/powerpoint/2010/main" val="3020239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D2267-8771-4C39-B800-9934A2B4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14"/>
            <a:ext cx="10942739" cy="1325563"/>
          </a:xfrm>
        </p:spPr>
        <p:txBody>
          <a:bodyPr/>
          <a:lstStyle/>
          <a:p>
            <a:r>
              <a:rPr lang="pt-BR" dirty="0"/>
              <a:t>cv2.putText(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pt-BR" dirty="0"/>
              <a:t>,</a:t>
            </a:r>
            <a:r>
              <a:rPr lang="pt-BR" dirty="0">
                <a:solidFill>
                  <a:srgbClr val="FF0000"/>
                </a:solidFill>
              </a:rPr>
              <a:t>2</a:t>
            </a:r>
            <a:r>
              <a:rPr lang="pt-BR" dirty="0"/>
              <a:t>,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pt-BR" dirty="0"/>
              <a:t>,</a:t>
            </a:r>
            <a:r>
              <a:rPr lang="pt-BR" dirty="0">
                <a:solidFill>
                  <a:schemeClr val="accent2"/>
                </a:solidFill>
              </a:rPr>
              <a:t>4</a:t>
            </a:r>
            <a:r>
              <a:rPr lang="pt-BR" dirty="0"/>
              <a:t>,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pt-BR" dirty="0"/>
              <a:t>,</a:t>
            </a:r>
            <a:r>
              <a:rPr lang="pt-BR" dirty="0">
                <a:solidFill>
                  <a:srgbClr val="C00000"/>
                </a:solidFill>
              </a:rPr>
              <a:t>6</a:t>
            </a:r>
            <a:r>
              <a:rPr lang="pt-BR" dirty="0"/>
              <a:t>,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7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AE2394-6A27-4BC0-972F-44DAC15A9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F8E6E5-C541-4E28-BC7D-A5C6AE4FD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0597"/>
            <a:ext cx="9027253" cy="479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00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D2267-8771-4C39-B800-9934A2B4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14"/>
            <a:ext cx="10942739" cy="1325563"/>
          </a:xfrm>
        </p:spPr>
        <p:txBody>
          <a:bodyPr/>
          <a:lstStyle/>
          <a:p>
            <a:r>
              <a:rPr lang="pt-BR" dirty="0"/>
              <a:t>cv2.putText(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pt-BR" dirty="0"/>
              <a:t>,</a:t>
            </a:r>
            <a:r>
              <a:rPr lang="pt-BR" dirty="0">
                <a:solidFill>
                  <a:srgbClr val="FF0000"/>
                </a:solidFill>
              </a:rPr>
              <a:t>2</a:t>
            </a:r>
            <a:r>
              <a:rPr lang="pt-BR" dirty="0"/>
              <a:t>,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pt-BR" dirty="0"/>
              <a:t>,</a:t>
            </a:r>
            <a:r>
              <a:rPr lang="pt-BR" dirty="0">
                <a:solidFill>
                  <a:schemeClr val="accent2"/>
                </a:solidFill>
              </a:rPr>
              <a:t>4</a:t>
            </a:r>
            <a:r>
              <a:rPr lang="pt-BR" dirty="0"/>
              <a:t>,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pt-BR" dirty="0"/>
              <a:t>,</a:t>
            </a:r>
            <a:r>
              <a:rPr lang="pt-BR" dirty="0">
                <a:solidFill>
                  <a:srgbClr val="C00000"/>
                </a:solidFill>
              </a:rPr>
              <a:t>6</a:t>
            </a:r>
            <a:r>
              <a:rPr lang="pt-BR" dirty="0"/>
              <a:t>,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7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AE2394-6A27-4BC0-972F-44DAC15A9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b="1" dirty="0">
                <a:solidFill>
                  <a:srgbClr val="385723"/>
                </a:solidFill>
              </a:rPr>
              <a:t>frame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</a:rPr>
              <a:t>texto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solidFill>
                  <a:srgbClr val="2E75B6"/>
                </a:solidFill>
              </a:rPr>
              <a:t>pontos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solidFill>
                  <a:srgbClr val="ED7D31"/>
                </a:solidFill>
              </a:rPr>
              <a:t>fonte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solidFill>
                  <a:srgbClr val="203864"/>
                </a:solidFill>
              </a:rPr>
              <a:t>tamanho da fonte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solidFill>
                  <a:srgbClr val="C00000"/>
                </a:solidFill>
              </a:rPr>
              <a:t>cor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solidFill>
                  <a:srgbClr val="BF9000"/>
                </a:solidFill>
              </a:rPr>
              <a:t>espessura do texto</a:t>
            </a:r>
          </a:p>
          <a:p>
            <a:pPr marL="514350" indent="-514350">
              <a:buFont typeface="+mj-lt"/>
              <a:buAutoNum type="arabicPeriod"/>
            </a:pPr>
            <a:endParaRPr lang="pt-BR" b="1" dirty="0">
              <a:solidFill>
                <a:srgbClr val="203864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pt-BR" b="1" dirty="0">
              <a:solidFill>
                <a:srgbClr val="385723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pt-BR" b="1" dirty="0">
              <a:solidFill>
                <a:srgbClr val="385723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51B36F-73F3-4751-8160-7391A7658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297" y="2169558"/>
            <a:ext cx="9353550" cy="1495425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4400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96939E2-92AC-4FFE-BDE4-62FEA6883ABB}"/>
              </a:ext>
            </a:extLst>
          </p:cNvPr>
          <p:cNvSpPr txBox="1"/>
          <p:nvPr/>
        </p:nvSpPr>
        <p:spPr>
          <a:xfrm>
            <a:off x="578840" y="679508"/>
            <a:ext cx="164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Resultado Final</a:t>
            </a:r>
          </a:p>
        </p:txBody>
      </p:sp>
    </p:spTree>
    <p:extLst>
      <p:ext uri="{BB962C8B-B14F-4D97-AF65-F5344CB8AC3E}">
        <p14:creationId xmlns:p14="http://schemas.microsoft.com/office/powerpoint/2010/main" val="2621615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F8DE4-F5C3-471F-8EB2-92A36F51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0F72F-417E-455F-B362-D9B270C05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alunos deverão entrar no </a:t>
            </a:r>
            <a:r>
              <a:rPr lang="pt-BR" dirty="0" err="1"/>
              <a:t>dontpad</a:t>
            </a:r>
            <a:r>
              <a:rPr lang="pt-BR" dirty="0"/>
              <a:t> e anotar o limiar.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6BD5D7-15A2-4569-B144-C785B7688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36" y="2558256"/>
            <a:ext cx="3705225" cy="2886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8137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D0052-26D8-42F6-802A-60F4BF92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já descobriu a limiar?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BE6B9-C962-4815-BBFE-C2D41731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850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3799359-7A03-4986-A99B-2B74A729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0" y="350545"/>
            <a:ext cx="6076950" cy="48482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395860D-C174-4C79-BC3B-50D2B3B04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426" y="864065"/>
            <a:ext cx="7597272" cy="2643144"/>
          </a:xfrm>
          <a:prstGeom prst="rect">
            <a:avLst/>
          </a:prstGeom>
        </p:spPr>
      </p:pic>
      <p:sp>
        <p:nvSpPr>
          <p:cNvPr id="4" name="Seta: para a Direita Listrada 3">
            <a:extLst>
              <a:ext uri="{FF2B5EF4-FFF2-40B4-BE49-F238E27FC236}">
                <a16:creationId xmlns:a16="http://schemas.microsoft.com/office/drawing/2014/main" id="{CBC1E7A9-32CB-47CC-A28C-6EB4AAAA1464}"/>
              </a:ext>
            </a:extLst>
          </p:cNvPr>
          <p:cNvSpPr/>
          <p:nvPr/>
        </p:nvSpPr>
        <p:spPr>
          <a:xfrm rot="12274823">
            <a:off x="1510526" y="2265124"/>
            <a:ext cx="3208533" cy="5201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34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3799359-7A03-4986-A99B-2B74A729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3" y="275044"/>
            <a:ext cx="6076950" cy="48482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790000-540B-4971-8C8E-5C6783DDB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166" y="1659230"/>
            <a:ext cx="7795470" cy="1696008"/>
          </a:xfrm>
          <a:prstGeom prst="rect">
            <a:avLst/>
          </a:prstGeom>
        </p:spPr>
      </p:pic>
      <p:sp>
        <p:nvSpPr>
          <p:cNvPr id="6" name="Seta: para a Direita Listrada 5">
            <a:extLst>
              <a:ext uri="{FF2B5EF4-FFF2-40B4-BE49-F238E27FC236}">
                <a16:creationId xmlns:a16="http://schemas.microsoft.com/office/drawing/2014/main" id="{6F902E3B-A896-438F-A9EB-EB18A2658438}"/>
              </a:ext>
            </a:extLst>
          </p:cNvPr>
          <p:cNvSpPr/>
          <p:nvPr/>
        </p:nvSpPr>
        <p:spPr>
          <a:xfrm rot="8515918">
            <a:off x="1817228" y="2929436"/>
            <a:ext cx="3256761" cy="5201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562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04E79-87ED-41E7-8FDF-86479D9A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Dever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F50FA5-4D68-4E09-BC9C-56B617BA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Considerando o algoritmo do  tempo e a biblioteca time</a:t>
            </a:r>
          </a:p>
          <a:p>
            <a:pPr lvl="1"/>
            <a:r>
              <a:rPr lang="pt-BR" b="1" dirty="0"/>
              <a:t>Explique a linha do algoritmo (lógica)</a:t>
            </a:r>
          </a:p>
          <a:p>
            <a:pPr lvl="1"/>
            <a:r>
              <a:rPr lang="pt-BR" b="1" dirty="0"/>
              <a:t>Envie para o </a:t>
            </a:r>
            <a:r>
              <a:rPr lang="pt-BR" b="1" dirty="0" err="1"/>
              <a:t>o</a:t>
            </a:r>
            <a:r>
              <a:rPr lang="pt-BR" b="1" dirty="0"/>
              <a:t> </a:t>
            </a:r>
            <a:r>
              <a:rPr lang="pt-BR" b="1" dirty="0" err="1"/>
              <a:t>email</a:t>
            </a:r>
            <a:endParaRPr lang="pt-BR" b="1" dirty="0"/>
          </a:p>
          <a:p>
            <a:pPr lvl="2"/>
            <a:r>
              <a:rPr lang="pt-BR" b="1" dirty="0">
                <a:hlinkClick r:id="rId2"/>
              </a:rPr>
              <a:t>instrutor.romulo@gmail.com</a:t>
            </a:r>
            <a:endParaRPr lang="pt-BR" b="1" dirty="0"/>
          </a:p>
          <a:p>
            <a:pPr lvl="2"/>
            <a:r>
              <a:rPr lang="pt-BR" b="1" dirty="0"/>
              <a:t>“assunto” – algoritmo do tempo (manhã)</a:t>
            </a:r>
          </a:p>
        </p:txBody>
      </p:sp>
    </p:spTree>
    <p:extLst>
      <p:ext uri="{BB962C8B-B14F-4D97-AF65-F5344CB8AC3E}">
        <p14:creationId xmlns:p14="http://schemas.microsoft.com/office/powerpoint/2010/main" val="260334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6887A-6522-48DE-82E2-DBB1E138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Identificando a Boca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4BCAA6-232A-4402-B17C-151F2F0AB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Verificar os pontos da boca</a:t>
            </a:r>
          </a:p>
          <a:p>
            <a:r>
              <a:rPr lang="pt-BR" dirty="0"/>
              <a:t>Cálculo do MAR</a:t>
            </a:r>
          </a:p>
          <a:p>
            <a:r>
              <a:rPr lang="pt-BR" dirty="0"/>
              <a:t>Interpretar o MAR</a:t>
            </a:r>
          </a:p>
          <a:p>
            <a:r>
              <a:rPr lang="pt-BR" dirty="0"/>
              <a:t>Verificação da boca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199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F5138-FAEB-43D7-9AF3-DD84D7B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Detectar o sono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7980AC-8C70-4FA8-8435-718D5361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Explorar os pontos de melhoria</a:t>
            </a:r>
          </a:p>
          <a:p>
            <a:r>
              <a:rPr lang="pt-BR" dirty="0"/>
              <a:t>Contagem de piscadas</a:t>
            </a:r>
          </a:p>
          <a:p>
            <a:r>
              <a:rPr lang="pt-BR" dirty="0"/>
              <a:t>Ajuste de alerta</a:t>
            </a:r>
          </a:p>
          <a:p>
            <a:r>
              <a:rPr lang="pt-BR" dirty="0"/>
              <a:t>Conclusão (</a:t>
            </a:r>
            <a:r>
              <a:rPr lang="pt-BR" dirty="0" err="1"/>
              <a:t>Deploy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979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64A6D-9421-48C5-AA83-74546288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</a:t>
            </a:r>
            <a:r>
              <a:rPr lang="pt-BR" b="1" dirty="0"/>
              <a:t>MediaPipe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E10C7-33C2-454B-8948-204D7A2D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Apresentação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Preparamos o ambiente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Configuramos o ambiente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Captura ao vivo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MediaPipe</a:t>
            </a:r>
            <a:r>
              <a:rPr lang="pt-BR" dirty="0"/>
              <a:t> Face </a:t>
            </a:r>
            <a:r>
              <a:rPr lang="pt-BR" dirty="0" err="1"/>
              <a:t>Mesh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32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3C6D0-3252-4DDD-B7B6-7AA09F93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2.Mapeamento os olhos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531261-CF17-4CB8-97DD-4BB50C8B7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Coordenadas da Face</a:t>
            </a:r>
          </a:p>
          <a:p>
            <a:r>
              <a:rPr lang="pt-BR" dirty="0"/>
              <a:t>Análise dos olhos #1</a:t>
            </a:r>
          </a:p>
          <a:p>
            <a:r>
              <a:rPr lang="pt-BR" dirty="0"/>
              <a:t>Análise dos olhos #2</a:t>
            </a:r>
          </a:p>
          <a:p>
            <a:r>
              <a:rPr lang="pt-BR" b="1" dirty="0"/>
              <a:t>Cálculo do EAR</a:t>
            </a:r>
          </a:p>
          <a:p>
            <a:r>
              <a:rPr lang="pt-BR" b="1" dirty="0"/>
              <a:t>Cálculos do Tempo</a:t>
            </a:r>
          </a:p>
        </p:txBody>
      </p:sp>
    </p:spTree>
    <p:extLst>
      <p:ext uri="{BB962C8B-B14F-4D97-AF65-F5344CB8AC3E}">
        <p14:creationId xmlns:p14="http://schemas.microsoft.com/office/powerpoint/2010/main" val="6705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3D736-05F6-4E62-A9C0-D3778052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EAR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CA9781-84E3-49C0-B558-1DB6097F0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90" y="1510733"/>
            <a:ext cx="4965369" cy="15055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13CB84A-A530-42EC-91FE-EC9A65B5EEF4}"/>
              </a:ext>
            </a:extLst>
          </p:cNvPr>
          <p:cNvSpPr txBox="1"/>
          <p:nvPr/>
        </p:nvSpPr>
        <p:spPr>
          <a:xfrm>
            <a:off x="6384022" y="587229"/>
            <a:ext cx="22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– Criamos a fórmula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A27A24-BA38-4827-8345-54C3ADAE4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421" y="1073791"/>
            <a:ext cx="5817515" cy="561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9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528F9-436E-4B95-A83C-E4D79558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 Fórmula 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9776DC-0C1B-40BF-AD35-34B56A83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86" y="2303797"/>
            <a:ext cx="10515600" cy="4351338"/>
          </a:xfrm>
        </p:spPr>
        <p:txBody>
          <a:bodyPr/>
          <a:lstStyle/>
          <a:p>
            <a:r>
              <a:rPr lang="pt-BR" dirty="0"/>
              <a:t>Definir uma função</a:t>
            </a:r>
          </a:p>
          <a:p>
            <a:pPr lvl="1"/>
            <a:r>
              <a:rPr lang="pt-BR" dirty="0"/>
              <a:t>Define um nome </a:t>
            </a:r>
            <a:r>
              <a:rPr lang="pt-BR" dirty="0" err="1"/>
              <a:t>calculo_ear</a:t>
            </a:r>
            <a:r>
              <a:rPr lang="pt-BR" dirty="0"/>
              <a:t>( )</a:t>
            </a:r>
          </a:p>
          <a:p>
            <a:pPr lvl="1"/>
            <a:r>
              <a:rPr lang="pt-BR" dirty="0"/>
              <a:t>Definimos parâmetros (</a:t>
            </a:r>
            <a:r>
              <a:rPr lang="pt-BR" b="1" dirty="0" err="1">
                <a:solidFill>
                  <a:srgbClr val="FF0000"/>
                </a:solidFill>
              </a:rPr>
              <a:t>face</a:t>
            </a:r>
            <a:r>
              <a:rPr lang="pt-BR" dirty="0" err="1"/>
              <a:t>,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p_olho_dir</a:t>
            </a:r>
            <a:r>
              <a:rPr lang="pt-BR" dirty="0" err="1"/>
              <a:t>,</a:t>
            </a:r>
            <a:r>
              <a:rPr lang="pt-BR" b="1" dirty="0" err="1">
                <a:solidFill>
                  <a:schemeClr val="accent6">
                    <a:lumMod val="50000"/>
                  </a:schemeClr>
                </a:solidFill>
              </a:rPr>
              <a:t>p_olho_esq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25B94E-96B2-43F2-A80A-93AA6D124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4" y="1690688"/>
            <a:ext cx="8791575" cy="5048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3EA6B91-E991-4157-A6E8-13886759A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932" y="4274766"/>
            <a:ext cx="7629525" cy="2371725"/>
          </a:xfrm>
          <a:prstGeom prst="rect">
            <a:avLst/>
          </a:prstGeom>
        </p:spPr>
      </p:pic>
      <p:sp>
        <p:nvSpPr>
          <p:cNvPr id="6" name="Seta: para a Direita Listrada 5">
            <a:extLst>
              <a:ext uri="{FF2B5EF4-FFF2-40B4-BE49-F238E27FC236}">
                <a16:creationId xmlns:a16="http://schemas.microsoft.com/office/drawing/2014/main" id="{7756C80C-7FF9-4F02-AF96-1CD09DA49EAE}"/>
              </a:ext>
            </a:extLst>
          </p:cNvPr>
          <p:cNvSpPr/>
          <p:nvPr/>
        </p:nvSpPr>
        <p:spPr>
          <a:xfrm rot="16200000">
            <a:off x="6126797" y="3656075"/>
            <a:ext cx="754630" cy="484632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63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4E8AEDC-3110-42CC-A23F-31DCB58A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0" y="1157681"/>
            <a:ext cx="10952852" cy="45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9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D4E7E55-659E-40DF-BE2D-65AC7D60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985" y="4787056"/>
            <a:ext cx="5943076" cy="3400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83EB206-14F9-4A3B-B8CA-28DBBA0A3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790" y="1071882"/>
            <a:ext cx="5943076" cy="32679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B55BF25-F69D-45EC-8CD6-5D6FFD3C5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69" y="2300105"/>
            <a:ext cx="9182100" cy="1371600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4FC74352-E16A-43A8-BF04-7D565FF7D0A8}"/>
              </a:ext>
            </a:extLst>
          </p:cNvPr>
          <p:cNvSpPr/>
          <p:nvPr/>
        </p:nvSpPr>
        <p:spPr>
          <a:xfrm>
            <a:off x="5746459" y="1476462"/>
            <a:ext cx="268447" cy="82364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91BC22BB-9206-4001-9471-5921F2ED8B50}"/>
              </a:ext>
            </a:extLst>
          </p:cNvPr>
          <p:cNvSpPr/>
          <p:nvPr/>
        </p:nvSpPr>
        <p:spPr>
          <a:xfrm rot="10800000">
            <a:off x="7973298" y="3671704"/>
            <a:ext cx="268447" cy="969497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41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938383A-5561-4B05-BF83-8E6893EF2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05" y="596186"/>
            <a:ext cx="2282730" cy="6705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1960963-54B8-42FE-9080-F128A92DC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40" y="4321903"/>
            <a:ext cx="4029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87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334</Words>
  <Application>Microsoft Office PowerPoint</Application>
  <PresentationFormat>Widescreen</PresentationFormat>
  <Paragraphs>68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Tema do Office</vt:lpstr>
      <vt:lpstr>Detector de Sono</vt:lpstr>
      <vt:lpstr>Etapas</vt:lpstr>
      <vt:lpstr>1.MediaPipe</vt:lpstr>
      <vt:lpstr>2.Mapeamento os olhos</vt:lpstr>
      <vt:lpstr>Cálculo do EAR</vt:lpstr>
      <vt:lpstr>A Fórmula EAR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Matemática</vt:lpstr>
      <vt:lpstr>Apresentação do PowerPoint</vt:lpstr>
      <vt:lpstr>Distância Euclidiana</vt:lpstr>
      <vt:lpstr>Apresentação do PowerPoint</vt:lpstr>
      <vt:lpstr>Apresentação do PowerPoint</vt:lpstr>
      <vt:lpstr>Desenhando retângulo</vt:lpstr>
      <vt:lpstr>Desenhando retângulo</vt:lpstr>
      <vt:lpstr>cv2.putText(1,2,3,4,5,6,7)</vt:lpstr>
      <vt:lpstr>cv2.putText(1,2,3,4,5,6,7)</vt:lpstr>
      <vt:lpstr>Apresentação do PowerPoint</vt:lpstr>
      <vt:lpstr>Exercício</vt:lpstr>
      <vt:lpstr>Quem já descobriu a limiar?</vt:lpstr>
      <vt:lpstr>Apresentação do PowerPoint</vt:lpstr>
      <vt:lpstr>Apresentação do PowerPoint</vt:lpstr>
      <vt:lpstr>Dever de Casa</vt:lpstr>
      <vt:lpstr>3. Identificando a Boca</vt:lpstr>
      <vt:lpstr>4. Detectar o sono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Detector de Sono</dc:title>
  <dc:creator>ead</dc:creator>
  <cp:lastModifiedBy>ead</cp:lastModifiedBy>
  <cp:revision>15</cp:revision>
  <dcterms:created xsi:type="dcterms:W3CDTF">2024-11-07T11:41:18Z</dcterms:created>
  <dcterms:modified xsi:type="dcterms:W3CDTF">2024-11-07T14:45:40Z</dcterms:modified>
</cp:coreProperties>
</file>